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6" r:id="rId6"/>
    <p:sldId id="268" r:id="rId7"/>
    <p:sldId id="269" r:id="rId8"/>
    <p:sldId id="277" r:id="rId9"/>
    <p:sldId id="279" r:id="rId10"/>
    <p:sldId id="278" r:id="rId11"/>
    <p:sldId id="273" r:id="rId12"/>
    <p:sldId id="287" r:id="rId13"/>
    <p:sldId id="292" r:id="rId14"/>
    <p:sldId id="290" r:id="rId15"/>
    <p:sldId id="271"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C110-BBF0-4ED7-BEB0-217387B64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FA6D668A-B44B-46B8-9618-E5E2F0709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31F15948-E097-4103-85FC-E31264C03E68}"/>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2FA04786-BA54-4D99-9CA6-1D300EB922B0}"/>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00221BE9-625C-444A-A859-FE02495DA4CD}"/>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252109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9870-14BE-4267-B234-202099C5F085}"/>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79273AC2-A9F8-4764-BBF6-086A2A732F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8B50856-A2C9-455E-ACCB-2577EE0316BB}"/>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A786B43E-61B6-473F-9C8E-87DF00FA8C6C}"/>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0D83F452-32BC-469E-8F3B-A4909643FE0C}"/>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220809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059E0-DAFC-4EF7-9A5D-C74C6F29A0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D21B9E48-7136-48B0-B805-C831CC9855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3D8A7C82-38D4-41FC-B91D-7E62581EB814}"/>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3EEE6847-0A3B-4CAB-91D8-D6EED9D219C0}"/>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43F4C306-35D2-4C4B-8796-6D7A3C31C5ED}"/>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210007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27CE-C647-4D8C-96B7-E46BD8BE7DB7}"/>
              </a:ext>
            </a:extLst>
          </p:cNvPr>
          <p:cNvSpPr>
            <a:spLocks noGrp="1"/>
          </p:cNvSpPr>
          <p:nvPr>
            <p:ph type="title"/>
          </p:nvPr>
        </p:nvSpPr>
        <p:spPr>
          <a:xfrm>
            <a:off x="609600" y="274638"/>
            <a:ext cx="10972800" cy="1143000"/>
          </a:xfrm>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DAA0E9A0-C448-4DBF-A087-D23D0E0E4878}"/>
              </a:ext>
            </a:extLst>
          </p:cNvPr>
          <p:cNvSpPr>
            <a:spLocks noGrp="1"/>
          </p:cNvSpPr>
          <p:nvPr>
            <p:ph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64BB6310-36AD-40CD-8245-55C3A01438E0}"/>
              </a:ext>
            </a:extLst>
          </p:cNvPr>
          <p:cNvSpPr>
            <a:spLocks noGrp="1"/>
          </p:cNvSpPr>
          <p:nvPr>
            <p:ph type="body"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B9E3248D-3A43-45BC-8EA8-E8A0C5B4F5E9}"/>
              </a:ext>
            </a:extLst>
          </p:cNvPr>
          <p:cNvSpPr>
            <a:spLocks noGrp="1"/>
          </p:cNvSpPr>
          <p:nvPr>
            <p:ph type="dt" sz="half" idx="10"/>
          </p:nvPr>
        </p:nvSpPr>
        <p:spPr>
          <a:xfrm>
            <a:off x="609600" y="6251575"/>
            <a:ext cx="2844800" cy="476250"/>
          </a:xfrm>
        </p:spPr>
        <p:txBody>
          <a:bodyPr/>
          <a:lstStyle>
            <a:lvl1pPr>
              <a:defRPr/>
            </a:lvl1pPr>
          </a:lstStyle>
          <a:p>
            <a:endParaRPr lang="tr-TR" altLang="sr-Latn-RS"/>
          </a:p>
        </p:txBody>
      </p:sp>
      <p:sp>
        <p:nvSpPr>
          <p:cNvPr id="6" name="Slide Number Placeholder 5">
            <a:extLst>
              <a:ext uri="{FF2B5EF4-FFF2-40B4-BE49-F238E27FC236}">
                <a16:creationId xmlns:a16="http://schemas.microsoft.com/office/drawing/2014/main" id="{0D4BBCCC-5A93-40F7-9B6C-F4B27658C8E1}"/>
              </a:ext>
            </a:extLst>
          </p:cNvPr>
          <p:cNvSpPr>
            <a:spLocks noGrp="1"/>
          </p:cNvSpPr>
          <p:nvPr>
            <p:ph type="sldNum" sz="quarter" idx="11"/>
          </p:nvPr>
        </p:nvSpPr>
        <p:spPr>
          <a:xfrm>
            <a:off x="8737600" y="6248400"/>
            <a:ext cx="2844800" cy="476250"/>
          </a:xfrm>
        </p:spPr>
        <p:txBody>
          <a:bodyPr/>
          <a:lstStyle>
            <a:lvl1pPr>
              <a:defRPr/>
            </a:lvl1pPr>
          </a:lstStyle>
          <a:p>
            <a:fld id="{5A890E9D-5D4E-4C1E-AFBC-996CB5700366}" type="slidenum">
              <a:rPr lang="tr-TR" altLang="sr-Latn-RS"/>
              <a:pPr/>
              <a:t>‹#›</a:t>
            </a:fld>
            <a:endParaRPr lang="tr-TR" altLang="sr-Latn-RS"/>
          </a:p>
        </p:txBody>
      </p:sp>
      <p:sp>
        <p:nvSpPr>
          <p:cNvPr id="7" name="Footer Placeholder 6">
            <a:extLst>
              <a:ext uri="{FF2B5EF4-FFF2-40B4-BE49-F238E27FC236}">
                <a16:creationId xmlns:a16="http://schemas.microsoft.com/office/drawing/2014/main" id="{C898CF50-6DEF-4BE6-9CF8-AD389461776F}"/>
              </a:ext>
            </a:extLst>
          </p:cNvPr>
          <p:cNvSpPr>
            <a:spLocks noGrp="1"/>
          </p:cNvSpPr>
          <p:nvPr>
            <p:ph type="ftr" sz="quarter" idx="12"/>
          </p:nvPr>
        </p:nvSpPr>
        <p:spPr>
          <a:xfrm>
            <a:off x="4165600" y="6248400"/>
            <a:ext cx="3860800" cy="476250"/>
          </a:xfrm>
        </p:spPr>
        <p:txBody>
          <a:bodyPr/>
          <a:lstStyle>
            <a:lvl1pPr>
              <a:defRPr/>
            </a:lvl1pPr>
          </a:lstStyle>
          <a:p>
            <a:endParaRPr lang="tr-TR" altLang="sr-Latn-RS"/>
          </a:p>
        </p:txBody>
      </p:sp>
    </p:spTree>
    <p:extLst>
      <p:ext uri="{BB962C8B-B14F-4D97-AF65-F5344CB8AC3E}">
        <p14:creationId xmlns:p14="http://schemas.microsoft.com/office/powerpoint/2010/main" val="2451188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3B5F-BE5A-422A-93C1-29B55BA9FEC2}"/>
              </a:ext>
            </a:extLst>
          </p:cNvPr>
          <p:cNvSpPr>
            <a:spLocks noGrp="1"/>
          </p:cNvSpPr>
          <p:nvPr>
            <p:ph type="title"/>
          </p:nvPr>
        </p:nvSpPr>
        <p:spPr>
          <a:xfrm>
            <a:off x="609600" y="274638"/>
            <a:ext cx="10972800" cy="1143000"/>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E53A6D8-0D7B-46D9-8F4B-829524CF7459}"/>
              </a:ext>
            </a:extLst>
          </p:cNvPr>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BCD6D983-68B7-4273-A23A-2E5E9BC76746}"/>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60E7F67C-330E-4263-8900-B827CFC6FD9F}"/>
              </a:ext>
            </a:extLst>
          </p:cNvPr>
          <p:cNvSpPr>
            <a:spLocks noGrp="1"/>
          </p:cNvSpPr>
          <p:nvPr>
            <p:ph type="dt" sz="half" idx="10"/>
          </p:nvPr>
        </p:nvSpPr>
        <p:spPr>
          <a:xfrm>
            <a:off x="609600" y="6251575"/>
            <a:ext cx="2844800" cy="476250"/>
          </a:xfrm>
        </p:spPr>
        <p:txBody>
          <a:bodyPr/>
          <a:lstStyle>
            <a:lvl1pPr>
              <a:defRPr/>
            </a:lvl1pPr>
          </a:lstStyle>
          <a:p>
            <a:endParaRPr lang="tr-TR" altLang="sr-Latn-RS"/>
          </a:p>
        </p:txBody>
      </p:sp>
      <p:sp>
        <p:nvSpPr>
          <p:cNvPr id="6" name="Slide Number Placeholder 5">
            <a:extLst>
              <a:ext uri="{FF2B5EF4-FFF2-40B4-BE49-F238E27FC236}">
                <a16:creationId xmlns:a16="http://schemas.microsoft.com/office/drawing/2014/main" id="{01ACE737-9FEC-4034-A733-ACA2D162BD43}"/>
              </a:ext>
            </a:extLst>
          </p:cNvPr>
          <p:cNvSpPr>
            <a:spLocks noGrp="1"/>
          </p:cNvSpPr>
          <p:nvPr>
            <p:ph type="sldNum" sz="quarter" idx="11"/>
          </p:nvPr>
        </p:nvSpPr>
        <p:spPr>
          <a:xfrm>
            <a:off x="8737600" y="6248400"/>
            <a:ext cx="2844800" cy="476250"/>
          </a:xfrm>
        </p:spPr>
        <p:txBody>
          <a:bodyPr/>
          <a:lstStyle>
            <a:lvl1pPr>
              <a:defRPr/>
            </a:lvl1pPr>
          </a:lstStyle>
          <a:p>
            <a:fld id="{BB0720B2-951B-432D-AEDA-C56B272B2B33}" type="slidenum">
              <a:rPr lang="tr-TR" altLang="sr-Latn-RS"/>
              <a:pPr/>
              <a:t>‹#›</a:t>
            </a:fld>
            <a:endParaRPr lang="tr-TR" altLang="sr-Latn-RS"/>
          </a:p>
        </p:txBody>
      </p:sp>
      <p:sp>
        <p:nvSpPr>
          <p:cNvPr id="7" name="Footer Placeholder 6">
            <a:extLst>
              <a:ext uri="{FF2B5EF4-FFF2-40B4-BE49-F238E27FC236}">
                <a16:creationId xmlns:a16="http://schemas.microsoft.com/office/drawing/2014/main" id="{3EFE9E6E-3D76-4BC5-A5DC-739AF01B2139}"/>
              </a:ext>
            </a:extLst>
          </p:cNvPr>
          <p:cNvSpPr>
            <a:spLocks noGrp="1"/>
          </p:cNvSpPr>
          <p:nvPr>
            <p:ph type="ftr" sz="quarter" idx="12"/>
          </p:nvPr>
        </p:nvSpPr>
        <p:spPr>
          <a:xfrm>
            <a:off x="4165600" y="6248400"/>
            <a:ext cx="3860800" cy="476250"/>
          </a:xfrm>
        </p:spPr>
        <p:txBody>
          <a:bodyPr/>
          <a:lstStyle>
            <a:lvl1pPr>
              <a:defRPr/>
            </a:lvl1pPr>
          </a:lstStyle>
          <a:p>
            <a:endParaRPr lang="tr-TR" altLang="sr-Latn-RS"/>
          </a:p>
        </p:txBody>
      </p:sp>
    </p:spTree>
    <p:extLst>
      <p:ext uri="{BB962C8B-B14F-4D97-AF65-F5344CB8AC3E}">
        <p14:creationId xmlns:p14="http://schemas.microsoft.com/office/powerpoint/2010/main" val="25968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2D24-A190-4D89-8089-2B05919465AD}"/>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4BA6689D-D423-4243-B5C0-903BB4AFBE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8D98B04-E642-4176-995E-B4B127C79277}"/>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C4C80DE0-C2FA-4206-A89D-D33E7C160C57}"/>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BB6EF5B9-C07F-4B1D-BA37-9D8AB707712B}"/>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27300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D34C-B5C0-4607-8F32-E997617A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2AA54BEF-F9F4-41E8-BE62-1CA558BB9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CE963C-7310-45D0-A562-9FF15368E26B}"/>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9D6D0314-A9CF-4252-900B-BD1019175CED}"/>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2E769D3-4D39-4F31-892D-1392A6EAD30D}"/>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368986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5055-CAA0-44C0-B3E3-FA6628C6C66E}"/>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82298935-FBCB-4230-B5D0-33350C9D67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45535047-4E5C-4E10-9774-A8A89AED2A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DCB5C653-1FB6-4965-ABDE-8D376E6588BC}"/>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6" name="Footer Placeholder 5">
            <a:extLst>
              <a:ext uri="{FF2B5EF4-FFF2-40B4-BE49-F238E27FC236}">
                <a16:creationId xmlns:a16="http://schemas.microsoft.com/office/drawing/2014/main" id="{DBA41F44-8A19-436D-9E67-4A108503BFA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251ADBD5-B1D5-4B62-876A-4DEC7E0D883E}"/>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377875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FCE8-60A8-4FD6-A1ED-F7ECD0684495}"/>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AAB8751B-42A9-443B-8FA0-72A963AD3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B0685F-67CC-4831-8047-8ED35FD110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39C1BB95-12A1-4054-9A5D-2D20218DA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714894-5E3C-4948-BF41-20B835B74B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BCCEF9F9-4720-4436-AE23-B7ED04FC7AC2}"/>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8" name="Footer Placeholder 7">
            <a:extLst>
              <a:ext uri="{FF2B5EF4-FFF2-40B4-BE49-F238E27FC236}">
                <a16:creationId xmlns:a16="http://schemas.microsoft.com/office/drawing/2014/main" id="{49B08C7E-AF6A-4652-AD74-AC2B4917537F}"/>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34E7E9F9-F503-4656-B01C-49AB9300DD67}"/>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6068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8DF2-733F-441E-81CE-5DA77C6338A2}"/>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FBE9B627-EC3D-4F98-9B94-AF1BA4B6EAA4}"/>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4" name="Footer Placeholder 3">
            <a:extLst>
              <a:ext uri="{FF2B5EF4-FFF2-40B4-BE49-F238E27FC236}">
                <a16:creationId xmlns:a16="http://schemas.microsoft.com/office/drawing/2014/main" id="{A1CB71AC-912D-41F8-B158-7C4EC6D03A5C}"/>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5AA11E61-0236-4D3C-A3FC-FB6C5BAED148}"/>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149918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03165-2DEF-4C77-8FF2-8E5816908DD2}"/>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3" name="Footer Placeholder 2">
            <a:extLst>
              <a:ext uri="{FF2B5EF4-FFF2-40B4-BE49-F238E27FC236}">
                <a16:creationId xmlns:a16="http://schemas.microsoft.com/office/drawing/2014/main" id="{FED88684-DB64-49D0-84A5-53BED64D22C0}"/>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12C36B90-D5AB-458C-9664-A5804A20EA84}"/>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94737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2110-34C8-4842-8EA3-C306779DE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BC08E70D-942E-40C3-AD97-4A36D3C17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538B8AF0-086A-4FFB-9348-0EB7CE5D4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EBAED2-D851-4CE0-BFF0-23D2082C567D}"/>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6" name="Footer Placeholder 5">
            <a:extLst>
              <a:ext uri="{FF2B5EF4-FFF2-40B4-BE49-F238E27FC236}">
                <a16:creationId xmlns:a16="http://schemas.microsoft.com/office/drawing/2014/main" id="{2D522087-0781-4E9A-871B-7F2F87BEA034}"/>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A16A7304-F367-4719-B3DC-0EE1FEBAFABF}"/>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78107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ADFF-CAE7-4C13-B866-60EED14F3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E04FC634-87FF-4B6A-ABA3-9105EE82D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1BFC00EE-4843-4252-889E-E128E8D95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06092F-6C66-44BB-A4F0-337FDF00E7C1}"/>
              </a:ext>
            </a:extLst>
          </p:cNvPr>
          <p:cNvSpPr>
            <a:spLocks noGrp="1"/>
          </p:cNvSpPr>
          <p:nvPr>
            <p:ph type="dt" sz="half" idx="10"/>
          </p:nvPr>
        </p:nvSpPr>
        <p:spPr/>
        <p:txBody>
          <a:bodyPr/>
          <a:lstStyle/>
          <a:p>
            <a:fld id="{AAE6F9FA-B8C3-40F7-9918-6B4501F23465}" type="datetimeFigureOut">
              <a:rPr lang="hr-HR" smtClean="0"/>
              <a:t>13.09.2020.</a:t>
            </a:fld>
            <a:endParaRPr lang="hr-HR"/>
          </a:p>
        </p:txBody>
      </p:sp>
      <p:sp>
        <p:nvSpPr>
          <p:cNvPr id="6" name="Footer Placeholder 5">
            <a:extLst>
              <a:ext uri="{FF2B5EF4-FFF2-40B4-BE49-F238E27FC236}">
                <a16:creationId xmlns:a16="http://schemas.microsoft.com/office/drawing/2014/main" id="{B55E006B-3549-42E0-AEEF-BFABB614DA7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2BBC263-BD36-477B-BF2B-D3DACAA8FE5A}"/>
              </a:ext>
            </a:extLst>
          </p:cNvPr>
          <p:cNvSpPr>
            <a:spLocks noGrp="1"/>
          </p:cNvSpPr>
          <p:nvPr>
            <p:ph type="sldNum" sz="quarter" idx="12"/>
          </p:nvPr>
        </p:nvSpPr>
        <p:spPr/>
        <p:txBody>
          <a:bodyPr/>
          <a:lstStyle/>
          <a:p>
            <a:fld id="{913745E3-FE45-4E61-A0B9-39A0FD926E45}" type="slidenum">
              <a:rPr lang="hr-HR" smtClean="0"/>
              <a:t>‹#›</a:t>
            </a:fld>
            <a:endParaRPr lang="hr-HR"/>
          </a:p>
        </p:txBody>
      </p:sp>
    </p:spTree>
    <p:extLst>
      <p:ext uri="{BB962C8B-B14F-4D97-AF65-F5344CB8AC3E}">
        <p14:creationId xmlns:p14="http://schemas.microsoft.com/office/powerpoint/2010/main" val="73996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4209C7-4772-48C7-8874-BDF25704C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B53B13CC-3504-4B9F-A0F0-772F92CAA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BFFC8B71-9291-4C34-BEC6-D2F9172FE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6F9FA-B8C3-40F7-9918-6B4501F23465}" type="datetimeFigureOut">
              <a:rPr lang="hr-HR" smtClean="0"/>
              <a:t>13.09.2020.</a:t>
            </a:fld>
            <a:endParaRPr lang="hr-HR"/>
          </a:p>
        </p:txBody>
      </p:sp>
      <p:sp>
        <p:nvSpPr>
          <p:cNvPr id="5" name="Footer Placeholder 4">
            <a:extLst>
              <a:ext uri="{FF2B5EF4-FFF2-40B4-BE49-F238E27FC236}">
                <a16:creationId xmlns:a16="http://schemas.microsoft.com/office/drawing/2014/main" id="{71B9E10F-606F-4AE1-8DD5-16627D8FD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27263379-7B40-4014-9D71-7C5CCEF08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745E3-FE45-4E61-A0B9-39A0FD926E45}" type="slidenum">
              <a:rPr lang="hr-HR" smtClean="0"/>
              <a:t>‹#›</a:t>
            </a:fld>
            <a:endParaRPr lang="hr-HR"/>
          </a:p>
        </p:txBody>
      </p:sp>
    </p:spTree>
    <p:extLst>
      <p:ext uri="{BB962C8B-B14F-4D97-AF65-F5344CB8AC3E}">
        <p14:creationId xmlns:p14="http://schemas.microsoft.com/office/powerpoint/2010/main" val="106035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695C7-7948-4AC4-9A40-787B0FA73218}"/>
              </a:ext>
            </a:extLst>
          </p:cNvPr>
          <p:cNvPicPr>
            <a:picLocks noChangeAspect="1"/>
          </p:cNvPicPr>
          <p:nvPr/>
        </p:nvPicPr>
        <p:blipFill>
          <a:blip r:embed="rId2"/>
          <a:stretch>
            <a:fillRect/>
          </a:stretch>
        </p:blipFill>
        <p:spPr>
          <a:xfrm>
            <a:off x="1070280" y="1212112"/>
            <a:ext cx="10051439" cy="3710762"/>
          </a:xfrm>
          <a:prstGeom prst="rect">
            <a:avLst/>
          </a:prstGeom>
        </p:spPr>
      </p:pic>
    </p:spTree>
    <p:extLst>
      <p:ext uri="{BB962C8B-B14F-4D97-AF65-F5344CB8AC3E}">
        <p14:creationId xmlns:p14="http://schemas.microsoft.com/office/powerpoint/2010/main" val="1880499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E55DB78-7AAA-44DD-B11E-DF99C831EBB3}"/>
              </a:ext>
            </a:extLst>
          </p:cNvPr>
          <p:cNvSpPr>
            <a:spLocks noGrp="1" noRot="1" noChangeArrowheads="1"/>
          </p:cNvSpPr>
          <p:nvPr>
            <p:ph type="title"/>
          </p:nvPr>
        </p:nvSpPr>
        <p:spPr/>
        <p:txBody>
          <a:bodyPr/>
          <a:lstStyle/>
          <a:p>
            <a:r>
              <a:rPr lang="tr-TR" altLang="sr-Latn-RS" sz="3200"/>
              <a:t>Golden Ratio In The Sea Shells</a:t>
            </a:r>
          </a:p>
        </p:txBody>
      </p:sp>
      <p:sp>
        <p:nvSpPr>
          <p:cNvPr id="31747" name="Rectangle 3">
            <a:extLst>
              <a:ext uri="{FF2B5EF4-FFF2-40B4-BE49-F238E27FC236}">
                <a16:creationId xmlns:a16="http://schemas.microsoft.com/office/drawing/2014/main" id="{A4DFFC11-C994-4FF5-A9D9-0CB33BDAD5B5}"/>
              </a:ext>
            </a:extLst>
          </p:cNvPr>
          <p:cNvSpPr>
            <a:spLocks noGrp="1" noChangeArrowheads="1"/>
          </p:cNvSpPr>
          <p:nvPr>
            <p:ph type="body" sz="half" idx="2"/>
          </p:nvPr>
        </p:nvSpPr>
        <p:spPr>
          <a:xfrm>
            <a:off x="1905000" y="4800600"/>
            <a:ext cx="8382000" cy="1905000"/>
          </a:xfrm>
        </p:spPr>
        <p:txBody>
          <a:bodyPr/>
          <a:lstStyle/>
          <a:p>
            <a:r>
              <a:rPr lang="tr-TR" altLang="sr-Latn-RS"/>
              <a:t>The shape of the inner and outer surfaces of the sea shells, and their curves fit the golden ratio..</a:t>
            </a:r>
          </a:p>
        </p:txBody>
      </p:sp>
      <p:pic>
        <p:nvPicPr>
          <p:cNvPr id="31748" name="Picture 4">
            <a:extLst>
              <a:ext uri="{FF2B5EF4-FFF2-40B4-BE49-F238E27FC236}">
                <a16:creationId xmlns:a16="http://schemas.microsoft.com/office/drawing/2014/main" id="{4659E7E5-F4D0-41FE-964A-321173A77D6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0" y="1143001"/>
            <a:ext cx="3962400" cy="3287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a:extLst>
              <a:ext uri="{FF2B5EF4-FFF2-40B4-BE49-F238E27FC236}">
                <a16:creationId xmlns:a16="http://schemas.microsoft.com/office/drawing/2014/main" id="{4B4DD26C-CEAB-4A34-96F6-2FE2142F2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1"/>
            <a:ext cx="41910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5A1C897-2A8A-47D8-BC4E-7668846B719E}"/>
              </a:ext>
            </a:extLst>
          </p:cNvPr>
          <p:cNvSpPr>
            <a:spLocks noGrp="1" noRot="1" noChangeArrowheads="1"/>
          </p:cNvSpPr>
          <p:nvPr>
            <p:ph type="title"/>
          </p:nvPr>
        </p:nvSpPr>
        <p:spPr/>
        <p:txBody>
          <a:bodyPr/>
          <a:lstStyle/>
          <a:p>
            <a:r>
              <a:rPr lang="tr-TR" altLang="sr-Latn-RS"/>
              <a:t>Golden Ratio In the Snowflakes  </a:t>
            </a:r>
          </a:p>
        </p:txBody>
      </p:sp>
      <p:sp>
        <p:nvSpPr>
          <p:cNvPr id="26627" name="Rectangle 3">
            <a:extLst>
              <a:ext uri="{FF2B5EF4-FFF2-40B4-BE49-F238E27FC236}">
                <a16:creationId xmlns:a16="http://schemas.microsoft.com/office/drawing/2014/main" id="{D35259CF-3CA1-4F64-A75C-AD54B3AFF745}"/>
              </a:ext>
            </a:extLst>
          </p:cNvPr>
          <p:cNvSpPr>
            <a:spLocks noGrp="1" noChangeArrowheads="1"/>
          </p:cNvSpPr>
          <p:nvPr>
            <p:ph type="body" sz="half" idx="2"/>
          </p:nvPr>
        </p:nvSpPr>
        <p:spPr>
          <a:xfrm>
            <a:off x="1992313" y="4797426"/>
            <a:ext cx="8229600" cy="1655763"/>
          </a:xfrm>
        </p:spPr>
        <p:txBody>
          <a:bodyPr/>
          <a:lstStyle/>
          <a:p>
            <a:r>
              <a:rPr lang="tr-TR" altLang="sr-Latn-RS"/>
              <a:t>The ratio of the braches of a snowflake results in the golden ratio.</a:t>
            </a:r>
          </a:p>
        </p:txBody>
      </p:sp>
      <p:pic>
        <p:nvPicPr>
          <p:cNvPr id="26628" name="Picture 4">
            <a:extLst>
              <a:ext uri="{FF2B5EF4-FFF2-40B4-BE49-F238E27FC236}">
                <a16:creationId xmlns:a16="http://schemas.microsoft.com/office/drawing/2014/main" id="{42BBA8AA-2063-4D82-A1A5-A4F73F7C41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19601" y="1143000"/>
            <a:ext cx="2684463"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62BDDC-7D4F-408E-BF47-57212CC86F4C}"/>
              </a:ext>
            </a:extLst>
          </p:cNvPr>
          <p:cNvPicPr>
            <a:picLocks noChangeAspect="1"/>
          </p:cNvPicPr>
          <p:nvPr/>
        </p:nvPicPr>
        <p:blipFill>
          <a:blip r:embed="rId2"/>
          <a:stretch>
            <a:fillRect/>
          </a:stretch>
        </p:blipFill>
        <p:spPr>
          <a:xfrm>
            <a:off x="828065" y="2663190"/>
            <a:ext cx="10960704" cy="1474470"/>
          </a:xfrm>
          <a:prstGeom prst="rect">
            <a:avLst/>
          </a:prstGeom>
        </p:spPr>
      </p:pic>
    </p:spTree>
    <p:extLst>
      <p:ext uri="{BB962C8B-B14F-4D97-AF65-F5344CB8AC3E}">
        <p14:creationId xmlns:p14="http://schemas.microsoft.com/office/powerpoint/2010/main" val="385313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1ED3E1D-B1DE-439D-AA4A-48FECE2161B3}"/>
              </a:ext>
            </a:extLst>
          </p:cNvPr>
          <p:cNvSpPr>
            <a:spLocks noGrp="1" noRot="1" noChangeArrowheads="1"/>
          </p:cNvSpPr>
          <p:nvPr>
            <p:ph type="title"/>
          </p:nvPr>
        </p:nvSpPr>
        <p:spPr>
          <a:xfrm>
            <a:off x="1981200" y="274638"/>
            <a:ext cx="4191000" cy="1143000"/>
          </a:xfrm>
        </p:spPr>
        <p:txBody>
          <a:bodyPr>
            <a:normAutofit fontScale="90000"/>
          </a:bodyPr>
          <a:lstStyle/>
          <a:p>
            <a:r>
              <a:rPr lang="en-US" altLang="sr-Latn-RS" sz="4000"/>
              <a:t>The “Vitruvian Man”</a:t>
            </a:r>
          </a:p>
        </p:txBody>
      </p:sp>
      <p:sp>
        <p:nvSpPr>
          <p:cNvPr id="50179" name="Rectangle 3">
            <a:extLst>
              <a:ext uri="{FF2B5EF4-FFF2-40B4-BE49-F238E27FC236}">
                <a16:creationId xmlns:a16="http://schemas.microsoft.com/office/drawing/2014/main" id="{133EAEB0-EF2D-4369-9055-DF37E54BB4F6}"/>
              </a:ext>
            </a:extLst>
          </p:cNvPr>
          <p:cNvSpPr>
            <a:spLocks noGrp="1" noChangeArrowheads="1"/>
          </p:cNvSpPr>
          <p:nvPr>
            <p:ph type="body" sz="half" idx="1"/>
          </p:nvPr>
        </p:nvSpPr>
        <p:spPr/>
        <p:txBody>
          <a:bodyPr/>
          <a:lstStyle/>
          <a:p>
            <a:r>
              <a:rPr lang="en-US" altLang="sr-Latn-RS"/>
              <a:t>Leonardo did an entire exploration of the human body and the ratios of the lengths of various body parts. “Vitruvian Man” illustrates that the human body is proportioned according to the Golden Ratio. </a:t>
            </a:r>
            <a:r>
              <a:rPr lang="en-US" altLang="sr-Latn-RS" sz="2400"/>
              <a:t> </a:t>
            </a:r>
          </a:p>
          <a:p>
            <a:endParaRPr lang="en-US" altLang="sr-Latn-RS" sz="2400"/>
          </a:p>
        </p:txBody>
      </p:sp>
      <p:pic>
        <p:nvPicPr>
          <p:cNvPr id="50180" name="Picture 4">
            <a:extLst>
              <a:ext uri="{FF2B5EF4-FFF2-40B4-BE49-F238E27FC236}">
                <a16:creationId xmlns:a16="http://schemas.microsoft.com/office/drawing/2014/main" id="{462069F2-2629-45D6-A422-AEB03465DC79}"/>
              </a:ext>
            </a:extLst>
          </p:cNvPr>
          <p:cNvPicPr>
            <a:picLocks noGrp="1" noChangeAspect="1" noChangeArrowheads="1"/>
          </p:cNvPicPr>
          <p:nvPr>
            <p:ph sz="half" idx="2"/>
          </p:nvPr>
        </p:nvPicPr>
        <p:blipFill>
          <a:blip r:embed="rId2">
            <a:lum bright="2000" contrast="-2000"/>
            <a:extLst>
              <a:ext uri="{28A0092B-C50C-407E-A947-70E740481C1C}">
                <a14:useLocalDpi xmlns:a14="http://schemas.microsoft.com/office/drawing/2010/main" val="0"/>
              </a:ext>
            </a:extLst>
          </a:blip>
          <a:srcRect/>
          <a:stretch>
            <a:fillRect/>
          </a:stretch>
        </p:blipFill>
        <p:spPr>
          <a:xfrm>
            <a:off x="6172201" y="838200"/>
            <a:ext cx="3960813" cy="553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B2F6E67-BED3-4B7C-AE04-5398F7298F23}"/>
              </a:ext>
            </a:extLst>
          </p:cNvPr>
          <p:cNvSpPr>
            <a:spLocks noGrp="1" noRot="1" noChangeArrowheads="1"/>
          </p:cNvSpPr>
          <p:nvPr>
            <p:ph type="title"/>
          </p:nvPr>
        </p:nvSpPr>
        <p:spPr/>
        <p:txBody>
          <a:bodyPr/>
          <a:lstStyle/>
          <a:p>
            <a:r>
              <a:rPr lang="en-US" altLang="sr-Latn-RS"/>
              <a:t>The Parthenon</a:t>
            </a:r>
          </a:p>
        </p:txBody>
      </p:sp>
      <p:sp>
        <p:nvSpPr>
          <p:cNvPr id="48131" name="Rectangle 3">
            <a:extLst>
              <a:ext uri="{FF2B5EF4-FFF2-40B4-BE49-F238E27FC236}">
                <a16:creationId xmlns:a16="http://schemas.microsoft.com/office/drawing/2014/main" id="{88138913-58B9-4D62-A638-9764708A01F9}"/>
              </a:ext>
            </a:extLst>
          </p:cNvPr>
          <p:cNvSpPr>
            <a:spLocks noGrp="1" noChangeArrowheads="1"/>
          </p:cNvSpPr>
          <p:nvPr>
            <p:ph type="body" sz="half" idx="1"/>
          </p:nvPr>
        </p:nvSpPr>
        <p:spPr>
          <a:xfrm>
            <a:off x="1981200" y="1600201"/>
            <a:ext cx="2895600" cy="4525963"/>
          </a:xfrm>
        </p:spPr>
        <p:txBody>
          <a:bodyPr/>
          <a:lstStyle/>
          <a:p>
            <a:r>
              <a:rPr lang="en-US" altLang="sr-Latn-RS" sz="2400" b="1"/>
              <a:t>“Phi“ was named for the Greek sculptor Phidias. </a:t>
            </a:r>
          </a:p>
          <a:p>
            <a:r>
              <a:rPr lang="en-US" altLang="sr-Latn-RS" sz="2400" b="1"/>
              <a:t>The exterior dimensions of the Parthenon in Athens, built in about 440BC, form a perfect golden rectangle.</a:t>
            </a:r>
            <a:r>
              <a:rPr lang="en-US" altLang="sr-Latn-RS" sz="2400"/>
              <a:t> </a:t>
            </a:r>
          </a:p>
          <a:p>
            <a:endParaRPr lang="en-US" altLang="sr-Latn-RS" sz="2400"/>
          </a:p>
        </p:txBody>
      </p:sp>
      <p:pic>
        <p:nvPicPr>
          <p:cNvPr id="48132" name="Picture 4">
            <a:extLst>
              <a:ext uri="{FF2B5EF4-FFF2-40B4-BE49-F238E27FC236}">
                <a16:creationId xmlns:a16="http://schemas.microsoft.com/office/drawing/2014/main" id="{34325300-88F4-4DD2-BC6E-D515606C5B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94275" y="1679575"/>
            <a:ext cx="5213350" cy="379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45D802A-659D-491F-A3EE-3E7A57D65575}"/>
              </a:ext>
            </a:extLst>
          </p:cNvPr>
          <p:cNvSpPr>
            <a:spLocks noGrp="1" noChangeArrowheads="1"/>
          </p:cNvSpPr>
          <p:nvPr>
            <p:ph type="body" sz="half" idx="2"/>
          </p:nvPr>
        </p:nvSpPr>
        <p:spPr/>
        <p:txBody>
          <a:bodyPr/>
          <a:lstStyle/>
          <a:p>
            <a:r>
              <a:rPr lang="tr-TR" altLang="sr-Latn-RS" sz="3100"/>
              <a:t>The baselenght of Egyptian pyramids divided by the height of them gives the golden ratio.. </a:t>
            </a:r>
          </a:p>
        </p:txBody>
      </p:sp>
      <p:pic>
        <p:nvPicPr>
          <p:cNvPr id="24583" name="Picture 7" descr="3333">
            <a:extLst>
              <a:ext uri="{FF2B5EF4-FFF2-40B4-BE49-F238E27FC236}">
                <a16:creationId xmlns:a16="http://schemas.microsoft.com/office/drawing/2014/main" id="{DB80EE9F-0DAE-4941-9927-22E68DEB92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5188" y="476251"/>
            <a:ext cx="4824412" cy="275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BC4DCE-FD83-4A96-BAB5-29BA2D34343B}"/>
              </a:ext>
            </a:extLst>
          </p:cNvPr>
          <p:cNvPicPr>
            <a:picLocks noChangeAspect="1"/>
          </p:cNvPicPr>
          <p:nvPr/>
        </p:nvPicPr>
        <p:blipFill>
          <a:blip r:embed="rId2"/>
          <a:stretch>
            <a:fillRect/>
          </a:stretch>
        </p:blipFill>
        <p:spPr>
          <a:xfrm>
            <a:off x="774586" y="623377"/>
            <a:ext cx="10642828" cy="6445005"/>
          </a:xfrm>
          <a:prstGeom prst="rect">
            <a:avLst/>
          </a:prstGeom>
        </p:spPr>
      </p:pic>
    </p:spTree>
    <p:extLst>
      <p:ext uri="{BB962C8B-B14F-4D97-AF65-F5344CB8AC3E}">
        <p14:creationId xmlns:p14="http://schemas.microsoft.com/office/powerpoint/2010/main" val="225534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21369-AE4A-4215-BA0D-812B72EC0AC3}"/>
              </a:ext>
            </a:extLst>
          </p:cNvPr>
          <p:cNvPicPr>
            <a:picLocks noChangeAspect="1"/>
          </p:cNvPicPr>
          <p:nvPr/>
        </p:nvPicPr>
        <p:blipFill>
          <a:blip r:embed="rId2"/>
          <a:stretch>
            <a:fillRect/>
          </a:stretch>
        </p:blipFill>
        <p:spPr>
          <a:xfrm>
            <a:off x="902237" y="2057400"/>
            <a:ext cx="10387526" cy="2491740"/>
          </a:xfrm>
          <a:prstGeom prst="rect">
            <a:avLst/>
          </a:prstGeom>
        </p:spPr>
      </p:pic>
    </p:spTree>
    <p:extLst>
      <p:ext uri="{BB962C8B-B14F-4D97-AF65-F5344CB8AC3E}">
        <p14:creationId xmlns:p14="http://schemas.microsoft.com/office/powerpoint/2010/main" val="233838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8E784-494B-4144-AC1E-DDDC1619F010}"/>
              </a:ext>
            </a:extLst>
          </p:cNvPr>
          <p:cNvPicPr>
            <a:picLocks noChangeAspect="1"/>
          </p:cNvPicPr>
          <p:nvPr/>
        </p:nvPicPr>
        <p:blipFill>
          <a:blip r:embed="rId2"/>
          <a:stretch>
            <a:fillRect/>
          </a:stretch>
        </p:blipFill>
        <p:spPr>
          <a:xfrm>
            <a:off x="1190962" y="1451610"/>
            <a:ext cx="9810076" cy="3954780"/>
          </a:xfrm>
          <a:prstGeom prst="rect">
            <a:avLst/>
          </a:prstGeom>
        </p:spPr>
      </p:pic>
    </p:spTree>
    <p:extLst>
      <p:ext uri="{BB962C8B-B14F-4D97-AF65-F5344CB8AC3E}">
        <p14:creationId xmlns:p14="http://schemas.microsoft.com/office/powerpoint/2010/main" val="3951179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D7B200-CE36-4375-AA26-A412F7E8A230}"/>
              </a:ext>
            </a:extLst>
          </p:cNvPr>
          <p:cNvPicPr>
            <a:picLocks noChangeAspect="1"/>
          </p:cNvPicPr>
          <p:nvPr/>
        </p:nvPicPr>
        <p:blipFill>
          <a:blip r:embed="rId2"/>
          <a:stretch>
            <a:fillRect/>
          </a:stretch>
        </p:blipFill>
        <p:spPr>
          <a:xfrm>
            <a:off x="1385523" y="1257300"/>
            <a:ext cx="9420954" cy="4343400"/>
          </a:xfrm>
          <a:prstGeom prst="rect">
            <a:avLst/>
          </a:prstGeom>
        </p:spPr>
      </p:pic>
    </p:spTree>
    <p:extLst>
      <p:ext uri="{BB962C8B-B14F-4D97-AF65-F5344CB8AC3E}">
        <p14:creationId xmlns:p14="http://schemas.microsoft.com/office/powerpoint/2010/main" val="229978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54D89-338C-4009-8D00-FEB018B7C328}"/>
              </a:ext>
            </a:extLst>
          </p:cNvPr>
          <p:cNvPicPr>
            <a:picLocks noChangeAspect="1"/>
          </p:cNvPicPr>
          <p:nvPr/>
        </p:nvPicPr>
        <p:blipFill>
          <a:blip r:embed="rId2"/>
          <a:stretch>
            <a:fillRect/>
          </a:stretch>
        </p:blipFill>
        <p:spPr>
          <a:xfrm>
            <a:off x="1796180" y="2498651"/>
            <a:ext cx="8599640" cy="1860697"/>
          </a:xfrm>
          <a:prstGeom prst="rect">
            <a:avLst/>
          </a:prstGeom>
        </p:spPr>
      </p:pic>
    </p:spTree>
    <p:extLst>
      <p:ext uri="{BB962C8B-B14F-4D97-AF65-F5344CB8AC3E}">
        <p14:creationId xmlns:p14="http://schemas.microsoft.com/office/powerpoint/2010/main" val="390816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DA8EA-CE2A-46EE-9DDB-60F369E26341}"/>
              </a:ext>
            </a:extLst>
          </p:cNvPr>
          <p:cNvPicPr>
            <a:picLocks noChangeAspect="1"/>
          </p:cNvPicPr>
          <p:nvPr/>
        </p:nvPicPr>
        <p:blipFill>
          <a:blip r:embed="rId2"/>
          <a:stretch>
            <a:fillRect/>
          </a:stretch>
        </p:blipFill>
        <p:spPr>
          <a:xfrm>
            <a:off x="1274475" y="1851660"/>
            <a:ext cx="9643050" cy="2926080"/>
          </a:xfrm>
          <a:prstGeom prst="rect">
            <a:avLst/>
          </a:prstGeom>
        </p:spPr>
      </p:pic>
    </p:spTree>
    <p:extLst>
      <p:ext uri="{BB962C8B-B14F-4D97-AF65-F5344CB8AC3E}">
        <p14:creationId xmlns:p14="http://schemas.microsoft.com/office/powerpoint/2010/main" val="177022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5A7B1-253E-4DAD-A113-B6684266957C}"/>
              </a:ext>
            </a:extLst>
          </p:cNvPr>
          <p:cNvPicPr>
            <a:picLocks noChangeAspect="1"/>
          </p:cNvPicPr>
          <p:nvPr/>
        </p:nvPicPr>
        <p:blipFill>
          <a:blip r:embed="rId2"/>
          <a:stretch>
            <a:fillRect/>
          </a:stretch>
        </p:blipFill>
        <p:spPr>
          <a:xfrm>
            <a:off x="1053273" y="1897380"/>
            <a:ext cx="10085453" cy="3543300"/>
          </a:xfrm>
          <a:prstGeom prst="rect">
            <a:avLst/>
          </a:prstGeom>
        </p:spPr>
      </p:pic>
    </p:spTree>
    <p:extLst>
      <p:ext uri="{BB962C8B-B14F-4D97-AF65-F5344CB8AC3E}">
        <p14:creationId xmlns:p14="http://schemas.microsoft.com/office/powerpoint/2010/main" val="136240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A50D84-B7E5-4FF2-A681-FD25072A4B74}"/>
              </a:ext>
            </a:extLst>
          </p:cNvPr>
          <p:cNvPicPr>
            <a:picLocks noChangeAspect="1"/>
          </p:cNvPicPr>
          <p:nvPr/>
        </p:nvPicPr>
        <p:blipFill>
          <a:blip r:embed="rId2"/>
          <a:stretch>
            <a:fillRect/>
          </a:stretch>
        </p:blipFill>
        <p:spPr>
          <a:xfrm>
            <a:off x="582896" y="2068830"/>
            <a:ext cx="11026208" cy="3268980"/>
          </a:xfrm>
          <a:prstGeom prst="rect">
            <a:avLst/>
          </a:prstGeom>
        </p:spPr>
      </p:pic>
    </p:spTree>
    <p:extLst>
      <p:ext uri="{BB962C8B-B14F-4D97-AF65-F5344CB8AC3E}">
        <p14:creationId xmlns:p14="http://schemas.microsoft.com/office/powerpoint/2010/main" val="364788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C5211-A33F-427F-B090-8A2E7A95DAAF}"/>
              </a:ext>
            </a:extLst>
          </p:cNvPr>
          <p:cNvPicPr>
            <a:picLocks noChangeAspect="1"/>
          </p:cNvPicPr>
          <p:nvPr/>
        </p:nvPicPr>
        <p:blipFill>
          <a:blip r:embed="rId2"/>
          <a:stretch>
            <a:fillRect/>
          </a:stretch>
        </p:blipFill>
        <p:spPr>
          <a:xfrm>
            <a:off x="777522" y="548640"/>
            <a:ext cx="10636956" cy="5760720"/>
          </a:xfrm>
          <a:prstGeom prst="rect">
            <a:avLst/>
          </a:prstGeom>
        </p:spPr>
      </p:pic>
    </p:spTree>
    <p:extLst>
      <p:ext uri="{BB962C8B-B14F-4D97-AF65-F5344CB8AC3E}">
        <p14:creationId xmlns:p14="http://schemas.microsoft.com/office/powerpoint/2010/main" val="180524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785516-1BF3-4B7A-AFBC-A0FD3212FAB4}"/>
              </a:ext>
            </a:extLst>
          </p:cNvPr>
          <p:cNvPicPr>
            <a:picLocks noChangeAspect="1"/>
          </p:cNvPicPr>
          <p:nvPr/>
        </p:nvPicPr>
        <p:blipFill>
          <a:blip r:embed="rId2"/>
          <a:stretch>
            <a:fillRect/>
          </a:stretch>
        </p:blipFill>
        <p:spPr>
          <a:xfrm>
            <a:off x="659134" y="1223010"/>
            <a:ext cx="10873732" cy="4411980"/>
          </a:xfrm>
          <a:prstGeom prst="rect">
            <a:avLst/>
          </a:prstGeom>
        </p:spPr>
      </p:pic>
    </p:spTree>
    <p:extLst>
      <p:ext uri="{BB962C8B-B14F-4D97-AF65-F5344CB8AC3E}">
        <p14:creationId xmlns:p14="http://schemas.microsoft.com/office/powerpoint/2010/main" val="107202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AC8BC-6A49-49FB-AC01-8B8BF5A3AB93}"/>
              </a:ext>
            </a:extLst>
          </p:cNvPr>
          <p:cNvPicPr>
            <a:picLocks noChangeAspect="1"/>
          </p:cNvPicPr>
          <p:nvPr/>
        </p:nvPicPr>
        <p:blipFill>
          <a:blip r:embed="rId2"/>
          <a:stretch>
            <a:fillRect/>
          </a:stretch>
        </p:blipFill>
        <p:spPr>
          <a:xfrm>
            <a:off x="812163" y="594360"/>
            <a:ext cx="10567673" cy="5875019"/>
          </a:xfrm>
          <a:prstGeom prst="rect">
            <a:avLst/>
          </a:prstGeom>
        </p:spPr>
      </p:pic>
    </p:spTree>
    <p:extLst>
      <p:ext uri="{BB962C8B-B14F-4D97-AF65-F5344CB8AC3E}">
        <p14:creationId xmlns:p14="http://schemas.microsoft.com/office/powerpoint/2010/main" val="4233789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C2207-B638-486E-864E-6A080CB38740}"/>
              </a:ext>
            </a:extLst>
          </p:cNvPr>
          <p:cNvPicPr>
            <a:picLocks noChangeAspect="1"/>
          </p:cNvPicPr>
          <p:nvPr/>
        </p:nvPicPr>
        <p:blipFill>
          <a:blip r:embed="rId2"/>
          <a:stretch>
            <a:fillRect/>
          </a:stretch>
        </p:blipFill>
        <p:spPr>
          <a:xfrm>
            <a:off x="863547" y="1634490"/>
            <a:ext cx="10464906" cy="3234690"/>
          </a:xfrm>
          <a:prstGeom prst="rect">
            <a:avLst/>
          </a:prstGeom>
        </p:spPr>
      </p:pic>
    </p:spTree>
    <p:extLst>
      <p:ext uri="{BB962C8B-B14F-4D97-AF65-F5344CB8AC3E}">
        <p14:creationId xmlns:p14="http://schemas.microsoft.com/office/powerpoint/2010/main" val="416098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03CED-5C4D-48E8-A963-5217310B125E}"/>
              </a:ext>
            </a:extLst>
          </p:cNvPr>
          <p:cNvPicPr>
            <a:picLocks noChangeAspect="1"/>
          </p:cNvPicPr>
          <p:nvPr/>
        </p:nvPicPr>
        <p:blipFill>
          <a:blip r:embed="rId2"/>
          <a:stretch>
            <a:fillRect/>
          </a:stretch>
        </p:blipFill>
        <p:spPr>
          <a:xfrm>
            <a:off x="622224" y="1748790"/>
            <a:ext cx="10947551" cy="3145574"/>
          </a:xfrm>
          <a:prstGeom prst="rect">
            <a:avLst/>
          </a:prstGeom>
        </p:spPr>
      </p:pic>
    </p:spTree>
    <p:extLst>
      <p:ext uri="{BB962C8B-B14F-4D97-AF65-F5344CB8AC3E}">
        <p14:creationId xmlns:p14="http://schemas.microsoft.com/office/powerpoint/2010/main" val="52916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25490-8D34-4ABE-A29C-58DA2F5DDF5A}"/>
              </a:ext>
            </a:extLst>
          </p:cNvPr>
          <p:cNvPicPr>
            <a:picLocks noChangeAspect="1"/>
          </p:cNvPicPr>
          <p:nvPr/>
        </p:nvPicPr>
        <p:blipFill>
          <a:blip r:embed="rId2"/>
          <a:stretch>
            <a:fillRect/>
          </a:stretch>
        </p:blipFill>
        <p:spPr>
          <a:xfrm>
            <a:off x="840004" y="960120"/>
            <a:ext cx="10714146" cy="4846320"/>
          </a:xfrm>
          <a:prstGeom prst="rect">
            <a:avLst/>
          </a:prstGeom>
        </p:spPr>
      </p:pic>
    </p:spTree>
    <p:extLst>
      <p:ext uri="{BB962C8B-B14F-4D97-AF65-F5344CB8AC3E}">
        <p14:creationId xmlns:p14="http://schemas.microsoft.com/office/powerpoint/2010/main" val="177846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BED457-EA67-4D2F-B8A8-7A4E720E50FD}"/>
              </a:ext>
            </a:extLst>
          </p:cNvPr>
          <p:cNvPicPr>
            <a:picLocks noChangeAspect="1"/>
          </p:cNvPicPr>
          <p:nvPr/>
        </p:nvPicPr>
        <p:blipFill>
          <a:blip r:embed="rId2"/>
          <a:stretch>
            <a:fillRect/>
          </a:stretch>
        </p:blipFill>
        <p:spPr>
          <a:xfrm>
            <a:off x="630733" y="2228850"/>
            <a:ext cx="11091275" cy="2366010"/>
          </a:xfrm>
          <a:prstGeom prst="rect">
            <a:avLst/>
          </a:prstGeom>
        </p:spPr>
      </p:pic>
    </p:spTree>
    <p:extLst>
      <p:ext uri="{BB962C8B-B14F-4D97-AF65-F5344CB8AC3E}">
        <p14:creationId xmlns:p14="http://schemas.microsoft.com/office/powerpoint/2010/main" val="87396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CD6AF-E85B-4DE4-9796-6CBA8A8CA0B6}"/>
              </a:ext>
            </a:extLst>
          </p:cNvPr>
          <p:cNvPicPr>
            <a:picLocks noChangeAspect="1"/>
          </p:cNvPicPr>
          <p:nvPr/>
        </p:nvPicPr>
        <p:blipFill>
          <a:blip r:embed="rId2"/>
          <a:stretch>
            <a:fillRect/>
          </a:stretch>
        </p:blipFill>
        <p:spPr>
          <a:xfrm>
            <a:off x="1330539" y="1605516"/>
            <a:ext cx="9530922" cy="3062177"/>
          </a:xfrm>
          <a:prstGeom prst="rect">
            <a:avLst/>
          </a:prstGeom>
        </p:spPr>
      </p:pic>
    </p:spTree>
    <p:extLst>
      <p:ext uri="{BB962C8B-B14F-4D97-AF65-F5344CB8AC3E}">
        <p14:creationId xmlns:p14="http://schemas.microsoft.com/office/powerpoint/2010/main" val="2867483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DA68B-7D11-4797-926F-E1F1D55DE189}"/>
              </a:ext>
            </a:extLst>
          </p:cNvPr>
          <p:cNvPicPr>
            <a:picLocks noChangeAspect="1"/>
          </p:cNvPicPr>
          <p:nvPr/>
        </p:nvPicPr>
        <p:blipFill>
          <a:blip r:embed="rId2"/>
          <a:stretch>
            <a:fillRect/>
          </a:stretch>
        </p:blipFill>
        <p:spPr>
          <a:xfrm>
            <a:off x="797127" y="1177290"/>
            <a:ext cx="10544489" cy="4526280"/>
          </a:xfrm>
          <a:prstGeom prst="rect">
            <a:avLst/>
          </a:prstGeom>
        </p:spPr>
      </p:pic>
    </p:spTree>
    <p:extLst>
      <p:ext uri="{BB962C8B-B14F-4D97-AF65-F5344CB8AC3E}">
        <p14:creationId xmlns:p14="http://schemas.microsoft.com/office/powerpoint/2010/main" val="187752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6E360-D337-495A-93B0-C567D28EF51C}"/>
              </a:ext>
            </a:extLst>
          </p:cNvPr>
          <p:cNvPicPr>
            <a:picLocks noChangeAspect="1"/>
          </p:cNvPicPr>
          <p:nvPr/>
        </p:nvPicPr>
        <p:blipFill>
          <a:blip r:embed="rId2"/>
          <a:stretch>
            <a:fillRect/>
          </a:stretch>
        </p:blipFill>
        <p:spPr>
          <a:xfrm>
            <a:off x="716985" y="1931670"/>
            <a:ext cx="10971481" cy="2937510"/>
          </a:xfrm>
          <a:prstGeom prst="rect">
            <a:avLst/>
          </a:prstGeom>
        </p:spPr>
      </p:pic>
    </p:spTree>
    <p:extLst>
      <p:ext uri="{BB962C8B-B14F-4D97-AF65-F5344CB8AC3E}">
        <p14:creationId xmlns:p14="http://schemas.microsoft.com/office/powerpoint/2010/main" val="3419371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BCB8A1-5340-46F5-B4E6-4550AE552B1E}"/>
              </a:ext>
            </a:extLst>
          </p:cNvPr>
          <p:cNvPicPr>
            <a:picLocks noChangeAspect="1"/>
          </p:cNvPicPr>
          <p:nvPr/>
        </p:nvPicPr>
        <p:blipFill>
          <a:blip r:embed="rId2"/>
          <a:stretch>
            <a:fillRect/>
          </a:stretch>
        </p:blipFill>
        <p:spPr>
          <a:xfrm>
            <a:off x="1006604" y="1658679"/>
            <a:ext cx="10178792" cy="3540642"/>
          </a:xfrm>
          <a:prstGeom prst="rect">
            <a:avLst/>
          </a:prstGeom>
        </p:spPr>
      </p:pic>
    </p:spTree>
    <p:extLst>
      <p:ext uri="{BB962C8B-B14F-4D97-AF65-F5344CB8AC3E}">
        <p14:creationId xmlns:p14="http://schemas.microsoft.com/office/powerpoint/2010/main" val="4275227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46C54-8DDA-4B23-ADBE-35737F1CDFD9}"/>
              </a:ext>
            </a:extLst>
          </p:cNvPr>
          <p:cNvPicPr>
            <a:picLocks noChangeAspect="1"/>
          </p:cNvPicPr>
          <p:nvPr/>
        </p:nvPicPr>
        <p:blipFill>
          <a:blip r:embed="rId2"/>
          <a:stretch>
            <a:fillRect/>
          </a:stretch>
        </p:blipFill>
        <p:spPr>
          <a:xfrm>
            <a:off x="812335" y="1669312"/>
            <a:ext cx="10567329" cy="3519376"/>
          </a:xfrm>
          <a:prstGeom prst="rect">
            <a:avLst/>
          </a:prstGeom>
        </p:spPr>
      </p:pic>
    </p:spTree>
    <p:extLst>
      <p:ext uri="{BB962C8B-B14F-4D97-AF65-F5344CB8AC3E}">
        <p14:creationId xmlns:p14="http://schemas.microsoft.com/office/powerpoint/2010/main" val="142217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5BED66-C035-4B69-95EE-FA17B65E9358}"/>
              </a:ext>
            </a:extLst>
          </p:cNvPr>
          <p:cNvPicPr>
            <a:picLocks noChangeAspect="1"/>
          </p:cNvPicPr>
          <p:nvPr/>
        </p:nvPicPr>
        <p:blipFill>
          <a:blip r:embed="rId2"/>
          <a:stretch>
            <a:fillRect/>
          </a:stretch>
        </p:blipFill>
        <p:spPr>
          <a:xfrm>
            <a:off x="1345767" y="163087"/>
            <a:ext cx="9605767" cy="6460997"/>
          </a:xfrm>
          <a:prstGeom prst="rect">
            <a:avLst/>
          </a:prstGeom>
        </p:spPr>
      </p:pic>
    </p:spTree>
    <p:extLst>
      <p:ext uri="{BB962C8B-B14F-4D97-AF65-F5344CB8AC3E}">
        <p14:creationId xmlns:p14="http://schemas.microsoft.com/office/powerpoint/2010/main" val="91614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B808E-5CD0-4F99-8A3B-AFD13156C524}"/>
              </a:ext>
            </a:extLst>
          </p:cNvPr>
          <p:cNvPicPr>
            <a:picLocks noChangeAspect="1"/>
          </p:cNvPicPr>
          <p:nvPr/>
        </p:nvPicPr>
        <p:blipFill>
          <a:blip r:embed="rId2"/>
          <a:stretch>
            <a:fillRect/>
          </a:stretch>
        </p:blipFill>
        <p:spPr>
          <a:xfrm>
            <a:off x="514479" y="545769"/>
            <a:ext cx="6300991" cy="1958601"/>
          </a:xfrm>
          <a:prstGeom prst="rect">
            <a:avLst/>
          </a:prstGeom>
        </p:spPr>
      </p:pic>
    </p:spTree>
    <p:extLst>
      <p:ext uri="{BB962C8B-B14F-4D97-AF65-F5344CB8AC3E}">
        <p14:creationId xmlns:p14="http://schemas.microsoft.com/office/powerpoint/2010/main" val="329980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40E2FA-6AF9-4FE9-82F4-A8CDA692FD5F}"/>
              </a:ext>
            </a:extLst>
          </p:cNvPr>
          <p:cNvPicPr>
            <a:picLocks noChangeAspect="1"/>
          </p:cNvPicPr>
          <p:nvPr/>
        </p:nvPicPr>
        <p:blipFill>
          <a:blip r:embed="rId2"/>
          <a:stretch>
            <a:fillRect/>
          </a:stretch>
        </p:blipFill>
        <p:spPr>
          <a:xfrm>
            <a:off x="953083" y="2264735"/>
            <a:ext cx="10755509" cy="2434856"/>
          </a:xfrm>
          <a:prstGeom prst="rect">
            <a:avLst/>
          </a:prstGeom>
        </p:spPr>
      </p:pic>
    </p:spTree>
    <p:extLst>
      <p:ext uri="{BB962C8B-B14F-4D97-AF65-F5344CB8AC3E}">
        <p14:creationId xmlns:p14="http://schemas.microsoft.com/office/powerpoint/2010/main" val="3500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09946B-1F5E-43B6-9C56-3BE87FC1C367}"/>
              </a:ext>
            </a:extLst>
          </p:cNvPr>
          <p:cNvPicPr>
            <a:picLocks noChangeAspect="1"/>
          </p:cNvPicPr>
          <p:nvPr/>
        </p:nvPicPr>
        <p:blipFill>
          <a:blip r:embed="rId2"/>
          <a:stretch>
            <a:fillRect/>
          </a:stretch>
        </p:blipFill>
        <p:spPr>
          <a:xfrm>
            <a:off x="395266" y="1446028"/>
            <a:ext cx="11065232" cy="3848986"/>
          </a:xfrm>
          <a:prstGeom prst="rect">
            <a:avLst/>
          </a:prstGeom>
        </p:spPr>
      </p:pic>
    </p:spTree>
    <p:extLst>
      <p:ext uri="{BB962C8B-B14F-4D97-AF65-F5344CB8AC3E}">
        <p14:creationId xmlns:p14="http://schemas.microsoft.com/office/powerpoint/2010/main" val="1008778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51AEA-7B2D-4701-9BA2-DC00A283AE82}"/>
              </a:ext>
            </a:extLst>
          </p:cNvPr>
          <p:cNvPicPr>
            <a:picLocks noChangeAspect="1"/>
          </p:cNvPicPr>
          <p:nvPr/>
        </p:nvPicPr>
        <p:blipFill>
          <a:blip r:embed="rId2"/>
          <a:stretch>
            <a:fillRect/>
          </a:stretch>
        </p:blipFill>
        <p:spPr>
          <a:xfrm>
            <a:off x="644045" y="2232837"/>
            <a:ext cx="10903910" cy="2615609"/>
          </a:xfrm>
          <a:prstGeom prst="rect">
            <a:avLst/>
          </a:prstGeom>
        </p:spPr>
      </p:pic>
    </p:spTree>
    <p:extLst>
      <p:ext uri="{BB962C8B-B14F-4D97-AF65-F5344CB8AC3E}">
        <p14:creationId xmlns:p14="http://schemas.microsoft.com/office/powerpoint/2010/main" val="295848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9D2451-B8BE-4393-9CEA-1504ECD9DE9D}"/>
              </a:ext>
            </a:extLst>
          </p:cNvPr>
          <p:cNvPicPr>
            <a:picLocks noChangeAspect="1"/>
          </p:cNvPicPr>
          <p:nvPr/>
        </p:nvPicPr>
        <p:blipFill>
          <a:blip r:embed="rId2"/>
          <a:stretch>
            <a:fillRect/>
          </a:stretch>
        </p:blipFill>
        <p:spPr>
          <a:xfrm>
            <a:off x="1012611" y="2424223"/>
            <a:ext cx="10450768" cy="1956391"/>
          </a:xfrm>
          <a:prstGeom prst="rect">
            <a:avLst/>
          </a:prstGeom>
        </p:spPr>
      </p:pic>
    </p:spTree>
    <p:extLst>
      <p:ext uri="{BB962C8B-B14F-4D97-AF65-F5344CB8AC3E}">
        <p14:creationId xmlns:p14="http://schemas.microsoft.com/office/powerpoint/2010/main" val="79292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B3618-9CDD-47B9-9077-90336B7AC21E}"/>
              </a:ext>
            </a:extLst>
          </p:cNvPr>
          <p:cNvSpPr txBox="1"/>
          <p:nvPr/>
        </p:nvSpPr>
        <p:spPr>
          <a:xfrm>
            <a:off x="1694181" y="2806995"/>
            <a:ext cx="184731" cy="369332"/>
          </a:xfrm>
          <a:prstGeom prst="rect">
            <a:avLst/>
          </a:prstGeom>
          <a:noFill/>
        </p:spPr>
        <p:txBody>
          <a:bodyPr wrap="none" rtlCol="0">
            <a:spAutoFit/>
          </a:bodyPr>
          <a:lstStyle/>
          <a:p>
            <a:endParaRPr lang="hr-HR" dirty="0"/>
          </a:p>
        </p:txBody>
      </p:sp>
      <p:pic>
        <p:nvPicPr>
          <p:cNvPr id="5" name="Picture 4">
            <a:extLst>
              <a:ext uri="{FF2B5EF4-FFF2-40B4-BE49-F238E27FC236}">
                <a16:creationId xmlns:a16="http://schemas.microsoft.com/office/drawing/2014/main" id="{2E7AEA29-D451-4C7A-9546-CE295CC514CB}"/>
              </a:ext>
            </a:extLst>
          </p:cNvPr>
          <p:cNvPicPr>
            <a:picLocks noChangeAspect="1"/>
          </p:cNvPicPr>
          <p:nvPr/>
        </p:nvPicPr>
        <p:blipFill>
          <a:blip r:embed="rId2"/>
          <a:stretch>
            <a:fillRect/>
          </a:stretch>
        </p:blipFill>
        <p:spPr>
          <a:xfrm>
            <a:off x="1061220" y="1148315"/>
            <a:ext cx="10069560" cy="4348717"/>
          </a:xfrm>
          <a:prstGeom prst="rect">
            <a:avLst/>
          </a:prstGeom>
        </p:spPr>
      </p:pic>
    </p:spTree>
    <p:extLst>
      <p:ext uri="{BB962C8B-B14F-4D97-AF65-F5344CB8AC3E}">
        <p14:creationId xmlns:p14="http://schemas.microsoft.com/office/powerpoint/2010/main" val="2854944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6B710A-D085-4F55-9250-73D30D4622EA}"/>
              </a:ext>
            </a:extLst>
          </p:cNvPr>
          <p:cNvPicPr>
            <a:picLocks noChangeAspect="1"/>
          </p:cNvPicPr>
          <p:nvPr/>
        </p:nvPicPr>
        <p:blipFill rotWithShape="1">
          <a:blip r:embed="rId2"/>
          <a:srcRect l="8896" t="32882" r="30406" b="5138"/>
          <a:stretch/>
        </p:blipFill>
        <p:spPr>
          <a:xfrm>
            <a:off x="797648" y="361507"/>
            <a:ext cx="10344864" cy="5677786"/>
          </a:xfrm>
          <a:prstGeom prst="rect">
            <a:avLst/>
          </a:prstGeom>
        </p:spPr>
      </p:pic>
    </p:spTree>
    <p:extLst>
      <p:ext uri="{BB962C8B-B14F-4D97-AF65-F5344CB8AC3E}">
        <p14:creationId xmlns:p14="http://schemas.microsoft.com/office/powerpoint/2010/main" val="3151850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0C3019-3658-4A0E-B30A-022A60E69D79}"/>
              </a:ext>
            </a:extLst>
          </p:cNvPr>
          <p:cNvPicPr>
            <a:picLocks noChangeAspect="1"/>
          </p:cNvPicPr>
          <p:nvPr/>
        </p:nvPicPr>
        <p:blipFill rotWithShape="1">
          <a:blip r:embed="rId2"/>
          <a:srcRect l="37239" r="23953"/>
          <a:stretch/>
        </p:blipFill>
        <p:spPr>
          <a:xfrm>
            <a:off x="2743200" y="382049"/>
            <a:ext cx="5512967" cy="4870436"/>
          </a:xfrm>
          <a:prstGeom prst="rect">
            <a:avLst/>
          </a:prstGeom>
        </p:spPr>
      </p:pic>
      <p:sp>
        <p:nvSpPr>
          <p:cNvPr id="3" name="Rectangle 2">
            <a:extLst>
              <a:ext uri="{FF2B5EF4-FFF2-40B4-BE49-F238E27FC236}">
                <a16:creationId xmlns:a16="http://schemas.microsoft.com/office/drawing/2014/main" id="{9793930D-1A57-49BD-90B8-E6E55661D6F4}"/>
              </a:ext>
            </a:extLst>
          </p:cNvPr>
          <p:cNvSpPr/>
          <p:nvPr/>
        </p:nvSpPr>
        <p:spPr>
          <a:xfrm>
            <a:off x="423530" y="5752513"/>
            <a:ext cx="11344939" cy="923330"/>
          </a:xfrm>
          <a:prstGeom prst="rect">
            <a:avLst/>
          </a:prstGeom>
        </p:spPr>
        <p:txBody>
          <a:bodyPr wrap="square">
            <a:spAutoFit/>
          </a:bodyPr>
          <a:lstStyle/>
          <a:p>
            <a:r>
              <a:rPr lang="hr-HR" dirty="0" err="1"/>
              <a:t>Praveen</a:t>
            </a:r>
            <a:r>
              <a:rPr lang="hr-HR" dirty="0"/>
              <a:t> K. </a:t>
            </a:r>
            <a:r>
              <a:rPr lang="hr-HR" dirty="0" err="1"/>
              <a:t>Bandela</a:t>
            </a:r>
            <a:r>
              <a:rPr lang="hr-HR" dirty="0"/>
              <a:t>, </a:t>
            </a:r>
            <a:r>
              <a:rPr lang="hr-HR" dirty="0" err="1"/>
              <a:t>PremNandhini</a:t>
            </a:r>
            <a:r>
              <a:rPr lang="hr-HR" dirty="0"/>
              <a:t> </a:t>
            </a:r>
            <a:r>
              <a:rPr lang="hr-HR" dirty="0" err="1"/>
              <a:t>Satgunam</a:t>
            </a:r>
            <a:r>
              <a:rPr lang="hr-HR" dirty="0"/>
              <a:t>, </a:t>
            </a:r>
            <a:r>
              <a:rPr lang="hr-HR" dirty="0" err="1"/>
              <a:t>Prashant</a:t>
            </a:r>
            <a:r>
              <a:rPr lang="hr-HR" dirty="0"/>
              <a:t> </a:t>
            </a:r>
            <a:r>
              <a:rPr lang="hr-HR" dirty="0" err="1"/>
              <a:t>Garg</a:t>
            </a:r>
            <a:r>
              <a:rPr lang="hr-HR" dirty="0"/>
              <a:t> </a:t>
            </a:r>
            <a:r>
              <a:rPr lang="hr-HR" dirty="0" err="1"/>
              <a:t>and</a:t>
            </a:r>
            <a:r>
              <a:rPr lang="hr-HR" dirty="0"/>
              <a:t> </a:t>
            </a:r>
            <a:r>
              <a:rPr lang="hr-HR" dirty="0" err="1"/>
              <a:t>Shrikant</a:t>
            </a:r>
            <a:r>
              <a:rPr lang="hr-HR" dirty="0"/>
              <a:t> R. </a:t>
            </a:r>
            <a:r>
              <a:rPr lang="hr-HR" dirty="0" err="1"/>
              <a:t>Bharadwaj</a:t>
            </a:r>
            <a:r>
              <a:rPr lang="hr-HR" dirty="0"/>
              <a:t>: </a:t>
            </a:r>
            <a:r>
              <a:rPr lang="hr-HR" dirty="0" err="1"/>
              <a:t>Corneal</a:t>
            </a:r>
            <a:r>
              <a:rPr lang="hr-HR" dirty="0"/>
              <a:t> </a:t>
            </a:r>
            <a:r>
              <a:rPr lang="hr-HR" dirty="0" err="1"/>
              <a:t>Transplantation</a:t>
            </a:r>
            <a:r>
              <a:rPr lang="hr-HR" dirty="0"/>
              <a:t> </a:t>
            </a:r>
            <a:r>
              <a:rPr lang="hr-HR" dirty="0" err="1"/>
              <a:t>in</a:t>
            </a:r>
            <a:r>
              <a:rPr lang="hr-HR" dirty="0"/>
              <a:t> </a:t>
            </a:r>
            <a:r>
              <a:rPr lang="hr-HR" dirty="0" err="1"/>
              <a:t>Disease</a:t>
            </a:r>
            <a:r>
              <a:rPr lang="hr-HR" dirty="0"/>
              <a:t> </a:t>
            </a:r>
            <a:r>
              <a:rPr lang="hr-HR" dirty="0" err="1"/>
              <a:t>Affecting</a:t>
            </a:r>
            <a:r>
              <a:rPr lang="hr-HR" dirty="0"/>
              <a:t> </a:t>
            </a:r>
            <a:r>
              <a:rPr lang="hr-HR" dirty="0" err="1"/>
              <a:t>Only</a:t>
            </a:r>
            <a:r>
              <a:rPr lang="hr-HR" dirty="0"/>
              <a:t> One </a:t>
            </a:r>
            <a:r>
              <a:rPr lang="hr-HR" dirty="0" err="1"/>
              <a:t>Eye</a:t>
            </a:r>
            <a:r>
              <a:rPr lang="hr-HR" dirty="0"/>
              <a:t>: </a:t>
            </a:r>
            <a:r>
              <a:rPr lang="hr-HR" dirty="0" err="1"/>
              <a:t>Does</a:t>
            </a:r>
            <a:r>
              <a:rPr lang="hr-HR" dirty="0"/>
              <a:t> </a:t>
            </a:r>
            <a:r>
              <a:rPr lang="hr-HR" dirty="0" err="1"/>
              <a:t>It</a:t>
            </a:r>
            <a:r>
              <a:rPr lang="hr-HR" dirty="0"/>
              <a:t> Make a </a:t>
            </a:r>
            <a:r>
              <a:rPr lang="hr-HR" dirty="0" err="1"/>
              <a:t>Difference</a:t>
            </a:r>
            <a:r>
              <a:rPr lang="hr-HR" dirty="0"/>
              <a:t> to </a:t>
            </a:r>
            <a:r>
              <a:rPr lang="hr-HR" dirty="0" err="1"/>
              <a:t>Habitual</a:t>
            </a:r>
            <a:r>
              <a:rPr lang="hr-HR" dirty="0"/>
              <a:t> </a:t>
            </a:r>
            <a:r>
              <a:rPr lang="hr-HR" dirty="0" err="1"/>
              <a:t>Binocular</a:t>
            </a:r>
            <a:r>
              <a:rPr lang="hr-HR" dirty="0"/>
              <a:t> </a:t>
            </a:r>
            <a:r>
              <a:rPr lang="hr-HR" dirty="0" err="1"/>
              <a:t>Viewing</a:t>
            </a:r>
            <a:r>
              <a:rPr lang="hr-HR" dirty="0"/>
              <a:t>?, </a:t>
            </a:r>
            <a:r>
              <a:rPr lang="hr-HR" dirty="0" err="1"/>
              <a:t>PLoS</a:t>
            </a:r>
            <a:r>
              <a:rPr lang="hr-HR" dirty="0"/>
              <a:t> ONE (2016) 11(3): e0150118. doi:10.1371/journal.pone.0150118</a:t>
            </a:r>
          </a:p>
        </p:txBody>
      </p:sp>
    </p:spTree>
    <p:extLst>
      <p:ext uri="{BB962C8B-B14F-4D97-AF65-F5344CB8AC3E}">
        <p14:creationId xmlns:p14="http://schemas.microsoft.com/office/powerpoint/2010/main" val="3806689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89D1D-F89B-4CC7-9E87-8930216D1C93}"/>
              </a:ext>
            </a:extLst>
          </p:cNvPr>
          <p:cNvPicPr>
            <a:picLocks noChangeAspect="1"/>
          </p:cNvPicPr>
          <p:nvPr/>
        </p:nvPicPr>
        <p:blipFill>
          <a:blip r:embed="rId2"/>
          <a:stretch>
            <a:fillRect/>
          </a:stretch>
        </p:blipFill>
        <p:spPr>
          <a:xfrm>
            <a:off x="529835" y="2387010"/>
            <a:ext cx="11132330" cy="2083980"/>
          </a:xfrm>
          <a:prstGeom prst="rect">
            <a:avLst/>
          </a:prstGeom>
        </p:spPr>
      </p:pic>
    </p:spTree>
    <p:extLst>
      <p:ext uri="{BB962C8B-B14F-4D97-AF65-F5344CB8AC3E}">
        <p14:creationId xmlns:p14="http://schemas.microsoft.com/office/powerpoint/2010/main" val="4045872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7737F-0C13-4E29-84ED-E67195BE24F5}"/>
              </a:ext>
            </a:extLst>
          </p:cNvPr>
          <p:cNvSpPr txBox="1"/>
          <p:nvPr/>
        </p:nvSpPr>
        <p:spPr>
          <a:xfrm>
            <a:off x="1251029" y="1818168"/>
            <a:ext cx="9372759" cy="2862322"/>
          </a:xfrm>
          <a:prstGeom prst="rect">
            <a:avLst/>
          </a:prstGeom>
          <a:noFill/>
        </p:spPr>
        <p:txBody>
          <a:bodyPr wrap="none" rtlCol="0">
            <a:spAutoFit/>
          </a:bodyPr>
          <a:lstStyle/>
          <a:p>
            <a:pPr algn="ctr"/>
            <a:r>
              <a:rPr lang="hr-HR" sz="6000" dirty="0" err="1"/>
              <a:t>Thank</a:t>
            </a:r>
            <a:r>
              <a:rPr lang="hr-HR" sz="6000" dirty="0"/>
              <a:t> </a:t>
            </a:r>
            <a:r>
              <a:rPr lang="hr-HR" sz="6000" dirty="0" err="1"/>
              <a:t>you</a:t>
            </a:r>
            <a:r>
              <a:rPr lang="hr-HR" sz="6000" dirty="0"/>
              <a:t> for </a:t>
            </a:r>
            <a:r>
              <a:rPr lang="hr-HR" sz="6000" dirty="0" err="1"/>
              <a:t>your</a:t>
            </a:r>
            <a:r>
              <a:rPr lang="hr-HR" sz="6000" dirty="0"/>
              <a:t> </a:t>
            </a:r>
            <a:r>
              <a:rPr lang="hr-HR" sz="6000" dirty="0" err="1"/>
              <a:t>attention</a:t>
            </a:r>
            <a:r>
              <a:rPr lang="hr-HR" sz="6000" dirty="0"/>
              <a:t>!</a:t>
            </a:r>
          </a:p>
          <a:p>
            <a:pPr algn="ctr"/>
            <a:endParaRPr lang="hr-HR" sz="6000" dirty="0"/>
          </a:p>
          <a:p>
            <a:pPr algn="ctr"/>
            <a:r>
              <a:rPr lang="hr-HR" sz="6000" dirty="0"/>
              <a:t>Do </a:t>
            </a:r>
            <a:r>
              <a:rPr lang="hr-HR" sz="6000" dirty="0" err="1"/>
              <a:t>you</a:t>
            </a:r>
            <a:r>
              <a:rPr lang="hr-HR" sz="6000" dirty="0"/>
              <a:t> </a:t>
            </a:r>
            <a:r>
              <a:rPr lang="hr-HR" sz="6000" dirty="0" err="1"/>
              <a:t>have</a:t>
            </a:r>
            <a:r>
              <a:rPr lang="hr-HR" sz="6000" dirty="0"/>
              <a:t> </a:t>
            </a:r>
            <a:r>
              <a:rPr lang="hr-HR" sz="6000" dirty="0" err="1"/>
              <a:t>any</a:t>
            </a:r>
            <a:r>
              <a:rPr lang="hr-HR" sz="6000" dirty="0"/>
              <a:t> </a:t>
            </a:r>
            <a:r>
              <a:rPr lang="hr-HR" sz="6000" dirty="0" err="1"/>
              <a:t>questions</a:t>
            </a:r>
            <a:r>
              <a:rPr lang="hr-HR" sz="6000" dirty="0"/>
              <a:t>?</a:t>
            </a:r>
          </a:p>
        </p:txBody>
      </p:sp>
    </p:spTree>
    <p:extLst>
      <p:ext uri="{BB962C8B-B14F-4D97-AF65-F5344CB8AC3E}">
        <p14:creationId xmlns:p14="http://schemas.microsoft.com/office/powerpoint/2010/main" val="83433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A949323A-7FFF-49FF-AFC8-91359B8E1B2D}"/>
              </a:ext>
            </a:extLst>
          </p:cNvPr>
          <p:cNvSpPr>
            <a:spLocks noGrp="1" noChangeArrowheads="1"/>
          </p:cNvSpPr>
          <p:nvPr>
            <p:ph type="body" idx="1"/>
          </p:nvPr>
        </p:nvSpPr>
        <p:spPr>
          <a:xfrm>
            <a:off x="1919288" y="2276476"/>
            <a:ext cx="8229600" cy="4105275"/>
          </a:xfrm>
        </p:spPr>
        <p:txBody>
          <a:bodyPr/>
          <a:lstStyle/>
          <a:p>
            <a:pPr>
              <a:lnSpc>
                <a:spcPct val="80000"/>
              </a:lnSpc>
            </a:pPr>
            <a:r>
              <a:rPr lang="en-US" altLang="sr-Latn-RS"/>
              <a:t>In mathematics and the arts, two quantities are in the </a:t>
            </a:r>
            <a:r>
              <a:rPr lang="en-US" altLang="sr-Latn-RS" b="1"/>
              <a:t>golden ratio</a:t>
            </a:r>
            <a:r>
              <a:rPr lang="en-US" altLang="sr-Latn-RS"/>
              <a:t> if the ratio between the sum of those quantities and the larger one is the same as the ratio between the larger one and the smaller. </a:t>
            </a:r>
            <a:endParaRPr lang="tr-TR" altLang="sr-Latn-RS"/>
          </a:p>
          <a:p>
            <a:pPr>
              <a:lnSpc>
                <a:spcPct val="80000"/>
              </a:lnSpc>
            </a:pPr>
            <a:r>
              <a:rPr lang="en-US" altLang="sr-Latn-RS"/>
              <a:t>The golden ratio is a mathematical constant approximately 1.6180339887.</a:t>
            </a:r>
          </a:p>
          <a:p>
            <a:pPr>
              <a:lnSpc>
                <a:spcPct val="80000"/>
              </a:lnSpc>
            </a:pPr>
            <a:r>
              <a:rPr lang="en-US" altLang="sr-Latn-RS"/>
              <a:t>The golden ratio is also known as the most aesthetic</a:t>
            </a:r>
            <a:r>
              <a:rPr lang="tr-TR" altLang="sr-Latn-RS"/>
              <a:t> ratio between the two sides of a rectangle</a:t>
            </a:r>
            <a:r>
              <a:rPr lang="en-US" altLang="sr-Latn-RS"/>
              <a:t>. </a:t>
            </a:r>
          </a:p>
          <a:p>
            <a:pPr>
              <a:lnSpc>
                <a:spcPct val="80000"/>
              </a:lnSpc>
            </a:pPr>
            <a:r>
              <a:rPr lang="en-US" altLang="sr-Latn-RS"/>
              <a:t>The golden ratio is often denoted by the Greek letter   (phi). . </a:t>
            </a:r>
          </a:p>
        </p:txBody>
      </p:sp>
      <p:pic>
        <p:nvPicPr>
          <p:cNvPr id="40968" name="Picture 8" descr=" \frac{a+b}{a} = \frac{a}{b} = \varphi\,.">
            <a:extLst>
              <a:ext uri="{FF2B5EF4-FFF2-40B4-BE49-F238E27FC236}">
                <a16:creationId xmlns:a16="http://schemas.microsoft.com/office/drawing/2014/main" id="{762FCC4A-FCF2-4BFE-A9D3-99D3B381B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60351"/>
            <a:ext cx="5903912" cy="183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44DABE-7C17-4686-A9BE-A8E629F587D5}"/>
              </a:ext>
            </a:extLst>
          </p:cNvPr>
          <p:cNvSpPr>
            <a:spLocks noGrp="1" noRot="1" noChangeArrowheads="1"/>
          </p:cNvSpPr>
          <p:nvPr>
            <p:ph type="title"/>
          </p:nvPr>
        </p:nvSpPr>
        <p:spPr/>
        <p:txBody>
          <a:bodyPr/>
          <a:lstStyle/>
          <a:p>
            <a:r>
              <a:rPr lang="tr-TR" altLang="sr-Latn-RS" sz="3200"/>
              <a:t>Golden Ratio in Human Hand and Arm</a:t>
            </a:r>
          </a:p>
        </p:txBody>
      </p:sp>
      <p:sp>
        <p:nvSpPr>
          <p:cNvPr id="21507" name="Rectangle 3">
            <a:extLst>
              <a:ext uri="{FF2B5EF4-FFF2-40B4-BE49-F238E27FC236}">
                <a16:creationId xmlns:a16="http://schemas.microsoft.com/office/drawing/2014/main" id="{998B4FEE-6D9A-4050-80AF-1F4849C29A80}"/>
              </a:ext>
            </a:extLst>
          </p:cNvPr>
          <p:cNvSpPr>
            <a:spLocks noGrp="1" noChangeArrowheads="1"/>
          </p:cNvSpPr>
          <p:nvPr>
            <p:ph type="body" sz="half" idx="2"/>
          </p:nvPr>
        </p:nvSpPr>
        <p:spPr>
          <a:xfrm>
            <a:off x="1774825" y="3644901"/>
            <a:ext cx="4114800" cy="2409825"/>
          </a:xfrm>
        </p:spPr>
        <p:txBody>
          <a:bodyPr>
            <a:normAutofit fontScale="92500"/>
          </a:bodyPr>
          <a:lstStyle/>
          <a:p>
            <a:pPr>
              <a:lnSpc>
                <a:spcPct val="80000"/>
              </a:lnSpc>
              <a:buFont typeface="Wingdings" panose="05000000000000000000" pitchFamily="2" charset="2"/>
              <a:buNone/>
            </a:pPr>
            <a:r>
              <a:rPr lang="en-US" altLang="sr-Latn-RS" sz="2400"/>
              <a:t>Look at your own hand:</a:t>
            </a:r>
          </a:p>
          <a:p>
            <a:pPr>
              <a:lnSpc>
                <a:spcPct val="80000"/>
              </a:lnSpc>
            </a:pPr>
            <a:r>
              <a:rPr lang="en-US" altLang="sr-Latn-RS" sz="2400"/>
              <a:t>You have ... </a:t>
            </a:r>
          </a:p>
          <a:p>
            <a:pPr>
              <a:lnSpc>
                <a:spcPct val="80000"/>
              </a:lnSpc>
            </a:pPr>
            <a:r>
              <a:rPr lang="en-US" altLang="sr-Latn-RS" sz="2400" b="1"/>
              <a:t>2 </a:t>
            </a:r>
            <a:r>
              <a:rPr lang="en-US" altLang="sr-Latn-RS" sz="2400"/>
              <a:t>hands each of which has ... </a:t>
            </a:r>
          </a:p>
          <a:p>
            <a:pPr>
              <a:lnSpc>
                <a:spcPct val="80000"/>
              </a:lnSpc>
            </a:pPr>
            <a:r>
              <a:rPr lang="en-US" altLang="sr-Latn-RS" sz="2400" b="1"/>
              <a:t>5 </a:t>
            </a:r>
            <a:r>
              <a:rPr lang="en-US" altLang="sr-Latn-RS" sz="2400"/>
              <a:t>fingers, each of which has ... </a:t>
            </a:r>
          </a:p>
          <a:p>
            <a:pPr>
              <a:lnSpc>
                <a:spcPct val="80000"/>
              </a:lnSpc>
            </a:pPr>
            <a:r>
              <a:rPr lang="en-US" altLang="sr-Latn-RS" sz="2400" b="1"/>
              <a:t>3 </a:t>
            </a:r>
            <a:r>
              <a:rPr lang="en-US" altLang="sr-Latn-RS" sz="2400"/>
              <a:t>parts separated by ... </a:t>
            </a:r>
          </a:p>
          <a:p>
            <a:pPr>
              <a:lnSpc>
                <a:spcPct val="80000"/>
              </a:lnSpc>
            </a:pPr>
            <a:r>
              <a:rPr lang="en-US" altLang="sr-Latn-RS" sz="2400" b="1"/>
              <a:t>2 </a:t>
            </a:r>
            <a:r>
              <a:rPr lang="en-US" altLang="sr-Latn-RS" sz="2400"/>
              <a:t>knuckles </a:t>
            </a:r>
          </a:p>
          <a:p>
            <a:pPr>
              <a:lnSpc>
                <a:spcPct val="80000"/>
              </a:lnSpc>
            </a:pPr>
            <a:endParaRPr lang="tr-TR" altLang="sr-Latn-RS" sz="2400"/>
          </a:p>
        </p:txBody>
      </p:sp>
      <p:pic>
        <p:nvPicPr>
          <p:cNvPr id="21508" name="Picture 4">
            <a:extLst>
              <a:ext uri="{FF2B5EF4-FFF2-40B4-BE49-F238E27FC236}">
                <a16:creationId xmlns:a16="http://schemas.microsoft.com/office/drawing/2014/main" id="{3ACE1341-6A88-46C1-8ABE-4DBB26FEBE17}"/>
              </a:ext>
            </a:extLst>
          </p:cNvPr>
          <p:cNvPicPr>
            <a:picLocks noGrp="1" noChangeAspect="1" noChangeArrowheads="1"/>
          </p:cNvPicPr>
          <p:nvPr>
            <p:ph sz="half" idx="1"/>
          </p:nvPr>
        </p:nvPicPr>
        <p:blipFill>
          <a:blip r:embed="rId2">
            <a:lum bright="-24000" contrast="42000"/>
            <a:extLst>
              <a:ext uri="{28A0092B-C50C-407E-A947-70E740481C1C}">
                <a14:useLocalDpi xmlns:a14="http://schemas.microsoft.com/office/drawing/2010/main" val="0"/>
              </a:ext>
            </a:extLst>
          </a:blip>
          <a:srcRect/>
          <a:stretch>
            <a:fillRect/>
          </a:stretch>
        </p:blipFill>
        <p:spPr>
          <a:xfrm>
            <a:off x="2057401" y="1447801"/>
            <a:ext cx="2824163" cy="192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a:extLst>
              <a:ext uri="{FF2B5EF4-FFF2-40B4-BE49-F238E27FC236}">
                <a16:creationId xmlns:a16="http://schemas.microsoft.com/office/drawing/2014/main" id="{56561F50-B25C-456C-A372-B887985DE3A2}"/>
              </a:ext>
            </a:extLst>
          </p:cNvPr>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6456363" y="1196975"/>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a:extLst>
              <a:ext uri="{FF2B5EF4-FFF2-40B4-BE49-F238E27FC236}">
                <a16:creationId xmlns:a16="http://schemas.microsoft.com/office/drawing/2014/main" id="{B753D6AD-B287-4F6D-BA89-A1BBB9182990}"/>
              </a:ext>
            </a:extLst>
          </p:cNvPr>
          <p:cNvSpPr txBox="1">
            <a:spLocks noChangeArrowheads="1"/>
          </p:cNvSpPr>
          <p:nvPr/>
        </p:nvSpPr>
        <p:spPr bwMode="auto">
          <a:xfrm>
            <a:off x="6167438" y="3933826"/>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sr-Latn-RS"/>
          </a:p>
        </p:txBody>
      </p:sp>
      <p:sp>
        <p:nvSpPr>
          <p:cNvPr id="21511" name="Text Box 7">
            <a:extLst>
              <a:ext uri="{FF2B5EF4-FFF2-40B4-BE49-F238E27FC236}">
                <a16:creationId xmlns:a16="http://schemas.microsoft.com/office/drawing/2014/main" id="{5A3E09AE-1038-47C4-8CE7-08375D61E3DB}"/>
              </a:ext>
            </a:extLst>
          </p:cNvPr>
          <p:cNvSpPr txBox="1">
            <a:spLocks noChangeArrowheads="1"/>
          </p:cNvSpPr>
          <p:nvPr/>
        </p:nvSpPr>
        <p:spPr bwMode="auto">
          <a:xfrm>
            <a:off x="6527801" y="3716339"/>
            <a:ext cx="3743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sr-Latn-RS" sz="2400"/>
              <a:t>The length of different parts in your arm also fits the golden ratio.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09D9BF-A1B0-44C4-9DE9-13DAC336EE1A}"/>
              </a:ext>
            </a:extLst>
          </p:cNvPr>
          <p:cNvSpPr>
            <a:spLocks noGrp="1" noRot="1" noChangeArrowheads="1"/>
          </p:cNvSpPr>
          <p:nvPr>
            <p:ph type="title"/>
          </p:nvPr>
        </p:nvSpPr>
        <p:spPr/>
        <p:txBody>
          <a:bodyPr/>
          <a:lstStyle/>
          <a:p>
            <a:r>
              <a:rPr lang="tr-TR" altLang="sr-Latn-RS" sz="3200"/>
              <a:t>Golden Ratio in the Human Face</a:t>
            </a:r>
          </a:p>
        </p:txBody>
      </p:sp>
      <p:sp>
        <p:nvSpPr>
          <p:cNvPr id="22531" name="Rectangle 3">
            <a:extLst>
              <a:ext uri="{FF2B5EF4-FFF2-40B4-BE49-F238E27FC236}">
                <a16:creationId xmlns:a16="http://schemas.microsoft.com/office/drawing/2014/main" id="{3FEB35AE-E727-45DC-AD68-ACAC6002E7E7}"/>
              </a:ext>
            </a:extLst>
          </p:cNvPr>
          <p:cNvSpPr>
            <a:spLocks noGrp="1" noChangeArrowheads="1"/>
          </p:cNvSpPr>
          <p:nvPr>
            <p:ph type="body" sz="half" idx="2"/>
          </p:nvPr>
        </p:nvSpPr>
        <p:spPr>
          <a:xfrm>
            <a:off x="2057400" y="4495800"/>
            <a:ext cx="8153400" cy="2362200"/>
          </a:xfrm>
        </p:spPr>
        <p:txBody>
          <a:bodyPr/>
          <a:lstStyle/>
          <a:p>
            <a:pPr>
              <a:lnSpc>
                <a:spcPct val="80000"/>
              </a:lnSpc>
            </a:pPr>
            <a:r>
              <a:rPr lang="tr-TR" altLang="sr-Latn-RS" sz="2000"/>
              <a:t>The dividence of every long line to the short line equals the golden ratio. </a:t>
            </a:r>
          </a:p>
          <a:p>
            <a:pPr>
              <a:lnSpc>
                <a:spcPct val="80000"/>
              </a:lnSpc>
            </a:pPr>
            <a:r>
              <a:rPr lang="tr-TR" altLang="sr-Latn-RS" sz="2000"/>
              <a:t>Lenght of the face / Wideness of the face </a:t>
            </a:r>
            <a:br>
              <a:rPr lang="tr-TR" altLang="sr-Latn-RS" sz="2000"/>
            </a:br>
            <a:r>
              <a:rPr lang="tr-TR" altLang="sr-Latn-RS" sz="2000"/>
              <a:t>Lenght between the lips and eyebrows / Lenght of the nose, </a:t>
            </a:r>
            <a:br>
              <a:rPr lang="tr-TR" altLang="sr-Latn-RS" sz="2000"/>
            </a:br>
            <a:r>
              <a:rPr lang="tr-TR" altLang="sr-Latn-RS" sz="2000"/>
              <a:t>Lenght of the face / Lenght between the jaw and eyebrows </a:t>
            </a:r>
            <a:br>
              <a:rPr lang="tr-TR" altLang="sr-Latn-RS" sz="2000"/>
            </a:br>
            <a:r>
              <a:rPr lang="tr-TR" altLang="sr-Latn-RS" sz="2000"/>
              <a:t>Lenght of the mouth / Wideness of the nose, </a:t>
            </a:r>
            <a:br>
              <a:rPr lang="tr-TR" altLang="sr-Latn-RS" sz="2000"/>
            </a:br>
            <a:r>
              <a:rPr lang="tr-TR" altLang="sr-Latn-RS" sz="2000"/>
              <a:t>Wideness of the nose / Distance between the holes of the nose, </a:t>
            </a:r>
            <a:br>
              <a:rPr lang="tr-TR" altLang="sr-Latn-RS" sz="2000"/>
            </a:br>
            <a:r>
              <a:rPr lang="tr-TR" altLang="sr-Latn-RS" sz="2000"/>
              <a:t>Length between the pupils / Length between teh eyebrows. </a:t>
            </a:r>
          </a:p>
          <a:p>
            <a:pPr>
              <a:lnSpc>
                <a:spcPct val="80000"/>
              </a:lnSpc>
              <a:buFont typeface="Wingdings" panose="05000000000000000000" pitchFamily="2" charset="2"/>
              <a:buNone/>
            </a:pPr>
            <a:r>
              <a:rPr lang="tr-TR" altLang="sr-Latn-RS" sz="2000"/>
              <a:t>     All contain the golden ratio.</a:t>
            </a:r>
          </a:p>
        </p:txBody>
      </p:sp>
      <p:pic>
        <p:nvPicPr>
          <p:cNvPr id="22532" name="Picture 4">
            <a:extLst>
              <a:ext uri="{FF2B5EF4-FFF2-40B4-BE49-F238E27FC236}">
                <a16:creationId xmlns:a16="http://schemas.microsoft.com/office/drawing/2014/main" id="{985E6E93-4EBD-4650-86EC-115DBDFB17F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76600" y="1066800"/>
            <a:ext cx="4953000" cy="331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93E8579-15EC-4156-A0D9-3F66E123BD22}"/>
              </a:ext>
            </a:extLst>
          </p:cNvPr>
          <p:cNvSpPr>
            <a:spLocks noGrp="1" noRot="1" noChangeArrowheads="1"/>
          </p:cNvSpPr>
          <p:nvPr>
            <p:ph type="title"/>
          </p:nvPr>
        </p:nvSpPr>
        <p:spPr>
          <a:xfrm>
            <a:off x="1774826" y="4724400"/>
            <a:ext cx="8589963" cy="1657350"/>
          </a:xfrm>
        </p:spPr>
        <p:txBody>
          <a:bodyPr>
            <a:normAutofit fontScale="90000"/>
          </a:bodyPr>
          <a:lstStyle/>
          <a:p>
            <a:r>
              <a:rPr lang="en-US" altLang="sr-Latn-RS" sz="4000"/>
              <a:t>The Golden Spiral can be seen in the arrangement of seeds on flower heads. </a:t>
            </a:r>
            <a:br>
              <a:rPr lang="en-US" altLang="sr-Latn-RS" sz="4000"/>
            </a:br>
            <a:endParaRPr lang="tr-TR" altLang="sr-Latn-RS" sz="4000"/>
          </a:p>
        </p:txBody>
      </p:sp>
      <p:pic>
        <p:nvPicPr>
          <p:cNvPr id="30723" name="Picture 3">
            <a:extLst>
              <a:ext uri="{FF2B5EF4-FFF2-40B4-BE49-F238E27FC236}">
                <a16:creationId xmlns:a16="http://schemas.microsoft.com/office/drawing/2014/main" id="{6C7F42C6-429A-4D46-A898-F8CD27F3E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549276"/>
            <a:ext cx="4191000" cy="390207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A9E98404-505C-4103-AB64-6BBED58C08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40463" y="549276"/>
            <a:ext cx="4038600" cy="388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774" name="Picture 6">
            <a:extLst>
              <a:ext uri="{FF2B5EF4-FFF2-40B4-BE49-F238E27FC236}">
                <a16:creationId xmlns:a16="http://schemas.microsoft.com/office/drawing/2014/main" id="{6E9F8E32-D152-4942-9195-741017E276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74825" y="1341438"/>
            <a:ext cx="860425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451</Words>
  <Application>Microsoft Office PowerPoint</Application>
  <PresentationFormat>Widescreen</PresentationFormat>
  <Paragraphs>31</Paragraphs>
  <Slides>43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vt:lpstr>
      <vt:lpstr>Calibri</vt:lpstr>
      <vt:lpstr>Calibri Light</vt:lpstr>
      <vt:lpstr>Wingdings</vt:lpstr>
      <vt:lpstr>Office Theme</vt:lpstr>
      <vt:lpstr>MathType 6.0 Equation</vt:lpstr>
      <vt:lpstr>PowerPoint Presentation</vt:lpstr>
      <vt:lpstr>PowerPoint Presentation</vt:lpstr>
      <vt:lpstr>PowerPoint Presentation</vt:lpstr>
      <vt:lpstr>PowerPoint Presentation</vt:lpstr>
      <vt:lpstr>PowerPoint Presentation</vt:lpstr>
      <vt:lpstr>Golden Ratio in Human Hand and Arm</vt:lpstr>
      <vt:lpstr>Golden Ratio in the Human Face</vt:lpstr>
      <vt:lpstr>The Golden Spiral can be seen in the arrangement of seeds on flower heads.  </vt:lpstr>
      <vt:lpstr>PowerPoint Presentation</vt:lpstr>
      <vt:lpstr>Golden Ratio In The Sea Shells</vt:lpstr>
      <vt:lpstr>Golden Ratio In the Snowflakes  </vt:lpstr>
      <vt:lpstr>PowerPoint Presentation</vt:lpstr>
      <vt:lpstr>The “Vitruvian Man”</vt:lpstr>
      <vt:lpstr>The Parthenon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Damir</dc:creator>
  <cp:lastModifiedBy>Damir</cp:lastModifiedBy>
  <cp:revision>20</cp:revision>
  <dcterms:created xsi:type="dcterms:W3CDTF">2020-09-13T15:31:34Z</dcterms:created>
  <dcterms:modified xsi:type="dcterms:W3CDTF">2020-09-13T19:15:10Z</dcterms:modified>
</cp:coreProperties>
</file>