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62" r:id="rId6"/>
    <p:sldId id="260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5" d="100"/>
          <a:sy n="95" d="100"/>
        </p:scale>
        <p:origin x="-444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C71F6-0AF1-470F-8A55-E42F19A9ACAE}" type="datetimeFigureOut">
              <a:rPr lang="sr-Latn-CS" smtClean="0"/>
              <a:pPr/>
              <a:t>10.7.2015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76AC-6D15-4A46-BCC0-040933EA012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104"/>
          <p:cNvGrpSpPr>
            <a:grpSpLocks/>
          </p:cNvGrpSpPr>
          <p:nvPr/>
        </p:nvGrpSpPr>
        <p:grpSpPr bwMode="auto">
          <a:xfrm>
            <a:off x="4500564" y="1428750"/>
            <a:ext cx="4257676" cy="3662363"/>
            <a:chOff x="2835" y="900"/>
            <a:chExt cx="2682" cy="2307"/>
          </a:xfrm>
        </p:grpSpPr>
        <p:sp>
          <p:nvSpPr>
            <p:cNvPr id="26" name="Line 98"/>
            <p:cNvSpPr>
              <a:spLocks noChangeShapeType="1"/>
            </p:cNvSpPr>
            <p:nvPr/>
          </p:nvSpPr>
          <p:spPr bwMode="auto">
            <a:xfrm>
              <a:off x="3219" y="2112"/>
              <a:ext cx="21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27" name="Text Box 99"/>
            <p:cNvSpPr txBox="1">
              <a:spLocks noChangeArrowheads="1"/>
            </p:cNvSpPr>
            <p:nvPr/>
          </p:nvSpPr>
          <p:spPr bwMode="auto">
            <a:xfrm>
              <a:off x="5109" y="1874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aseline="-25000" dirty="0"/>
                <a:t>1</a:t>
              </a:r>
              <a:r>
                <a:rPr lang="hr-HR" dirty="0"/>
                <a:t>x</a:t>
              </a:r>
              <a:r>
                <a:rPr lang="hr-HR" baseline="-25000" dirty="0"/>
                <a:t>2</a:t>
              </a:r>
              <a:endParaRPr lang="en-GB" baseline="-25000" dirty="0"/>
            </a:p>
          </p:txBody>
        </p:sp>
        <p:sp>
          <p:nvSpPr>
            <p:cNvPr id="29" name="Line 101"/>
            <p:cNvSpPr>
              <a:spLocks noChangeShapeType="1"/>
            </p:cNvSpPr>
            <p:nvPr/>
          </p:nvSpPr>
          <p:spPr bwMode="auto">
            <a:xfrm>
              <a:off x="2835" y="900"/>
              <a:ext cx="2419" cy="221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30" name="Text Box 102"/>
            <p:cNvSpPr txBox="1">
              <a:spLocks noChangeArrowheads="1"/>
            </p:cNvSpPr>
            <p:nvPr/>
          </p:nvSpPr>
          <p:spPr bwMode="auto">
            <a:xfrm>
              <a:off x="4762" y="934"/>
              <a:ext cx="37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q”</a:t>
              </a:r>
              <a:endParaRPr lang="en-GB" sz="2000" dirty="0"/>
            </a:p>
          </p:txBody>
        </p:sp>
        <p:sp>
          <p:nvSpPr>
            <p:cNvPr id="31" name="Text Box 103"/>
            <p:cNvSpPr txBox="1">
              <a:spLocks noChangeArrowheads="1"/>
            </p:cNvSpPr>
            <p:nvPr/>
          </p:nvSpPr>
          <p:spPr bwMode="auto">
            <a:xfrm>
              <a:off x="4787" y="2957"/>
              <a:ext cx="3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dirty="0">
                  <a:solidFill>
                    <a:srgbClr val="800000"/>
                  </a:solidFill>
                </a:rPr>
                <a:t>’</a:t>
              </a:r>
              <a:endParaRPr lang="en-GB" sz="2000" dirty="0">
                <a:solidFill>
                  <a:srgbClr val="800000"/>
                </a:solidFill>
              </a:endParaRPr>
            </a:p>
          </p:txBody>
        </p:sp>
        <p:sp>
          <p:nvSpPr>
            <p:cNvPr id="28" name="Line 100"/>
            <p:cNvSpPr>
              <a:spLocks noChangeShapeType="1"/>
            </p:cNvSpPr>
            <p:nvPr/>
          </p:nvSpPr>
          <p:spPr bwMode="auto">
            <a:xfrm flipH="1">
              <a:off x="2835" y="945"/>
              <a:ext cx="2565" cy="1530"/>
            </a:xfrm>
            <a:prstGeom prst="line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</p:grpSp>
      <p:sp>
        <p:nvSpPr>
          <p:cNvPr id="55" name="Line 69"/>
          <p:cNvSpPr>
            <a:spLocks noChangeShapeType="1"/>
          </p:cNvSpPr>
          <p:nvPr/>
        </p:nvSpPr>
        <p:spPr bwMode="auto">
          <a:xfrm flipH="1" flipV="1">
            <a:off x="4500562" y="1428736"/>
            <a:ext cx="928694" cy="857256"/>
          </a:xfrm>
          <a:prstGeom prst="line">
            <a:avLst/>
          </a:prstGeom>
          <a:noFill/>
          <a:ln w="825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56" name="Line 69"/>
          <p:cNvSpPr>
            <a:spLocks noChangeShapeType="1"/>
          </p:cNvSpPr>
          <p:nvPr/>
        </p:nvSpPr>
        <p:spPr bwMode="auto">
          <a:xfrm flipH="1">
            <a:off x="4500562" y="2714620"/>
            <a:ext cx="2000264" cy="1214446"/>
          </a:xfrm>
          <a:prstGeom prst="line">
            <a:avLst/>
          </a:prstGeom>
          <a:noFill/>
          <a:ln w="825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438149"/>
            <a:ext cx="6859488" cy="49052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Determining the horizontal and vertical trace of the line </a:t>
            </a:r>
          </a:p>
        </p:txBody>
      </p:sp>
      <p:sp>
        <p:nvSpPr>
          <p:cNvPr id="5" name="Line 66"/>
          <p:cNvSpPr>
            <a:spLocks noChangeShapeType="1"/>
          </p:cNvSpPr>
          <p:nvPr/>
        </p:nvSpPr>
        <p:spPr bwMode="auto">
          <a:xfrm>
            <a:off x="457200" y="3390900"/>
            <a:ext cx="369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6" name="Text Box 67"/>
          <p:cNvSpPr txBox="1">
            <a:spLocks noChangeArrowheads="1"/>
          </p:cNvSpPr>
          <p:nvPr/>
        </p:nvSpPr>
        <p:spPr bwMode="auto">
          <a:xfrm>
            <a:off x="3771900" y="3000372"/>
            <a:ext cx="585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aseline="-25000" dirty="0"/>
              <a:t>1</a:t>
            </a:r>
            <a:r>
              <a:rPr lang="hr-HR" dirty="0"/>
              <a:t>x</a:t>
            </a:r>
            <a:r>
              <a:rPr lang="hr-HR" baseline="-25000" dirty="0"/>
              <a:t>2</a:t>
            </a:r>
            <a:endParaRPr lang="en-GB" baseline="-25000" dirty="0"/>
          </a:p>
        </p:txBody>
      </p:sp>
      <p:sp>
        <p:nvSpPr>
          <p:cNvPr id="7" name="Line 68"/>
          <p:cNvSpPr>
            <a:spLocks noChangeShapeType="1"/>
          </p:cNvSpPr>
          <p:nvPr/>
        </p:nvSpPr>
        <p:spPr bwMode="auto">
          <a:xfrm>
            <a:off x="285720" y="928671"/>
            <a:ext cx="4000527" cy="307183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>
            <a:off x="142844" y="3000372"/>
            <a:ext cx="4214842" cy="2000264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9" name="Text Box 70"/>
          <p:cNvSpPr txBox="1">
            <a:spLocks noChangeArrowheads="1"/>
          </p:cNvSpPr>
          <p:nvPr/>
        </p:nvSpPr>
        <p:spPr bwMode="auto">
          <a:xfrm>
            <a:off x="2152650" y="1895475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800000"/>
                </a:solidFill>
              </a:rPr>
              <a:t>p’’</a:t>
            </a:r>
            <a:endParaRPr lang="en-GB" sz="2000" dirty="0">
              <a:solidFill>
                <a:srgbClr val="800000"/>
              </a:solidFill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/>
        </p:nvSpPr>
        <p:spPr bwMode="auto">
          <a:xfrm>
            <a:off x="1762125" y="3914775"/>
            <a:ext cx="71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dirty="0">
                <a:solidFill>
                  <a:srgbClr val="800000"/>
                </a:solidFill>
              </a:rPr>
              <a:t>p’</a:t>
            </a:r>
            <a:endParaRPr lang="en-GB" sz="2000" dirty="0">
              <a:solidFill>
                <a:srgbClr val="800000"/>
              </a:solidFill>
            </a:endParaRPr>
          </a:p>
        </p:txBody>
      </p:sp>
      <p:grpSp>
        <p:nvGrpSpPr>
          <p:cNvPr id="11" name="Group 81"/>
          <p:cNvGrpSpPr>
            <a:grpSpLocks/>
          </p:cNvGrpSpPr>
          <p:nvPr/>
        </p:nvGrpSpPr>
        <p:grpSpPr bwMode="auto">
          <a:xfrm>
            <a:off x="3321050" y="2857500"/>
            <a:ext cx="609600" cy="590550"/>
            <a:chOff x="2092" y="1800"/>
            <a:chExt cx="384" cy="372"/>
          </a:xfrm>
        </p:grpSpPr>
        <p:sp>
          <p:nvSpPr>
            <p:cNvPr id="12" name="Oval 76"/>
            <p:cNvSpPr>
              <a:spLocks noChangeArrowheads="1"/>
            </p:cNvSpPr>
            <p:nvPr/>
          </p:nvSpPr>
          <p:spPr bwMode="auto">
            <a:xfrm>
              <a:off x="2152" y="2096"/>
              <a:ext cx="82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13" name="Text Box 77"/>
            <p:cNvSpPr txBox="1">
              <a:spLocks noChangeArrowheads="1"/>
            </p:cNvSpPr>
            <p:nvPr/>
          </p:nvSpPr>
          <p:spPr bwMode="auto">
            <a:xfrm>
              <a:off x="2092" y="1800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grpSp>
        <p:nvGrpSpPr>
          <p:cNvPr id="14" name="Group 82"/>
          <p:cNvGrpSpPr>
            <a:grpSpLocks/>
          </p:cNvGrpSpPr>
          <p:nvPr/>
        </p:nvGrpSpPr>
        <p:grpSpPr bwMode="auto">
          <a:xfrm>
            <a:off x="3028950" y="3441700"/>
            <a:ext cx="552450" cy="1527175"/>
            <a:chOff x="1908" y="2168"/>
            <a:chExt cx="348" cy="962"/>
          </a:xfrm>
        </p:grpSpPr>
        <p:sp>
          <p:nvSpPr>
            <p:cNvPr id="15" name="Oval 75"/>
            <p:cNvSpPr>
              <a:spLocks noChangeArrowheads="1"/>
            </p:cNvSpPr>
            <p:nvPr/>
          </p:nvSpPr>
          <p:spPr bwMode="auto">
            <a:xfrm>
              <a:off x="2152" y="2844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16" name="Line 79"/>
            <p:cNvSpPr>
              <a:spLocks noChangeShapeType="1"/>
            </p:cNvSpPr>
            <p:nvPr/>
          </p:nvSpPr>
          <p:spPr bwMode="auto">
            <a:xfrm>
              <a:off x="2192" y="2168"/>
              <a:ext cx="0" cy="6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17" name="Text Box 80"/>
            <p:cNvSpPr txBox="1">
              <a:spLocks noChangeArrowheads="1"/>
            </p:cNvSpPr>
            <p:nvPr/>
          </p:nvSpPr>
          <p:spPr bwMode="auto">
            <a:xfrm>
              <a:off x="1908" y="2880"/>
              <a:ext cx="3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18" name="Group 84"/>
          <p:cNvGrpSpPr>
            <a:grpSpLocks/>
          </p:cNvGrpSpPr>
          <p:nvPr/>
        </p:nvGrpSpPr>
        <p:grpSpPr bwMode="auto">
          <a:xfrm>
            <a:off x="584200" y="3321050"/>
            <a:ext cx="590550" cy="530225"/>
            <a:chOff x="368" y="2092"/>
            <a:chExt cx="372" cy="334"/>
          </a:xfrm>
        </p:grpSpPr>
        <p:sp>
          <p:nvSpPr>
            <p:cNvPr id="19" name="Oval 74"/>
            <p:cNvSpPr>
              <a:spLocks noChangeArrowheads="1"/>
            </p:cNvSpPr>
            <p:nvPr/>
          </p:nvSpPr>
          <p:spPr bwMode="auto">
            <a:xfrm>
              <a:off x="568" y="2092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20" name="Text Box 83"/>
            <p:cNvSpPr txBox="1">
              <a:spLocks noChangeArrowheads="1"/>
            </p:cNvSpPr>
            <p:nvPr/>
          </p:nvSpPr>
          <p:spPr bwMode="auto">
            <a:xfrm>
              <a:off x="368" y="2176"/>
              <a:ext cx="3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21" name="Group 87"/>
          <p:cNvGrpSpPr>
            <a:grpSpLocks/>
          </p:cNvGrpSpPr>
          <p:nvPr/>
        </p:nvGrpSpPr>
        <p:grpSpPr bwMode="auto">
          <a:xfrm>
            <a:off x="908050" y="1117600"/>
            <a:ext cx="692150" cy="2197100"/>
            <a:chOff x="572" y="704"/>
            <a:chExt cx="436" cy="1384"/>
          </a:xfrm>
        </p:grpSpPr>
        <p:sp>
          <p:nvSpPr>
            <p:cNvPr id="22" name="Oval 73"/>
            <p:cNvSpPr>
              <a:spLocks noChangeArrowheads="1"/>
            </p:cNvSpPr>
            <p:nvPr/>
          </p:nvSpPr>
          <p:spPr bwMode="auto">
            <a:xfrm>
              <a:off x="572" y="884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23" name="Line 85"/>
            <p:cNvSpPr>
              <a:spLocks noChangeShapeType="1"/>
            </p:cNvSpPr>
            <p:nvPr/>
          </p:nvSpPr>
          <p:spPr bwMode="auto">
            <a:xfrm flipV="1">
              <a:off x="608" y="964"/>
              <a:ext cx="0" cy="1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24" name="Text Box 86"/>
            <p:cNvSpPr txBox="1">
              <a:spLocks noChangeArrowheads="1"/>
            </p:cNvSpPr>
            <p:nvPr/>
          </p:nvSpPr>
          <p:spPr bwMode="auto">
            <a:xfrm>
              <a:off x="640" y="704"/>
              <a:ext cx="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P</a:t>
              </a:r>
              <a:r>
                <a:rPr lang="hr-HR" sz="2000" baseline="-25000" dirty="0"/>
                <a:t>2</a:t>
              </a:r>
              <a:r>
                <a:rPr lang="hr-HR" sz="2000" dirty="0"/>
                <a:t>’’</a:t>
              </a:r>
              <a:endParaRPr lang="en-GB" sz="2000" dirty="0"/>
            </a:p>
          </p:txBody>
        </p:sp>
      </p:grpSp>
      <p:grpSp>
        <p:nvGrpSpPr>
          <p:cNvPr id="32" name="Group 110"/>
          <p:cNvGrpSpPr>
            <a:grpSpLocks/>
          </p:cNvGrpSpPr>
          <p:nvPr/>
        </p:nvGrpSpPr>
        <p:grpSpPr bwMode="auto">
          <a:xfrm>
            <a:off x="5286375" y="3294063"/>
            <a:ext cx="579438" cy="539750"/>
            <a:chOff x="3330" y="2075"/>
            <a:chExt cx="365" cy="340"/>
          </a:xfrm>
        </p:grpSpPr>
        <p:sp>
          <p:nvSpPr>
            <p:cNvPr id="33" name="Oval 108"/>
            <p:cNvSpPr>
              <a:spLocks noChangeArrowheads="1"/>
            </p:cNvSpPr>
            <p:nvPr/>
          </p:nvSpPr>
          <p:spPr bwMode="auto">
            <a:xfrm>
              <a:off x="3392" y="2075"/>
              <a:ext cx="73" cy="73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34" name="Text Box 109"/>
            <p:cNvSpPr txBox="1">
              <a:spLocks noChangeArrowheads="1"/>
            </p:cNvSpPr>
            <p:nvPr/>
          </p:nvSpPr>
          <p:spPr bwMode="auto">
            <a:xfrm>
              <a:off x="3330" y="2165"/>
              <a:ext cx="3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grpSp>
        <p:nvGrpSpPr>
          <p:cNvPr id="39" name="Group 116"/>
          <p:cNvGrpSpPr>
            <a:grpSpLocks/>
          </p:cNvGrpSpPr>
          <p:nvPr/>
        </p:nvGrpSpPr>
        <p:grpSpPr bwMode="auto">
          <a:xfrm>
            <a:off x="6246813" y="3286125"/>
            <a:ext cx="555625" cy="549275"/>
            <a:chOff x="3935" y="2070"/>
            <a:chExt cx="350" cy="346"/>
          </a:xfrm>
        </p:grpSpPr>
        <p:sp>
          <p:nvSpPr>
            <p:cNvPr id="40" name="Oval 106"/>
            <p:cNvSpPr>
              <a:spLocks noChangeArrowheads="1"/>
            </p:cNvSpPr>
            <p:nvPr/>
          </p:nvSpPr>
          <p:spPr bwMode="auto">
            <a:xfrm>
              <a:off x="4111" y="2070"/>
              <a:ext cx="73" cy="73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41" name="Text Box 115"/>
            <p:cNvSpPr txBox="1">
              <a:spLocks noChangeArrowheads="1"/>
            </p:cNvSpPr>
            <p:nvPr/>
          </p:nvSpPr>
          <p:spPr bwMode="auto">
            <a:xfrm>
              <a:off x="3935" y="2166"/>
              <a:ext cx="35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  <p:grpSp>
        <p:nvGrpSpPr>
          <p:cNvPr id="42" name="Group 118"/>
          <p:cNvGrpSpPr>
            <a:grpSpLocks/>
          </p:cNvGrpSpPr>
          <p:nvPr/>
        </p:nvGrpSpPr>
        <p:grpSpPr bwMode="auto">
          <a:xfrm>
            <a:off x="6278563" y="2159000"/>
            <a:ext cx="569912" cy="1133475"/>
            <a:chOff x="3955" y="1360"/>
            <a:chExt cx="359" cy="714"/>
          </a:xfrm>
        </p:grpSpPr>
        <p:sp>
          <p:nvSpPr>
            <p:cNvPr id="43" name="Line 114"/>
            <p:cNvSpPr>
              <a:spLocks noChangeShapeType="1"/>
            </p:cNvSpPr>
            <p:nvPr/>
          </p:nvSpPr>
          <p:spPr bwMode="auto">
            <a:xfrm flipV="1">
              <a:off x="4150" y="1686"/>
              <a:ext cx="0" cy="3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44" name="Oval 105"/>
            <p:cNvSpPr>
              <a:spLocks noChangeArrowheads="1"/>
            </p:cNvSpPr>
            <p:nvPr/>
          </p:nvSpPr>
          <p:spPr bwMode="auto">
            <a:xfrm>
              <a:off x="4113" y="1652"/>
              <a:ext cx="73" cy="73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45" name="Text Box 117"/>
            <p:cNvSpPr txBox="1">
              <a:spLocks noChangeArrowheads="1"/>
            </p:cNvSpPr>
            <p:nvPr/>
          </p:nvSpPr>
          <p:spPr bwMode="auto">
            <a:xfrm>
              <a:off x="3955" y="1360"/>
              <a:ext cx="35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2</a:t>
              </a:r>
              <a:r>
                <a:rPr lang="hr-HR" sz="2000" dirty="0"/>
                <a:t>”</a:t>
              </a:r>
              <a:endParaRPr lang="en-GB" sz="2000" dirty="0"/>
            </a:p>
          </p:txBody>
        </p:sp>
      </p:grpSp>
      <p:sp>
        <p:nvSpPr>
          <p:cNvPr id="53" name="Line 69"/>
          <p:cNvSpPr>
            <a:spLocks noChangeShapeType="1"/>
          </p:cNvSpPr>
          <p:nvPr/>
        </p:nvSpPr>
        <p:spPr bwMode="auto">
          <a:xfrm>
            <a:off x="3571867" y="4643446"/>
            <a:ext cx="1285885" cy="571504"/>
          </a:xfrm>
          <a:prstGeom prst="line">
            <a:avLst/>
          </a:prstGeom>
          <a:noFill/>
          <a:ln w="5080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sp>
        <p:nvSpPr>
          <p:cNvPr id="54" name="Line 69"/>
          <p:cNvSpPr>
            <a:spLocks noChangeShapeType="1"/>
          </p:cNvSpPr>
          <p:nvPr/>
        </p:nvSpPr>
        <p:spPr bwMode="auto">
          <a:xfrm>
            <a:off x="214282" y="857232"/>
            <a:ext cx="714411" cy="571504"/>
          </a:xfrm>
          <a:prstGeom prst="line">
            <a:avLst/>
          </a:prstGeom>
          <a:noFill/>
          <a:ln w="5080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 dirty="0"/>
          </a:p>
        </p:txBody>
      </p:sp>
      <p:grpSp>
        <p:nvGrpSpPr>
          <p:cNvPr id="35" name="Group 113"/>
          <p:cNvGrpSpPr>
            <a:grpSpLocks/>
          </p:cNvGrpSpPr>
          <p:nvPr/>
        </p:nvGrpSpPr>
        <p:grpSpPr bwMode="auto">
          <a:xfrm>
            <a:off x="5318125" y="1778000"/>
            <a:ext cx="584200" cy="1511300"/>
            <a:chOff x="3350" y="1120"/>
            <a:chExt cx="368" cy="952"/>
          </a:xfrm>
        </p:grpSpPr>
        <p:sp>
          <p:nvSpPr>
            <p:cNvPr id="36" name="Line 111"/>
            <p:cNvSpPr>
              <a:spLocks noChangeShapeType="1"/>
            </p:cNvSpPr>
            <p:nvPr/>
          </p:nvSpPr>
          <p:spPr bwMode="auto">
            <a:xfrm>
              <a:off x="3429" y="1462"/>
              <a:ext cx="0" cy="6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 dirty="0"/>
            </a:p>
          </p:txBody>
        </p:sp>
        <p:sp>
          <p:nvSpPr>
            <p:cNvPr id="37" name="Oval 107"/>
            <p:cNvSpPr>
              <a:spLocks noChangeArrowheads="1"/>
            </p:cNvSpPr>
            <p:nvPr/>
          </p:nvSpPr>
          <p:spPr bwMode="auto">
            <a:xfrm>
              <a:off x="3393" y="1418"/>
              <a:ext cx="73" cy="73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 dirty="0"/>
            </a:p>
          </p:txBody>
        </p:sp>
        <p:sp>
          <p:nvSpPr>
            <p:cNvPr id="38" name="Text Box 112"/>
            <p:cNvSpPr txBox="1">
              <a:spLocks noChangeArrowheads="1"/>
            </p:cNvSpPr>
            <p:nvPr/>
          </p:nvSpPr>
          <p:spPr bwMode="auto">
            <a:xfrm>
              <a:off x="3350" y="1120"/>
              <a:ext cx="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 dirty="0"/>
                <a:t>Q</a:t>
              </a:r>
              <a:r>
                <a:rPr lang="hr-HR" sz="2000" baseline="-25000" dirty="0"/>
                <a:t>1</a:t>
              </a:r>
              <a:r>
                <a:rPr lang="hr-HR" sz="2000" dirty="0"/>
                <a:t>’</a:t>
              </a:r>
              <a:endParaRPr lang="en-GB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3" grpId="0" animBg="1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00034" y="928670"/>
            <a:ext cx="7075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</a:rPr>
              <a:t>Construct the orthogonal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projection of the straight line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 smtClean="0">
                <a:solidFill>
                  <a:srgbClr val="000000"/>
                </a:solidFill>
              </a:rPr>
              <a:t>q </a:t>
            </a:r>
            <a:r>
              <a:rPr lang="hr-HR" dirty="0" err="1" smtClean="0">
                <a:solidFill>
                  <a:srgbClr val="000000"/>
                </a:solidFill>
              </a:rPr>
              <a:t>passing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through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point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hr-HR" dirty="0" err="1" smtClean="0">
                <a:solidFill>
                  <a:srgbClr val="000000"/>
                </a:solidFill>
              </a:rPr>
              <a:t>parallel</a:t>
            </a:r>
            <a:r>
              <a:rPr lang="hr-HR" dirty="0" smtClean="0">
                <a:solidFill>
                  <a:srgbClr val="000000"/>
                </a:solidFill>
              </a:rPr>
              <a:t> to </a:t>
            </a:r>
            <a:r>
              <a:rPr lang="hr-HR" dirty="0" err="1" smtClean="0">
                <a:solidFill>
                  <a:srgbClr val="000000"/>
                </a:solidFill>
              </a:rPr>
              <a:t>the</a:t>
            </a:r>
            <a:r>
              <a:rPr lang="hr-HR" dirty="0" smtClean="0">
                <a:solidFill>
                  <a:srgbClr val="000000"/>
                </a:solidFill>
              </a:rPr>
              <a:t> plane </a:t>
            </a:r>
            <a:r>
              <a:rPr lang="en-US" b="1" dirty="0" smtClean="0">
                <a:solidFill>
                  <a:srgbClr val="000000"/>
                </a:solidFill>
                <a:sym typeface="Symbol" pitchFamily="18" charset="2"/>
              </a:rPr>
              <a:t></a:t>
            </a:r>
            <a:r>
              <a:rPr lang="en-US" baseline="-25000" dirty="0" smtClean="0">
                <a:solidFill>
                  <a:srgbClr val="000000"/>
                </a:solidFill>
                <a:sym typeface="Symbol" pitchFamily="18" charset="2"/>
              </a:rPr>
              <a:t>1 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and</a:t>
            </a:r>
            <a:r>
              <a:rPr lang="hr-HR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intersecting</a:t>
            </a:r>
            <a:r>
              <a:rPr lang="hr-HR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hr-HR" dirty="0" err="1">
                <a:solidFill>
                  <a:srgbClr val="000000"/>
                </a:solidFill>
                <a:sym typeface="Symbol" pitchFamily="18" charset="2"/>
              </a:rPr>
              <a:t>t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he</a:t>
            </a:r>
            <a:r>
              <a:rPr lang="hr-HR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given</a:t>
            </a:r>
            <a:r>
              <a:rPr lang="hr-HR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straight</a:t>
            </a:r>
            <a:r>
              <a:rPr lang="hr-HR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hr-HR" dirty="0" err="1" smtClean="0">
                <a:solidFill>
                  <a:srgbClr val="000000"/>
                </a:solidFill>
                <a:sym typeface="Symbol" pitchFamily="18" charset="2"/>
              </a:rPr>
              <a:t>line</a:t>
            </a:r>
            <a:r>
              <a:rPr lang="en-US" dirty="0" smtClean="0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i="1" dirty="0" smtClean="0">
                <a:solidFill>
                  <a:srgbClr val="000000"/>
                </a:solidFill>
                <a:sym typeface="Symbol" pitchFamily="18" charset="2"/>
              </a:rPr>
              <a:t>p.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1928794" y="2642325"/>
            <a:ext cx="4766200" cy="451406"/>
            <a:chOff x="612" y="2168"/>
            <a:chExt cx="1566" cy="178"/>
          </a:xfrm>
        </p:grpSpPr>
        <p:sp>
          <p:nvSpPr>
            <p:cNvPr id="5" name="Line 18"/>
            <p:cNvSpPr>
              <a:spLocks noChangeShapeType="1"/>
            </p:cNvSpPr>
            <p:nvPr/>
          </p:nvSpPr>
          <p:spPr bwMode="auto">
            <a:xfrm>
              <a:off x="612" y="2346"/>
              <a:ext cx="1566" cy="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" name="Text Box 19"/>
            <p:cNvSpPr txBox="1">
              <a:spLocks noChangeArrowheads="1"/>
            </p:cNvSpPr>
            <p:nvPr/>
          </p:nvSpPr>
          <p:spPr bwMode="auto">
            <a:xfrm>
              <a:off x="616" y="2168"/>
              <a:ext cx="452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CC6600"/>
                  </a:solidFill>
                </a:rPr>
                <a:t>q’’</a:t>
              </a:r>
              <a:endParaRPr lang="en-GB" dirty="0">
                <a:solidFill>
                  <a:srgbClr val="CC6600"/>
                </a:solidFill>
              </a:endParaRPr>
            </a:p>
          </p:txBody>
        </p:sp>
      </p:grpSp>
      <p:grpSp>
        <p:nvGrpSpPr>
          <p:cNvPr id="7" name="Group 75"/>
          <p:cNvGrpSpPr>
            <a:grpSpLocks/>
          </p:cNvGrpSpPr>
          <p:nvPr/>
        </p:nvGrpSpPr>
        <p:grpSpPr bwMode="auto">
          <a:xfrm>
            <a:off x="2289614" y="4567024"/>
            <a:ext cx="3782584" cy="1933809"/>
            <a:chOff x="804" y="2960"/>
            <a:chExt cx="996" cy="600"/>
          </a:xfrm>
        </p:grpSpPr>
        <p:sp>
          <p:nvSpPr>
            <p:cNvPr id="8" name="Line 28"/>
            <p:cNvSpPr>
              <a:spLocks noChangeShapeType="1"/>
            </p:cNvSpPr>
            <p:nvPr/>
          </p:nvSpPr>
          <p:spPr bwMode="auto">
            <a:xfrm>
              <a:off x="804" y="2960"/>
              <a:ext cx="996" cy="600"/>
            </a:xfrm>
            <a:prstGeom prst="line">
              <a:avLst/>
            </a:prstGeom>
            <a:noFill/>
            <a:ln w="28575">
              <a:solidFill>
                <a:srgbClr val="CC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9" name="Text Box 29"/>
            <p:cNvSpPr txBox="1">
              <a:spLocks noChangeArrowheads="1"/>
            </p:cNvSpPr>
            <p:nvPr/>
          </p:nvSpPr>
          <p:spPr bwMode="auto">
            <a:xfrm>
              <a:off x="1249" y="3300"/>
              <a:ext cx="161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CC6600"/>
                  </a:solidFill>
                </a:rPr>
                <a:t>q’</a:t>
              </a:r>
              <a:endParaRPr lang="en-GB" dirty="0">
                <a:solidFill>
                  <a:srgbClr val="CC6600"/>
                </a:solidFill>
              </a:endParaRPr>
            </a:p>
          </p:txBody>
        </p:sp>
      </p:grpSp>
      <p:grpSp>
        <p:nvGrpSpPr>
          <p:cNvPr id="45" name="Group 73"/>
          <p:cNvGrpSpPr>
            <a:grpSpLocks/>
          </p:cNvGrpSpPr>
          <p:nvPr/>
        </p:nvGrpSpPr>
        <p:grpSpPr bwMode="auto">
          <a:xfrm>
            <a:off x="1214414" y="1643050"/>
            <a:ext cx="5953185" cy="4458269"/>
            <a:chOff x="375" y="1810"/>
            <a:chExt cx="1956" cy="1758"/>
          </a:xfrm>
        </p:grpSpPr>
        <p:sp>
          <p:nvSpPr>
            <p:cNvPr id="46" name="Line 9"/>
            <p:cNvSpPr>
              <a:spLocks noChangeShapeType="1"/>
            </p:cNvSpPr>
            <p:nvPr/>
          </p:nvSpPr>
          <p:spPr bwMode="auto">
            <a:xfrm flipH="1">
              <a:off x="375" y="2624"/>
              <a:ext cx="1755" cy="777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grpSp>
          <p:nvGrpSpPr>
            <p:cNvPr id="47" name="Group 72"/>
            <p:cNvGrpSpPr>
              <a:grpSpLocks/>
            </p:cNvGrpSpPr>
            <p:nvPr/>
          </p:nvGrpSpPr>
          <p:grpSpPr bwMode="auto">
            <a:xfrm>
              <a:off x="384" y="1810"/>
              <a:ext cx="1947" cy="1758"/>
              <a:chOff x="384" y="1810"/>
              <a:chExt cx="1947" cy="1758"/>
            </a:xfrm>
          </p:grpSpPr>
          <p:sp>
            <p:nvSpPr>
              <p:cNvPr id="49" name="Line 7"/>
              <p:cNvSpPr>
                <a:spLocks noChangeShapeType="1"/>
              </p:cNvSpPr>
              <p:nvPr/>
            </p:nvSpPr>
            <p:spPr bwMode="auto">
              <a:xfrm>
                <a:off x="384" y="2706"/>
                <a:ext cx="194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0" name="Line 8"/>
              <p:cNvSpPr>
                <a:spLocks noChangeShapeType="1"/>
              </p:cNvSpPr>
              <p:nvPr/>
            </p:nvSpPr>
            <p:spPr bwMode="auto">
              <a:xfrm flipH="1">
                <a:off x="494" y="1810"/>
                <a:ext cx="1225" cy="969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1" name="Text Box 10"/>
              <p:cNvSpPr txBox="1">
                <a:spLocks noChangeArrowheads="1"/>
              </p:cNvSpPr>
              <p:nvPr/>
            </p:nvSpPr>
            <p:spPr bwMode="auto">
              <a:xfrm>
                <a:off x="1431" y="1814"/>
                <a:ext cx="211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dirty="0">
                    <a:solidFill>
                      <a:srgbClr val="009900"/>
                    </a:solidFill>
                  </a:rPr>
                  <a:t>p’’</a:t>
                </a:r>
                <a:endParaRPr lang="en-GB" dirty="0">
                  <a:solidFill>
                    <a:srgbClr val="009900"/>
                  </a:solidFill>
                </a:endParaRPr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521" y="3337"/>
                <a:ext cx="33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>
                    <a:solidFill>
                      <a:srgbClr val="009900"/>
                    </a:solidFill>
                  </a:rPr>
                  <a:t>p’</a:t>
                </a:r>
                <a:endParaRPr lang="en-GB">
                  <a:solidFill>
                    <a:srgbClr val="009900"/>
                  </a:solidFill>
                </a:endParaRPr>
              </a:p>
            </p:txBody>
          </p:sp>
          <p:sp>
            <p:nvSpPr>
              <p:cNvPr id="53" name="Line 12"/>
              <p:cNvSpPr>
                <a:spLocks noChangeShapeType="1"/>
              </p:cNvSpPr>
              <p:nvPr/>
            </p:nvSpPr>
            <p:spPr bwMode="auto">
              <a:xfrm>
                <a:off x="1536" y="2374"/>
                <a:ext cx="0" cy="10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hr-HR"/>
              </a:p>
            </p:txBody>
          </p:sp>
          <p:sp>
            <p:nvSpPr>
              <p:cNvPr id="54" name="Text Box 15"/>
              <p:cNvSpPr txBox="1">
                <a:spLocks noChangeArrowheads="1"/>
              </p:cNvSpPr>
              <p:nvPr/>
            </p:nvSpPr>
            <p:spPr bwMode="auto">
              <a:xfrm>
                <a:off x="1544" y="2072"/>
                <a:ext cx="187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>
                    <a:solidFill>
                      <a:srgbClr val="009900"/>
                    </a:solidFill>
                  </a:rPr>
                  <a:t>T’’</a:t>
                </a:r>
                <a:endParaRPr lang="en-GB" sz="2400" dirty="0">
                  <a:solidFill>
                    <a:srgbClr val="009900"/>
                  </a:solidFill>
                </a:endParaRPr>
              </a:p>
            </p:txBody>
          </p:sp>
          <p:sp>
            <p:nvSpPr>
              <p:cNvPr id="55" name="Text Box 16"/>
              <p:cNvSpPr txBox="1">
                <a:spLocks noChangeArrowheads="1"/>
              </p:cNvSpPr>
              <p:nvPr/>
            </p:nvSpPr>
            <p:spPr bwMode="auto">
              <a:xfrm>
                <a:off x="1573" y="3267"/>
                <a:ext cx="206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hr-HR" sz="2400" dirty="0">
                    <a:solidFill>
                      <a:srgbClr val="009900"/>
                    </a:solidFill>
                  </a:rPr>
                  <a:t>T’</a:t>
                </a:r>
                <a:endParaRPr lang="en-GB" sz="2400" dirty="0">
                  <a:solidFill>
                    <a:srgbClr val="009900"/>
                  </a:solidFill>
                </a:endParaRPr>
              </a:p>
            </p:txBody>
          </p:sp>
        </p:grpSp>
      </p:grpSp>
      <p:sp>
        <p:nvSpPr>
          <p:cNvPr id="59" name="Text Box 22"/>
          <p:cNvSpPr txBox="1">
            <a:spLocks noChangeArrowheads="1"/>
          </p:cNvSpPr>
          <p:nvPr/>
        </p:nvSpPr>
        <p:spPr bwMode="auto">
          <a:xfrm>
            <a:off x="3000364" y="2714620"/>
            <a:ext cx="5436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>
                <a:solidFill>
                  <a:srgbClr val="3399FF"/>
                </a:solidFill>
              </a:rPr>
              <a:t>S’’</a:t>
            </a:r>
            <a:endParaRPr lang="en-GB" dirty="0">
              <a:solidFill>
                <a:srgbClr val="3399FF"/>
              </a:solidFill>
            </a:endParaRPr>
          </a:p>
        </p:txBody>
      </p:sp>
      <p:grpSp>
        <p:nvGrpSpPr>
          <p:cNvPr id="61" name="Group 77"/>
          <p:cNvGrpSpPr>
            <a:grpSpLocks/>
          </p:cNvGrpSpPr>
          <p:nvPr/>
        </p:nvGrpSpPr>
        <p:grpSpPr bwMode="auto">
          <a:xfrm>
            <a:off x="2928926" y="3143248"/>
            <a:ext cx="563057" cy="2394565"/>
            <a:chOff x="985" y="2380"/>
            <a:chExt cx="185" cy="991"/>
          </a:xfrm>
        </p:grpSpPr>
        <p:sp>
          <p:nvSpPr>
            <p:cNvPr id="62" name="Line 23"/>
            <p:cNvSpPr>
              <a:spLocks noChangeShapeType="1"/>
            </p:cNvSpPr>
            <p:nvPr/>
          </p:nvSpPr>
          <p:spPr bwMode="auto">
            <a:xfrm>
              <a:off x="1040" y="2380"/>
              <a:ext cx="0" cy="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Text Box 26"/>
            <p:cNvSpPr txBox="1">
              <a:spLocks noChangeArrowheads="1"/>
            </p:cNvSpPr>
            <p:nvPr/>
          </p:nvSpPr>
          <p:spPr bwMode="auto">
            <a:xfrm>
              <a:off x="985" y="3183"/>
              <a:ext cx="185" cy="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3399FF"/>
                  </a:solidFill>
                </a:rPr>
                <a:t>S’</a:t>
              </a:r>
              <a:endParaRPr lang="en-GB" dirty="0">
                <a:solidFill>
                  <a:srgbClr val="3399FF"/>
                </a:solidFill>
              </a:endParaRPr>
            </a:p>
          </p:txBody>
        </p:sp>
      </p:grpSp>
      <p:sp>
        <p:nvSpPr>
          <p:cNvPr id="78" name="Rectangle 2"/>
          <p:cNvSpPr txBox="1">
            <a:spLocks noChangeArrowheads="1"/>
          </p:cNvSpPr>
          <p:nvPr/>
        </p:nvSpPr>
        <p:spPr>
          <a:xfrm>
            <a:off x="571472" y="428604"/>
            <a:ext cx="2371725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 1</a:t>
            </a:r>
          </a:p>
        </p:txBody>
      </p:sp>
      <p:sp>
        <p:nvSpPr>
          <p:cNvPr id="83" name="Oval 90"/>
          <p:cNvSpPr>
            <a:spLocks noChangeArrowheads="1"/>
          </p:cNvSpPr>
          <p:nvPr/>
        </p:nvSpPr>
        <p:spPr bwMode="auto">
          <a:xfrm>
            <a:off x="3071802" y="3000372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84" name="Oval 90"/>
          <p:cNvSpPr>
            <a:spLocks noChangeArrowheads="1"/>
          </p:cNvSpPr>
          <p:nvPr/>
        </p:nvSpPr>
        <p:spPr bwMode="auto">
          <a:xfrm>
            <a:off x="3028940" y="4929198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85" name="Oval 90"/>
          <p:cNvSpPr>
            <a:spLocks noChangeArrowheads="1"/>
          </p:cNvSpPr>
          <p:nvPr/>
        </p:nvSpPr>
        <p:spPr bwMode="auto">
          <a:xfrm>
            <a:off x="4714876" y="3028948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86" name="Oval 90"/>
          <p:cNvSpPr>
            <a:spLocks noChangeArrowheads="1"/>
          </p:cNvSpPr>
          <p:nvPr/>
        </p:nvSpPr>
        <p:spPr bwMode="auto">
          <a:xfrm>
            <a:off x="4714876" y="5786454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6" name="Text Box 99"/>
          <p:cNvSpPr txBox="1">
            <a:spLocks noChangeArrowheads="1"/>
          </p:cNvSpPr>
          <p:nvPr/>
        </p:nvSpPr>
        <p:spPr bwMode="auto">
          <a:xfrm>
            <a:off x="6858016" y="349091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aseline="-25000" dirty="0"/>
              <a:t>1</a:t>
            </a:r>
            <a:r>
              <a:rPr lang="hr-HR" dirty="0"/>
              <a:t>x</a:t>
            </a:r>
            <a:r>
              <a:rPr lang="hr-HR" baseline="-25000" dirty="0"/>
              <a:t>2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15341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83" grpId="0" animBg="1"/>
      <p:bldP spid="84" grpId="0" animBg="1"/>
      <p:bldP spid="85" grpId="0" animBg="1"/>
      <p:bldP spid="86" grpId="0" animBg="1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/>
          <p:cNvSpPr txBox="1">
            <a:spLocks noChangeArrowheads="1"/>
          </p:cNvSpPr>
          <p:nvPr/>
        </p:nvSpPr>
        <p:spPr bwMode="auto">
          <a:xfrm>
            <a:off x="500034" y="833697"/>
            <a:ext cx="806770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>
                <a:solidFill>
                  <a:srgbClr val="000000"/>
                </a:solidFill>
              </a:rPr>
              <a:t>Construct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the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orthogonal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projection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of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the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straight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line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 smtClean="0">
                <a:solidFill>
                  <a:srgbClr val="000000"/>
                </a:solidFill>
              </a:rPr>
              <a:t>p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that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intersects</a:t>
            </a:r>
            <a:r>
              <a:rPr lang="hr-HR" dirty="0" smtClean="0">
                <a:solidFill>
                  <a:srgbClr val="000000"/>
                </a:solidFill>
              </a:rPr>
              <a:t>  </a:t>
            </a:r>
            <a:r>
              <a:rPr lang="hr-HR" dirty="0" err="1" smtClean="0">
                <a:solidFill>
                  <a:srgbClr val="000000"/>
                </a:solidFill>
              </a:rPr>
              <a:t>the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line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 err="1" smtClean="0">
                <a:solidFill>
                  <a:srgbClr val="000000"/>
                </a:solidFill>
              </a:rPr>
              <a:t>g</a:t>
            </a:r>
            <a:r>
              <a:rPr lang="hr-HR" i="1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in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the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point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>
                <a:solidFill>
                  <a:srgbClr val="000000"/>
                </a:solidFill>
              </a:rPr>
              <a:t>A</a:t>
            </a:r>
            <a:r>
              <a:rPr lang="hr-HR" dirty="0">
                <a:solidFill>
                  <a:srgbClr val="000000"/>
                </a:solidFill>
              </a:rPr>
              <a:t>(1</a:t>
            </a:r>
            <a:r>
              <a:rPr lang="hr-HR" dirty="0" smtClean="0">
                <a:solidFill>
                  <a:srgbClr val="000000"/>
                </a:solidFill>
              </a:rPr>
              <a:t>,-,-) </a:t>
            </a:r>
            <a:r>
              <a:rPr lang="hr-HR" dirty="0" err="1" smtClean="0">
                <a:solidFill>
                  <a:srgbClr val="000000"/>
                </a:solidFill>
              </a:rPr>
              <a:t>and</a:t>
            </a:r>
            <a:r>
              <a:rPr lang="hr-HR" dirty="0" smtClean="0">
                <a:solidFill>
                  <a:srgbClr val="000000"/>
                </a:solidFill>
              </a:rPr>
              <a:t> is </a:t>
            </a:r>
            <a:r>
              <a:rPr lang="hr-HR" dirty="0" err="1" smtClean="0">
                <a:solidFill>
                  <a:srgbClr val="000000"/>
                </a:solidFill>
              </a:rPr>
              <a:t>parallel</a:t>
            </a:r>
            <a:r>
              <a:rPr lang="hr-HR" dirty="0" smtClean="0">
                <a:solidFill>
                  <a:srgbClr val="000000"/>
                </a:solidFill>
              </a:rPr>
              <a:t> to </a:t>
            </a:r>
            <a:r>
              <a:rPr lang="hr-HR" b="1" dirty="0" smtClean="0">
                <a:solidFill>
                  <a:srgbClr val="000000"/>
                </a:solidFill>
                <a:sym typeface="Symbol" pitchFamily="18" charset="2"/>
              </a:rPr>
              <a:t></a:t>
            </a:r>
            <a:r>
              <a:rPr lang="hr-HR" baseline="-25000" dirty="0">
                <a:solidFill>
                  <a:srgbClr val="000000"/>
                </a:solidFill>
                <a:sym typeface="Symbol" pitchFamily="18" charset="2"/>
              </a:rPr>
              <a:t>1 </a:t>
            </a:r>
            <a:r>
              <a:rPr lang="hr-HR" dirty="0">
                <a:solidFill>
                  <a:srgbClr val="000000"/>
                </a:solidFill>
                <a:sym typeface="Symbol" pitchFamily="18" charset="2"/>
              </a:rPr>
              <a:t>i </a:t>
            </a:r>
            <a:r>
              <a:rPr lang="hr-HR" b="1" dirty="0">
                <a:solidFill>
                  <a:srgbClr val="000000"/>
                </a:solidFill>
                <a:sym typeface="Symbol" pitchFamily="18" charset="2"/>
              </a:rPr>
              <a:t></a:t>
            </a:r>
            <a:r>
              <a:rPr lang="hr-HR" baseline="-25000" dirty="0">
                <a:solidFill>
                  <a:srgbClr val="000000"/>
                </a:solidFill>
                <a:sym typeface="Symbol" pitchFamily="18" charset="2"/>
              </a:rPr>
              <a:t>2</a:t>
            </a:r>
            <a:r>
              <a:rPr lang="hr-HR" i="1" dirty="0">
                <a:solidFill>
                  <a:srgbClr val="000000"/>
                </a:solidFill>
              </a:rPr>
              <a:t>. </a:t>
            </a:r>
            <a:r>
              <a:rPr lang="hr-HR" dirty="0" err="1" smtClean="0">
                <a:solidFill>
                  <a:srgbClr val="000000"/>
                </a:solidFill>
              </a:rPr>
              <a:t>Straight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line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 smtClean="0">
                <a:solidFill>
                  <a:srgbClr val="000000"/>
                </a:solidFill>
              </a:rPr>
              <a:t>g </a:t>
            </a:r>
            <a:r>
              <a:rPr lang="hr-HR" dirty="0" smtClean="0">
                <a:solidFill>
                  <a:srgbClr val="000000"/>
                </a:solidFill>
              </a:rPr>
              <a:t>is </a:t>
            </a:r>
            <a:r>
              <a:rPr lang="hr-HR" dirty="0" err="1" smtClean="0">
                <a:solidFill>
                  <a:srgbClr val="000000"/>
                </a:solidFill>
              </a:rPr>
              <a:t>given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with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dirty="0" err="1" smtClean="0">
                <a:solidFill>
                  <a:srgbClr val="000000"/>
                </a:solidFill>
              </a:rPr>
              <a:t>points</a:t>
            </a:r>
            <a:r>
              <a:rPr lang="hr-HR" dirty="0" smtClean="0">
                <a:solidFill>
                  <a:srgbClr val="000000"/>
                </a:solidFill>
              </a:rPr>
              <a:t> </a:t>
            </a:r>
            <a:r>
              <a:rPr lang="hr-HR" i="1" dirty="0" smtClean="0">
                <a:solidFill>
                  <a:srgbClr val="000000"/>
                </a:solidFill>
              </a:rPr>
              <a:t>F</a:t>
            </a:r>
            <a:r>
              <a:rPr lang="hr-HR" dirty="0" smtClean="0">
                <a:solidFill>
                  <a:srgbClr val="000000"/>
                </a:solidFill>
              </a:rPr>
              <a:t>(4,1,</a:t>
            </a:r>
            <a:r>
              <a:rPr lang="hr-HR" dirty="0" err="1" smtClean="0">
                <a:solidFill>
                  <a:srgbClr val="000000"/>
                </a:solidFill>
              </a:rPr>
              <a:t>1</a:t>
            </a:r>
            <a:r>
              <a:rPr lang="hr-HR" dirty="0">
                <a:solidFill>
                  <a:srgbClr val="000000"/>
                </a:solidFill>
              </a:rPr>
              <a:t>) i </a:t>
            </a:r>
            <a:r>
              <a:rPr lang="hr-HR" i="1" dirty="0">
                <a:solidFill>
                  <a:srgbClr val="000000"/>
                </a:solidFill>
              </a:rPr>
              <a:t>G</a:t>
            </a:r>
            <a:r>
              <a:rPr lang="hr-HR" dirty="0">
                <a:solidFill>
                  <a:srgbClr val="000000"/>
                </a:solidFill>
              </a:rPr>
              <a:t>(0,3,</a:t>
            </a:r>
            <a:r>
              <a:rPr lang="hr-HR" dirty="0" err="1">
                <a:solidFill>
                  <a:srgbClr val="000000"/>
                </a:solidFill>
              </a:rPr>
              <a:t>3</a:t>
            </a:r>
            <a:r>
              <a:rPr lang="hr-HR" dirty="0">
                <a:solidFill>
                  <a:srgbClr val="000000"/>
                </a:solidFill>
              </a:rPr>
              <a:t>).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571472" y="428604"/>
            <a:ext cx="2371725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49" name="Group 31"/>
          <p:cNvGrpSpPr>
            <a:grpSpLocks/>
          </p:cNvGrpSpPr>
          <p:nvPr/>
        </p:nvGrpSpPr>
        <p:grpSpPr bwMode="auto">
          <a:xfrm>
            <a:off x="1167772" y="1720424"/>
            <a:ext cx="6389178" cy="4876445"/>
            <a:chOff x="3355" y="1350"/>
            <a:chExt cx="2030" cy="2279"/>
          </a:xfrm>
        </p:grpSpPr>
        <p:sp>
          <p:nvSpPr>
            <p:cNvPr id="50" name="Line 32"/>
            <p:cNvSpPr>
              <a:spLocks noChangeShapeType="1"/>
            </p:cNvSpPr>
            <p:nvPr/>
          </p:nvSpPr>
          <p:spPr bwMode="auto">
            <a:xfrm>
              <a:off x="3355" y="2450"/>
              <a:ext cx="20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2" name="Line 34"/>
            <p:cNvSpPr>
              <a:spLocks noChangeShapeType="1"/>
            </p:cNvSpPr>
            <p:nvPr/>
          </p:nvSpPr>
          <p:spPr bwMode="auto">
            <a:xfrm>
              <a:off x="3556" y="2436"/>
              <a:ext cx="0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3" name="Line 35"/>
            <p:cNvSpPr>
              <a:spLocks noChangeShapeType="1"/>
            </p:cNvSpPr>
            <p:nvPr/>
          </p:nvSpPr>
          <p:spPr bwMode="auto">
            <a:xfrm>
              <a:off x="3801" y="2437"/>
              <a:ext cx="0" cy="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4" name="Line 36"/>
            <p:cNvSpPr>
              <a:spLocks noChangeShapeType="1"/>
            </p:cNvSpPr>
            <p:nvPr/>
          </p:nvSpPr>
          <p:spPr bwMode="auto">
            <a:xfrm>
              <a:off x="4800" y="2436"/>
              <a:ext cx="0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5" name="Line 37"/>
            <p:cNvSpPr>
              <a:spLocks noChangeShapeType="1"/>
            </p:cNvSpPr>
            <p:nvPr/>
          </p:nvSpPr>
          <p:spPr bwMode="auto">
            <a:xfrm>
              <a:off x="4437" y="2439"/>
              <a:ext cx="0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>
              <a:off x="4142" y="2433"/>
              <a:ext cx="0" cy="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7" name="Text Box 39"/>
            <p:cNvSpPr txBox="1">
              <a:spLocks noChangeArrowheads="1"/>
            </p:cNvSpPr>
            <p:nvPr/>
          </p:nvSpPr>
          <p:spPr bwMode="auto">
            <a:xfrm>
              <a:off x="3456" y="2252"/>
              <a:ext cx="87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 dirty="0"/>
                <a:t>0</a:t>
              </a:r>
              <a:endParaRPr lang="en-GB" sz="1600" dirty="0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3834" y="2262"/>
              <a:ext cx="123" cy="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1600"/>
                <a:t>1</a:t>
              </a:r>
              <a:endParaRPr lang="en-GB" sz="1600"/>
            </a:p>
          </p:txBody>
        </p:sp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4800" y="2079"/>
              <a:ext cx="0" cy="74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2" name="Line 44"/>
            <p:cNvSpPr>
              <a:spLocks noChangeShapeType="1"/>
            </p:cNvSpPr>
            <p:nvPr/>
          </p:nvSpPr>
          <p:spPr bwMode="auto">
            <a:xfrm>
              <a:off x="3556" y="1496"/>
              <a:ext cx="0" cy="1916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3" name="Line 45"/>
            <p:cNvSpPr>
              <a:spLocks noChangeShapeType="1"/>
            </p:cNvSpPr>
            <p:nvPr/>
          </p:nvSpPr>
          <p:spPr bwMode="auto">
            <a:xfrm>
              <a:off x="3540" y="2780"/>
              <a:ext cx="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4" name="Line 46"/>
            <p:cNvSpPr>
              <a:spLocks noChangeShapeType="1"/>
            </p:cNvSpPr>
            <p:nvPr/>
          </p:nvSpPr>
          <p:spPr bwMode="auto">
            <a:xfrm>
              <a:off x="3540" y="3096"/>
              <a:ext cx="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7" name="Line 49"/>
            <p:cNvSpPr>
              <a:spLocks noChangeShapeType="1"/>
            </p:cNvSpPr>
            <p:nvPr/>
          </p:nvSpPr>
          <p:spPr bwMode="auto">
            <a:xfrm>
              <a:off x="3534" y="2136"/>
              <a:ext cx="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8" name="Line 50"/>
            <p:cNvSpPr>
              <a:spLocks noChangeShapeType="1"/>
            </p:cNvSpPr>
            <p:nvPr/>
          </p:nvSpPr>
          <p:spPr bwMode="auto">
            <a:xfrm>
              <a:off x="3537" y="1818"/>
              <a:ext cx="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9" name="Text Box 51"/>
            <p:cNvSpPr txBox="1">
              <a:spLocks noChangeArrowheads="1"/>
            </p:cNvSpPr>
            <p:nvPr/>
          </p:nvSpPr>
          <p:spPr bwMode="auto">
            <a:xfrm>
              <a:off x="3587" y="1350"/>
              <a:ext cx="1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8000"/>
                  </a:solidFill>
                </a:rPr>
                <a:t>G’’</a:t>
              </a:r>
              <a:endParaRPr lang="en-GB" dirty="0">
                <a:solidFill>
                  <a:srgbClr val="008000"/>
                </a:solidFill>
              </a:endParaRPr>
            </a:p>
          </p:txBody>
        </p:sp>
        <p:sp>
          <p:nvSpPr>
            <p:cNvPr id="70" name="Text Box 52"/>
            <p:cNvSpPr txBox="1">
              <a:spLocks noChangeArrowheads="1"/>
            </p:cNvSpPr>
            <p:nvPr/>
          </p:nvSpPr>
          <p:spPr bwMode="auto">
            <a:xfrm>
              <a:off x="4891" y="1926"/>
              <a:ext cx="14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8000"/>
                  </a:solidFill>
                </a:rPr>
                <a:t>F’’</a:t>
              </a:r>
              <a:endParaRPr lang="en-GB" dirty="0">
                <a:solidFill>
                  <a:srgbClr val="008000"/>
                </a:solidFill>
              </a:endParaRPr>
            </a:p>
          </p:txBody>
        </p:sp>
        <p:sp>
          <p:nvSpPr>
            <p:cNvPr id="71" name="Text Box 53"/>
            <p:cNvSpPr txBox="1">
              <a:spLocks noChangeArrowheads="1"/>
            </p:cNvSpPr>
            <p:nvPr/>
          </p:nvSpPr>
          <p:spPr bwMode="auto">
            <a:xfrm>
              <a:off x="4868" y="2822"/>
              <a:ext cx="15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8000"/>
                  </a:solidFill>
                </a:rPr>
                <a:t>F’</a:t>
              </a:r>
              <a:endParaRPr lang="en-GB" dirty="0">
                <a:solidFill>
                  <a:srgbClr val="008000"/>
                </a:solidFill>
              </a:endParaRPr>
            </a:p>
          </p:txBody>
        </p:sp>
        <p:sp>
          <p:nvSpPr>
            <p:cNvPr id="72" name="Text Box 54"/>
            <p:cNvSpPr txBox="1">
              <a:spLocks noChangeArrowheads="1"/>
            </p:cNvSpPr>
            <p:nvPr/>
          </p:nvSpPr>
          <p:spPr bwMode="auto">
            <a:xfrm>
              <a:off x="3552" y="3456"/>
              <a:ext cx="14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008000"/>
                  </a:solidFill>
                </a:rPr>
                <a:t>G’</a:t>
              </a:r>
              <a:endParaRPr lang="en-GB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73" name="Group 79"/>
          <p:cNvGrpSpPr>
            <a:grpSpLocks/>
          </p:cNvGrpSpPr>
          <p:nvPr/>
        </p:nvGrpSpPr>
        <p:grpSpPr bwMode="auto">
          <a:xfrm>
            <a:off x="1149204" y="1867173"/>
            <a:ext cx="6067459" cy="4568323"/>
            <a:chOff x="3192" y="1392"/>
            <a:chExt cx="1848" cy="2135"/>
          </a:xfrm>
        </p:grpSpPr>
        <p:sp>
          <p:nvSpPr>
            <p:cNvPr id="74" name="Line 62"/>
            <p:cNvSpPr>
              <a:spLocks noChangeShapeType="1"/>
            </p:cNvSpPr>
            <p:nvPr/>
          </p:nvSpPr>
          <p:spPr bwMode="auto">
            <a:xfrm>
              <a:off x="3192" y="1557"/>
              <a:ext cx="1840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5" name="Line 63"/>
            <p:cNvSpPr>
              <a:spLocks noChangeShapeType="1"/>
            </p:cNvSpPr>
            <p:nvPr/>
          </p:nvSpPr>
          <p:spPr bwMode="auto">
            <a:xfrm>
              <a:off x="3234" y="3326"/>
              <a:ext cx="1768" cy="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76" name="Text Box 64"/>
            <p:cNvSpPr txBox="1">
              <a:spLocks noChangeArrowheads="1"/>
            </p:cNvSpPr>
            <p:nvPr/>
          </p:nvSpPr>
          <p:spPr bwMode="auto">
            <a:xfrm>
              <a:off x="4600" y="1392"/>
              <a:ext cx="4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p’’</a:t>
              </a:r>
              <a:endParaRPr lang="en-GB">
                <a:solidFill>
                  <a:srgbClr val="800080"/>
                </a:solidFill>
              </a:endParaRPr>
            </a:p>
          </p:txBody>
        </p:sp>
        <p:sp>
          <p:nvSpPr>
            <p:cNvPr id="77" name="Text Box 65"/>
            <p:cNvSpPr txBox="1">
              <a:spLocks noChangeArrowheads="1"/>
            </p:cNvSpPr>
            <p:nvPr/>
          </p:nvSpPr>
          <p:spPr bwMode="auto">
            <a:xfrm>
              <a:off x="4600" y="3296"/>
              <a:ext cx="3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800080"/>
                  </a:solidFill>
                </a:rPr>
                <a:t>p’</a:t>
              </a:r>
              <a:endParaRPr lang="en-GB" dirty="0">
                <a:solidFill>
                  <a:srgbClr val="800080"/>
                </a:solidFill>
              </a:endParaRPr>
            </a:p>
          </p:txBody>
        </p:sp>
      </p:grpSp>
      <p:grpSp>
        <p:nvGrpSpPr>
          <p:cNvPr id="78" name="Group 87"/>
          <p:cNvGrpSpPr>
            <a:grpSpLocks/>
          </p:cNvGrpSpPr>
          <p:nvPr/>
        </p:nvGrpSpPr>
        <p:grpSpPr bwMode="auto">
          <a:xfrm>
            <a:off x="1357290" y="1862971"/>
            <a:ext cx="5785100" cy="4572604"/>
            <a:chOff x="3254" y="1630"/>
            <a:chExt cx="1762" cy="2137"/>
          </a:xfrm>
        </p:grpSpPr>
        <p:sp>
          <p:nvSpPr>
            <p:cNvPr id="79" name="Line 68"/>
            <p:cNvSpPr>
              <a:spLocks noChangeShapeType="1"/>
            </p:cNvSpPr>
            <p:nvPr/>
          </p:nvSpPr>
          <p:spPr bwMode="auto">
            <a:xfrm>
              <a:off x="3298" y="1630"/>
              <a:ext cx="1680" cy="824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0" name="Line 69"/>
            <p:cNvSpPr>
              <a:spLocks noChangeShapeType="1"/>
            </p:cNvSpPr>
            <p:nvPr/>
          </p:nvSpPr>
          <p:spPr bwMode="auto">
            <a:xfrm flipV="1">
              <a:off x="3254" y="2874"/>
              <a:ext cx="1762" cy="893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1" name="Text Box 70"/>
            <p:cNvSpPr txBox="1">
              <a:spLocks noChangeArrowheads="1"/>
            </p:cNvSpPr>
            <p:nvPr/>
          </p:nvSpPr>
          <p:spPr bwMode="auto">
            <a:xfrm>
              <a:off x="4298" y="1964"/>
              <a:ext cx="17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g’’</a:t>
              </a:r>
              <a:endParaRPr lang="en-GB" dirty="0"/>
            </a:p>
          </p:txBody>
        </p:sp>
        <p:sp>
          <p:nvSpPr>
            <p:cNvPr id="82" name="Text Box 71"/>
            <p:cNvSpPr txBox="1">
              <a:spLocks noChangeArrowheads="1"/>
            </p:cNvSpPr>
            <p:nvPr/>
          </p:nvSpPr>
          <p:spPr bwMode="auto">
            <a:xfrm>
              <a:off x="4255" y="3202"/>
              <a:ext cx="3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g’</a:t>
              </a:r>
              <a:endParaRPr lang="en-GB" dirty="0"/>
            </a:p>
          </p:txBody>
        </p:sp>
      </p:grpSp>
      <p:grpSp>
        <p:nvGrpSpPr>
          <p:cNvPr id="83" name="Group 78"/>
          <p:cNvGrpSpPr>
            <a:grpSpLocks/>
          </p:cNvGrpSpPr>
          <p:nvPr/>
        </p:nvGrpSpPr>
        <p:grpSpPr bwMode="auto">
          <a:xfrm>
            <a:off x="2501889" y="1790534"/>
            <a:ext cx="856931" cy="4726691"/>
            <a:chOff x="3817" y="1471"/>
            <a:chExt cx="261" cy="1974"/>
          </a:xfrm>
        </p:grpSpPr>
        <p:sp>
          <p:nvSpPr>
            <p:cNvPr id="84" name="Line 56"/>
            <p:cNvSpPr>
              <a:spLocks noChangeShapeType="1"/>
            </p:cNvSpPr>
            <p:nvPr/>
          </p:nvSpPr>
          <p:spPr bwMode="auto">
            <a:xfrm>
              <a:off x="3838" y="1660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87" name="Text Box 59"/>
            <p:cNvSpPr txBox="1">
              <a:spLocks noChangeArrowheads="1"/>
            </p:cNvSpPr>
            <p:nvPr/>
          </p:nvSpPr>
          <p:spPr bwMode="auto">
            <a:xfrm>
              <a:off x="3817" y="3291"/>
              <a:ext cx="1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CC6600"/>
                  </a:solidFill>
                </a:rPr>
                <a:t>A’</a:t>
              </a:r>
              <a:endParaRPr lang="en-GB" dirty="0">
                <a:solidFill>
                  <a:srgbClr val="CC6600"/>
                </a:solidFill>
              </a:endParaRPr>
            </a:p>
          </p:txBody>
        </p:sp>
        <p:sp>
          <p:nvSpPr>
            <p:cNvPr id="88" name="Text Box 60"/>
            <p:cNvSpPr txBox="1">
              <a:spLocks noChangeArrowheads="1"/>
            </p:cNvSpPr>
            <p:nvPr/>
          </p:nvSpPr>
          <p:spPr bwMode="auto">
            <a:xfrm>
              <a:off x="3817" y="1471"/>
              <a:ext cx="26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>
                  <a:solidFill>
                    <a:srgbClr val="CC6600"/>
                  </a:solidFill>
                </a:rPr>
                <a:t>A’’</a:t>
              </a:r>
              <a:endParaRPr lang="en-GB" dirty="0">
                <a:solidFill>
                  <a:srgbClr val="CC6600"/>
                </a:solidFill>
              </a:endParaRPr>
            </a:p>
          </p:txBody>
        </p:sp>
      </p:grpSp>
      <p:sp>
        <p:nvSpPr>
          <p:cNvPr id="89" name="Oval 90"/>
          <p:cNvSpPr>
            <a:spLocks noChangeArrowheads="1"/>
          </p:cNvSpPr>
          <p:nvPr/>
        </p:nvSpPr>
        <p:spPr bwMode="auto">
          <a:xfrm>
            <a:off x="1753040" y="1891547"/>
            <a:ext cx="104316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0" name="Oval 90"/>
          <p:cNvSpPr>
            <a:spLocks noChangeArrowheads="1"/>
          </p:cNvSpPr>
          <p:nvPr/>
        </p:nvSpPr>
        <p:spPr bwMode="auto">
          <a:xfrm>
            <a:off x="1753040" y="6220689"/>
            <a:ext cx="104316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1" name="Oval 90"/>
          <p:cNvSpPr>
            <a:spLocks noChangeArrowheads="1"/>
          </p:cNvSpPr>
          <p:nvPr/>
        </p:nvSpPr>
        <p:spPr bwMode="auto">
          <a:xfrm>
            <a:off x="2528874" y="2148723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2" name="Oval 90"/>
          <p:cNvSpPr>
            <a:spLocks noChangeArrowheads="1"/>
          </p:cNvSpPr>
          <p:nvPr/>
        </p:nvSpPr>
        <p:spPr bwMode="auto">
          <a:xfrm>
            <a:off x="2528874" y="5963513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3" name="Oval 90"/>
          <p:cNvSpPr>
            <a:spLocks noChangeArrowheads="1"/>
          </p:cNvSpPr>
          <p:nvPr/>
        </p:nvSpPr>
        <p:spPr bwMode="auto">
          <a:xfrm>
            <a:off x="5672146" y="3148855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94" name="Oval 90"/>
          <p:cNvSpPr>
            <a:spLocks noChangeArrowheads="1"/>
          </p:cNvSpPr>
          <p:nvPr/>
        </p:nvSpPr>
        <p:spPr bwMode="auto">
          <a:xfrm>
            <a:off x="5643570" y="4934805"/>
            <a:ext cx="114300" cy="114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03" name="Text Box 99"/>
          <p:cNvSpPr txBox="1">
            <a:spLocks noChangeArrowheads="1"/>
          </p:cNvSpPr>
          <p:nvPr/>
        </p:nvSpPr>
        <p:spPr bwMode="auto">
          <a:xfrm flipH="1">
            <a:off x="6715140" y="3648921"/>
            <a:ext cx="9286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baseline="-25000" dirty="0"/>
              <a:t>1</a:t>
            </a:r>
            <a:r>
              <a:rPr lang="hr-HR" dirty="0"/>
              <a:t>x</a:t>
            </a:r>
            <a:r>
              <a:rPr lang="hr-HR" baseline="-25000" dirty="0"/>
              <a:t>2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213248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1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1472" y="428604"/>
            <a:ext cx="2371725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Line 47"/>
          <p:cNvSpPr>
            <a:spLocks noChangeShapeType="1"/>
          </p:cNvSpPr>
          <p:nvPr/>
        </p:nvSpPr>
        <p:spPr bwMode="auto">
          <a:xfrm>
            <a:off x="3048000" y="3219450"/>
            <a:ext cx="4143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5" name="Line 49"/>
          <p:cNvSpPr>
            <a:spLocks noChangeShapeType="1"/>
          </p:cNvSpPr>
          <p:nvPr/>
        </p:nvSpPr>
        <p:spPr bwMode="auto">
          <a:xfrm flipV="1">
            <a:off x="3314700" y="819150"/>
            <a:ext cx="3781425" cy="2619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" name="Line 50"/>
          <p:cNvSpPr>
            <a:spLocks noChangeShapeType="1"/>
          </p:cNvSpPr>
          <p:nvPr/>
        </p:nvSpPr>
        <p:spPr bwMode="auto">
          <a:xfrm>
            <a:off x="3314700" y="2181225"/>
            <a:ext cx="3886200" cy="2857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6124575" y="857250"/>
            <a:ext cx="600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p’’</a:t>
            </a:r>
            <a:endParaRPr lang="en-GB"/>
          </a:p>
        </p:txBody>
      </p:sp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6496050" y="478155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p’</a:t>
            </a:r>
            <a:endParaRPr lang="en-GB"/>
          </a:p>
        </p:txBody>
      </p:sp>
      <p:sp>
        <p:nvSpPr>
          <p:cNvPr id="9" name="Text Box 53"/>
          <p:cNvSpPr txBox="1">
            <a:spLocks noChangeArrowheads="1"/>
          </p:cNvSpPr>
          <p:nvPr/>
        </p:nvSpPr>
        <p:spPr bwMode="auto">
          <a:xfrm>
            <a:off x="304800" y="857232"/>
            <a:ext cx="29432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/>
              <a:t>Construct</a:t>
            </a:r>
            <a:r>
              <a:rPr lang="hr-HR" dirty="0" smtClean="0"/>
              <a:t> a </a:t>
            </a:r>
            <a:r>
              <a:rPr lang="hr-HR" dirty="0" err="1" smtClean="0"/>
              <a:t>line</a:t>
            </a:r>
            <a:r>
              <a:rPr lang="hr-HR" dirty="0" smtClean="0"/>
              <a:t> segment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length</a:t>
            </a:r>
            <a:r>
              <a:rPr lang="hr-HR" dirty="0" smtClean="0"/>
              <a:t> </a:t>
            </a:r>
            <a:r>
              <a:rPr lang="hr-HR" b="1" dirty="0"/>
              <a:t>d </a:t>
            </a:r>
            <a:r>
              <a:rPr lang="hr-HR" b="1" dirty="0" smtClean="0"/>
              <a:t> </a:t>
            </a:r>
            <a:r>
              <a:rPr lang="hr-HR" dirty="0" smtClean="0"/>
              <a:t>on a </a:t>
            </a:r>
            <a:r>
              <a:rPr lang="hr-HR" dirty="0" err="1" smtClean="0"/>
              <a:t>straight</a:t>
            </a:r>
            <a:r>
              <a:rPr lang="hr-HR" dirty="0" smtClean="0"/>
              <a:t> </a:t>
            </a:r>
            <a:r>
              <a:rPr lang="hr-HR" dirty="0" err="1" smtClean="0"/>
              <a:t>line</a:t>
            </a:r>
            <a:r>
              <a:rPr lang="hr-HR" dirty="0" smtClean="0"/>
              <a:t> </a:t>
            </a:r>
            <a:r>
              <a:rPr lang="hr-HR" i="1" dirty="0"/>
              <a:t>p</a:t>
            </a:r>
            <a:r>
              <a:rPr lang="hr-HR" dirty="0"/>
              <a:t> </a:t>
            </a:r>
            <a:r>
              <a:rPr lang="hr-HR" dirty="0" err="1" smtClean="0"/>
              <a:t>starting</a:t>
            </a:r>
            <a:r>
              <a:rPr lang="hr-HR" dirty="0" smtClean="0"/>
              <a:t> at </a:t>
            </a:r>
            <a:r>
              <a:rPr lang="hr-HR" dirty="0" err="1" smtClean="0"/>
              <a:t>point</a:t>
            </a:r>
            <a:r>
              <a:rPr lang="hr-HR" dirty="0" smtClean="0"/>
              <a:t> </a:t>
            </a:r>
            <a:r>
              <a:rPr lang="hr-HR" i="1" dirty="0" smtClean="0"/>
              <a:t>T.</a:t>
            </a:r>
            <a:endParaRPr lang="en-GB" dirty="0"/>
          </a:p>
        </p:txBody>
      </p:sp>
      <p:sp>
        <p:nvSpPr>
          <p:cNvPr id="10" name="Line 54"/>
          <p:cNvSpPr>
            <a:spLocks noChangeShapeType="1"/>
          </p:cNvSpPr>
          <p:nvPr/>
        </p:nvSpPr>
        <p:spPr bwMode="auto">
          <a:xfrm>
            <a:off x="552425" y="1943087"/>
            <a:ext cx="1177925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1000100" y="1571612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="1">
                <a:solidFill>
                  <a:srgbClr val="FF3300"/>
                </a:solidFill>
              </a:rPr>
              <a:t>d</a:t>
            </a:r>
            <a:endParaRPr lang="en-GB" b="1">
              <a:solidFill>
                <a:srgbClr val="FF3300"/>
              </a:solidFill>
            </a:endParaRPr>
          </a:p>
        </p:txBody>
      </p:sp>
      <p:sp>
        <p:nvSpPr>
          <p:cNvPr id="12" name="Oval 57"/>
          <p:cNvSpPr>
            <a:spLocks noChangeArrowheads="1"/>
          </p:cNvSpPr>
          <p:nvPr/>
        </p:nvSpPr>
        <p:spPr bwMode="auto">
          <a:xfrm>
            <a:off x="5162550" y="3521075"/>
            <a:ext cx="120650" cy="120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3" name="Line 59"/>
          <p:cNvSpPr>
            <a:spLocks noChangeShapeType="1"/>
          </p:cNvSpPr>
          <p:nvPr/>
        </p:nvSpPr>
        <p:spPr bwMode="auto">
          <a:xfrm flipV="1">
            <a:off x="5226050" y="2149475"/>
            <a:ext cx="0" cy="1377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4" name="Oval 58"/>
          <p:cNvSpPr>
            <a:spLocks noChangeArrowheads="1"/>
          </p:cNvSpPr>
          <p:nvPr/>
        </p:nvSpPr>
        <p:spPr bwMode="auto">
          <a:xfrm>
            <a:off x="5162550" y="2054225"/>
            <a:ext cx="120650" cy="1206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15" name="Text Box 60"/>
          <p:cNvSpPr txBox="1">
            <a:spLocks noChangeArrowheads="1"/>
          </p:cNvSpPr>
          <p:nvPr/>
        </p:nvSpPr>
        <p:spPr bwMode="auto">
          <a:xfrm>
            <a:off x="5073650" y="3692525"/>
            <a:ext cx="52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</a:t>
            </a:r>
            <a:endParaRPr lang="en-GB"/>
          </a:p>
        </p:txBody>
      </p:sp>
      <p:sp>
        <p:nvSpPr>
          <p:cNvPr id="16" name="Text Box 61"/>
          <p:cNvSpPr txBox="1">
            <a:spLocks noChangeArrowheads="1"/>
          </p:cNvSpPr>
          <p:nvPr/>
        </p:nvSpPr>
        <p:spPr bwMode="auto">
          <a:xfrm>
            <a:off x="4946650" y="1666875"/>
            <a:ext cx="577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T’’</a:t>
            </a:r>
            <a:endParaRPr lang="en-GB"/>
          </a:p>
        </p:txBody>
      </p:sp>
      <p:grpSp>
        <p:nvGrpSpPr>
          <p:cNvPr id="17" name="Group 69"/>
          <p:cNvGrpSpPr>
            <a:grpSpLocks/>
          </p:cNvGrpSpPr>
          <p:nvPr/>
        </p:nvGrpSpPr>
        <p:grpSpPr bwMode="auto">
          <a:xfrm>
            <a:off x="3479800" y="1933575"/>
            <a:ext cx="654050" cy="1738313"/>
            <a:chOff x="1772" y="1668"/>
            <a:chExt cx="412" cy="1095"/>
          </a:xfrm>
        </p:grpSpPr>
        <p:sp>
          <p:nvSpPr>
            <p:cNvPr id="18" name="Line 62"/>
            <p:cNvSpPr>
              <a:spLocks noChangeShapeType="1"/>
            </p:cNvSpPr>
            <p:nvPr/>
          </p:nvSpPr>
          <p:spPr bwMode="auto">
            <a:xfrm flipV="1">
              <a:off x="1852" y="1960"/>
              <a:ext cx="0" cy="5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Oval 65"/>
            <p:cNvSpPr>
              <a:spLocks noChangeArrowheads="1"/>
            </p:cNvSpPr>
            <p:nvPr/>
          </p:nvSpPr>
          <p:spPr bwMode="auto">
            <a:xfrm>
              <a:off x="1816" y="1920"/>
              <a:ext cx="72" cy="72"/>
            </a:xfrm>
            <a:prstGeom prst="ellips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0" name="Oval 66"/>
            <p:cNvSpPr>
              <a:spLocks noChangeArrowheads="1"/>
            </p:cNvSpPr>
            <p:nvPr/>
          </p:nvSpPr>
          <p:spPr bwMode="auto">
            <a:xfrm>
              <a:off x="1816" y="2452"/>
              <a:ext cx="72" cy="72"/>
            </a:xfrm>
            <a:prstGeom prst="ellipse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1" name="Text Box 67"/>
            <p:cNvSpPr txBox="1">
              <a:spLocks noChangeArrowheads="1"/>
            </p:cNvSpPr>
            <p:nvPr/>
          </p:nvSpPr>
          <p:spPr bwMode="auto">
            <a:xfrm>
              <a:off x="1772" y="2532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1</a:t>
              </a:r>
              <a:r>
                <a:rPr lang="hr-HR"/>
                <a:t>’’</a:t>
              </a:r>
              <a:endParaRPr lang="en-GB"/>
            </a:p>
          </p:txBody>
        </p:sp>
        <p:sp>
          <p:nvSpPr>
            <p:cNvPr id="22" name="Text Box 68"/>
            <p:cNvSpPr txBox="1">
              <a:spLocks noChangeArrowheads="1"/>
            </p:cNvSpPr>
            <p:nvPr/>
          </p:nvSpPr>
          <p:spPr bwMode="auto">
            <a:xfrm>
              <a:off x="1836" y="1668"/>
              <a:ext cx="3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1</a:t>
              </a:r>
              <a:r>
                <a:rPr lang="hr-HR"/>
                <a:t>’</a:t>
              </a:r>
              <a:endParaRPr lang="en-GB"/>
            </a:p>
          </p:txBody>
        </p:sp>
      </p:grpSp>
      <p:sp>
        <p:nvSpPr>
          <p:cNvPr id="23" name="Line 70"/>
          <p:cNvSpPr>
            <a:spLocks noChangeShapeType="1"/>
          </p:cNvSpPr>
          <p:nvPr/>
        </p:nvSpPr>
        <p:spPr bwMode="auto">
          <a:xfrm rot="16200000">
            <a:off x="4391818" y="3745707"/>
            <a:ext cx="919163" cy="6731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4" name="Line 71"/>
          <p:cNvSpPr>
            <a:spLocks noChangeShapeType="1"/>
          </p:cNvSpPr>
          <p:nvPr/>
        </p:nvSpPr>
        <p:spPr bwMode="auto">
          <a:xfrm>
            <a:off x="5226050" y="2117725"/>
            <a:ext cx="0" cy="11049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5" name="Line 72"/>
          <p:cNvSpPr>
            <a:spLocks noChangeShapeType="1"/>
          </p:cNvSpPr>
          <p:nvPr/>
        </p:nvSpPr>
        <p:spPr bwMode="auto">
          <a:xfrm rot="2204400">
            <a:off x="4883150" y="3470275"/>
            <a:ext cx="1588" cy="11176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6" name="Group 75"/>
          <p:cNvGrpSpPr>
            <a:grpSpLocks/>
          </p:cNvGrpSpPr>
          <p:nvPr/>
        </p:nvGrpSpPr>
        <p:grpSpPr bwMode="auto">
          <a:xfrm>
            <a:off x="4114800" y="4422775"/>
            <a:ext cx="501650" cy="392113"/>
            <a:chOff x="2172" y="3236"/>
            <a:chExt cx="316" cy="247"/>
          </a:xfrm>
        </p:grpSpPr>
        <p:sp>
          <p:nvSpPr>
            <p:cNvPr id="27" name="Oval 73"/>
            <p:cNvSpPr>
              <a:spLocks noChangeArrowheads="1"/>
            </p:cNvSpPr>
            <p:nvPr/>
          </p:nvSpPr>
          <p:spPr bwMode="auto">
            <a:xfrm>
              <a:off x="2416" y="3236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8" name="Text Box 74"/>
            <p:cNvSpPr txBox="1">
              <a:spLocks noChangeArrowheads="1"/>
            </p:cNvSpPr>
            <p:nvPr/>
          </p:nvSpPr>
          <p:spPr bwMode="auto">
            <a:xfrm>
              <a:off x="2172" y="325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T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29" name="Group 78"/>
          <p:cNvGrpSpPr>
            <a:grpSpLocks/>
          </p:cNvGrpSpPr>
          <p:nvPr/>
        </p:nvGrpSpPr>
        <p:grpSpPr bwMode="auto">
          <a:xfrm>
            <a:off x="3492500" y="2143125"/>
            <a:ext cx="2152650" cy="3778250"/>
            <a:chOff x="1780" y="1800"/>
            <a:chExt cx="1356" cy="2380"/>
          </a:xfrm>
        </p:grpSpPr>
        <p:sp>
          <p:nvSpPr>
            <p:cNvPr id="30" name="Line 76"/>
            <p:cNvSpPr>
              <a:spLocks noChangeShapeType="1"/>
            </p:cNvSpPr>
            <p:nvPr/>
          </p:nvSpPr>
          <p:spPr bwMode="auto">
            <a:xfrm>
              <a:off x="1780" y="1800"/>
              <a:ext cx="1088" cy="238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77"/>
            <p:cNvSpPr txBox="1">
              <a:spLocks noChangeArrowheads="1"/>
            </p:cNvSpPr>
            <p:nvPr/>
          </p:nvSpPr>
          <p:spPr bwMode="auto">
            <a:xfrm>
              <a:off x="2844" y="3864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80"/>
                  </a:solidFill>
                </a:rPr>
                <a:t>p</a:t>
              </a:r>
              <a:r>
                <a:rPr lang="hr-HR" baseline="-25000">
                  <a:solidFill>
                    <a:srgbClr val="800080"/>
                  </a:solidFill>
                </a:rPr>
                <a:t>0</a:t>
              </a:r>
              <a:endParaRPr lang="en-GB">
                <a:solidFill>
                  <a:srgbClr val="800080"/>
                </a:solidFill>
              </a:endParaRPr>
            </a:p>
          </p:txBody>
        </p:sp>
      </p:grpSp>
      <p:grpSp>
        <p:nvGrpSpPr>
          <p:cNvPr id="32" name="Group 94"/>
          <p:cNvGrpSpPr>
            <a:grpSpLocks/>
          </p:cNvGrpSpPr>
          <p:nvPr/>
        </p:nvGrpSpPr>
        <p:grpSpPr bwMode="auto">
          <a:xfrm>
            <a:off x="3987800" y="3387725"/>
            <a:ext cx="571500" cy="1092200"/>
            <a:chOff x="2092" y="2584"/>
            <a:chExt cx="360" cy="688"/>
          </a:xfrm>
        </p:grpSpPr>
        <p:sp>
          <p:nvSpPr>
            <p:cNvPr id="33" name="Line 82"/>
            <p:cNvSpPr>
              <a:spLocks noChangeShapeType="1"/>
            </p:cNvSpPr>
            <p:nvPr/>
          </p:nvSpPr>
          <p:spPr bwMode="auto">
            <a:xfrm>
              <a:off x="2140" y="2584"/>
              <a:ext cx="312" cy="688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4" name="Text Box 83"/>
            <p:cNvSpPr txBox="1">
              <a:spLocks noChangeArrowheads="1"/>
            </p:cNvSpPr>
            <p:nvPr/>
          </p:nvSpPr>
          <p:spPr bwMode="auto">
            <a:xfrm>
              <a:off x="2092" y="2812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35" name="Group 91"/>
          <p:cNvGrpSpPr>
            <a:grpSpLocks/>
          </p:cNvGrpSpPr>
          <p:nvPr/>
        </p:nvGrpSpPr>
        <p:grpSpPr bwMode="auto">
          <a:xfrm>
            <a:off x="4483100" y="4486275"/>
            <a:ext cx="565150" cy="1066800"/>
            <a:chOff x="2404" y="3276"/>
            <a:chExt cx="356" cy="672"/>
          </a:xfrm>
        </p:grpSpPr>
        <p:sp>
          <p:nvSpPr>
            <p:cNvPr id="36" name="Line 81"/>
            <p:cNvSpPr>
              <a:spLocks noChangeShapeType="1"/>
            </p:cNvSpPr>
            <p:nvPr/>
          </p:nvSpPr>
          <p:spPr bwMode="auto">
            <a:xfrm>
              <a:off x="2452" y="3276"/>
              <a:ext cx="308" cy="672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7" name="Text Box 84"/>
            <p:cNvSpPr txBox="1">
              <a:spLocks noChangeArrowheads="1"/>
            </p:cNvSpPr>
            <p:nvPr/>
          </p:nvSpPr>
          <p:spPr bwMode="auto">
            <a:xfrm>
              <a:off x="2404" y="350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38" name="Group 93"/>
          <p:cNvGrpSpPr>
            <a:grpSpLocks/>
          </p:cNvGrpSpPr>
          <p:nvPr/>
        </p:nvGrpSpPr>
        <p:grpSpPr bwMode="auto">
          <a:xfrm>
            <a:off x="4591050" y="5470525"/>
            <a:ext cx="520700" cy="366713"/>
            <a:chOff x="2472" y="3896"/>
            <a:chExt cx="328" cy="231"/>
          </a:xfrm>
        </p:grpSpPr>
        <p:sp>
          <p:nvSpPr>
            <p:cNvPr id="39" name="Oval 85"/>
            <p:cNvSpPr>
              <a:spLocks noChangeArrowheads="1"/>
            </p:cNvSpPr>
            <p:nvPr/>
          </p:nvSpPr>
          <p:spPr bwMode="auto">
            <a:xfrm>
              <a:off x="2728" y="3908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0" name="Text Box 92"/>
            <p:cNvSpPr txBox="1">
              <a:spLocks noChangeArrowheads="1"/>
            </p:cNvSpPr>
            <p:nvPr/>
          </p:nvSpPr>
          <p:spPr bwMode="auto">
            <a:xfrm>
              <a:off x="2472" y="3896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41" name="Group 96"/>
          <p:cNvGrpSpPr>
            <a:grpSpLocks/>
          </p:cNvGrpSpPr>
          <p:nvPr/>
        </p:nvGrpSpPr>
        <p:grpSpPr bwMode="auto">
          <a:xfrm>
            <a:off x="4000500" y="3324225"/>
            <a:ext cx="660400" cy="373063"/>
            <a:chOff x="2100" y="2544"/>
            <a:chExt cx="416" cy="235"/>
          </a:xfrm>
        </p:grpSpPr>
        <p:sp>
          <p:nvSpPr>
            <p:cNvPr id="42" name="Oval 89"/>
            <p:cNvSpPr>
              <a:spLocks noChangeArrowheads="1"/>
            </p:cNvSpPr>
            <p:nvPr/>
          </p:nvSpPr>
          <p:spPr bwMode="auto">
            <a:xfrm>
              <a:off x="2100" y="2544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3" name="Text Box 95"/>
            <p:cNvSpPr txBox="1">
              <a:spLocks noChangeArrowheads="1"/>
            </p:cNvSpPr>
            <p:nvPr/>
          </p:nvSpPr>
          <p:spPr bwMode="auto">
            <a:xfrm>
              <a:off x="2188" y="2548"/>
              <a:ext cx="3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grpSp>
        <p:nvGrpSpPr>
          <p:cNvPr id="44" name="Group 101"/>
          <p:cNvGrpSpPr>
            <a:grpSpLocks/>
          </p:cNvGrpSpPr>
          <p:nvPr/>
        </p:nvGrpSpPr>
        <p:grpSpPr bwMode="auto">
          <a:xfrm>
            <a:off x="4098925" y="2738438"/>
            <a:ext cx="2511425" cy="2759075"/>
            <a:chOff x="2162" y="2175"/>
            <a:chExt cx="1582" cy="1738"/>
          </a:xfrm>
        </p:grpSpPr>
        <p:sp>
          <p:nvSpPr>
            <p:cNvPr id="45" name="Oval 86"/>
            <p:cNvSpPr>
              <a:spLocks noChangeArrowheads="1"/>
            </p:cNvSpPr>
            <p:nvPr/>
          </p:nvSpPr>
          <p:spPr bwMode="auto">
            <a:xfrm>
              <a:off x="3358" y="3057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6" name="Oval 87"/>
            <p:cNvSpPr>
              <a:spLocks noChangeArrowheads="1"/>
            </p:cNvSpPr>
            <p:nvPr/>
          </p:nvSpPr>
          <p:spPr bwMode="auto">
            <a:xfrm>
              <a:off x="2305" y="2279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7" name="Line 97"/>
            <p:cNvSpPr>
              <a:spLocks noChangeShapeType="1"/>
            </p:cNvSpPr>
            <p:nvPr/>
          </p:nvSpPr>
          <p:spPr bwMode="auto">
            <a:xfrm rot="-5400000">
              <a:off x="2686" y="3230"/>
              <a:ext cx="788" cy="5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8" name="Text Box 98"/>
            <p:cNvSpPr txBox="1">
              <a:spLocks noChangeArrowheads="1"/>
            </p:cNvSpPr>
            <p:nvPr/>
          </p:nvSpPr>
          <p:spPr bwMode="auto">
            <a:xfrm>
              <a:off x="3426" y="2889"/>
              <a:ext cx="3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  <p:sp>
          <p:nvSpPr>
            <p:cNvPr id="49" name="Line 99"/>
            <p:cNvSpPr>
              <a:spLocks noChangeShapeType="1"/>
            </p:cNvSpPr>
            <p:nvPr/>
          </p:nvSpPr>
          <p:spPr bwMode="auto">
            <a:xfrm rot="-5400000">
              <a:off x="2135" y="2371"/>
              <a:ext cx="207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0" name="Text Box 100"/>
            <p:cNvSpPr txBox="1">
              <a:spLocks noChangeArrowheads="1"/>
            </p:cNvSpPr>
            <p:nvPr/>
          </p:nvSpPr>
          <p:spPr bwMode="auto">
            <a:xfrm>
              <a:off x="2394" y="2175"/>
              <a:ext cx="2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</a:t>
              </a:r>
              <a:endParaRPr lang="en-GB"/>
            </a:p>
          </p:txBody>
        </p:sp>
      </p:grpSp>
      <p:grpSp>
        <p:nvGrpSpPr>
          <p:cNvPr id="51" name="Group 107"/>
          <p:cNvGrpSpPr>
            <a:grpSpLocks/>
          </p:cNvGrpSpPr>
          <p:nvPr/>
        </p:nvGrpSpPr>
        <p:grpSpPr bwMode="auto">
          <a:xfrm>
            <a:off x="4419600" y="2990850"/>
            <a:ext cx="1600200" cy="1233488"/>
            <a:chOff x="2364" y="2334"/>
            <a:chExt cx="1008" cy="777"/>
          </a:xfrm>
        </p:grpSpPr>
        <p:sp>
          <p:nvSpPr>
            <p:cNvPr id="52" name="Line 102"/>
            <p:cNvSpPr>
              <a:spLocks noChangeShapeType="1"/>
            </p:cNvSpPr>
            <p:nvPr/>
          </p:nvSpPr>
          <p:spPr bwMode="auto">
            <a:xfrm>
              <a:off x="2364" y="2334"/>
              <a:ext cx="477" cy="351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3" name="Line 103"/>
            <p:cNvSpPr>
              <a:spLocks noChangeShapeType="1"/>
            </p:cNvSpPr>
            <p:nvPr/>
          </p:nvSpPr>
          <p:spPr bwMode="auto">
            <a:xfrm>
              <a:off x="2904" y="2733"/>
              <a:ext cx="468" cy="34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4" name="Text Box 105"/>
            <p:cNvSpPr txBox="1">
              <a:spLocks noChangeArrowheads="1"/>
            </p:cNvSpPr>
            <p:nvPr/>
          </p:nvSpPr>
          <p:spPr bwMode="auto">
            <a:xfrm>
              <a:off x="2967" y="2880"/>
              <a:ext cx="24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d’</a:t>
              </a:r>
              <a:endParaRPr lang="en-GB">
                <a:solidFill>
                  <a:srgbClr val="FF3300"/>
                </a:solidFill>
              </a:endParaRPr>
            </a:p>
          </p:txBody>
        </p:sp>
        <p:sp>
          <p:nvSpPr>
            <p:cNvPr id="55" name="Text Box 106"/>
            <p:cNvSpPr txBox="1">
              <a:spLocks noChangeArrowheads="1"/>
            </p:cNvSpPr>
            <p:nvPr/>
          </p:nvSpPr>
          <p:spPr bwMode="auto">
            <a:xfrm>
              <a:off x="2409" y="2505"/>
              <a:ext cx="27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d’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grpSp>
        <p:nvGrpSpPr>
          <p:cNvPr id="56" name="Group 112"/>
          <p:cNvGrpSpPr>
            <a:grpSpLocks/>
          </p:cNvGrpSpPr>
          <p:nvPr/>
        </p:nvGrpSpPr>
        <p:grpSpPr bwMode="auto">
          <a:xfrm>
            <a:off x="4133850" y="1138238"/>
            <a:ext cx="2109788" cy="2995612"/>
            <a:chOff x="2184" y="1167"/>
            <a:chExt cx="1329" cy="1887"/>
          </a:xfrm>
        </p:grpSpPr>
        <p:sp>
          <p:nvSpPr>
            <p:cNvPr id="57" name="Oval 88"/>
            <p:cNvSpPr>
              <a:spLocks noChangeArrowheads="1"/>
            </p:cNvSpPr>
            <p:nvPr/>
          </p:nvSpPr>
          <p:spPr bwMode="auto">
            <a:xfrm>
              <a:off x="3357" y="1377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8" name="Oval 90"/>
            <p:cNvSpPr>
              <a:spLocks noChangeArrowheads="1"/>
            </p:cNvSpPr>
            <p:nvPr/>
          </p:nvSpPr>
          <p:spPr bwMode="auto">
            <a:xfrm>
              <a:off x="2304" y="2113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9" name="Line 108"/>
            <p:cNvSpPr>
              <a:spLocks noChangeShapeType="1"/>
            </p:cNvSpPr>
            <p:nvPr/>
          </p:nvSpPr>
          <p:spPr bwMode="auto">
            <a:xfrm flipV="1">
              <a:off x="2340" y="2181"/>
              <a:ext cx="0" cy="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0" name="Line 109"/>
            <p:cNvSpPr>
              <a:spLocks noChangeShapeType="1"/>
            </p:cNvSpPr>
            <p:nvPr/>
          </p:nvSpPr>
          <p:spPr bwMode="auto">
            <a:xfrm flipV="1">
              <a:off x="3393" y="1455"/>
              <a:ext cx="0" cy="159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1" name="Text Box 110"/>
            <p:cNvSpPr txBox="1">
              <a:spLocks noChangeArrowheads="1"/>
            </p:cNvSpPr>
            <p:nvPr/>
          </p:nvSpPr>
          <p:spPr bwMode="auto">
            <a:xfrm>
              <a:off x="2184" y="1872"/>
              <a:ext cx="36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B’’</a:t>
              </a:r>
              <a:endParaRPr lang="en-GB"/>
            </a:p>
          </p:txBody>
        </p:sp>
        <p:sp>
          <p:nvSpPr>
            <p:cNvPr id="62" name="Text Box 111"/>
            <p:cNvSpPr txBox="1">
              <a:spLocks noChangeArrowheads="1"/>
            </p:cNvSpPr>
            <p:nvPr/>
          </p:nvSpPr>
          <p:spPr bwMode="auto">
            <a:xfrm>
              <a:off x="3168" y="1167"/>
              <a:ext cx="34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A’’</a:t>
              </a:r>
              <a:endParaRPr lang="en-GB"/>
            </a:p>
          </p:txBody>
        </p:sp>
      </p:grpSp>
      <p:grpSp>
        <p:nvGrpSpPr>
          <p:cNvPr id="63" name="Group 117"/>
          <p:cNvGrpSpPr>
            <a:grpSpLocks/>
          </p:cNvGrpSpPr>
          <p:nvPr/>
        </p:nvGrpSpPr>
        <p:grpSpPr bwMode="auto">
          <a:xfrm>
            <a:off x="4429125" y="1485900"/>
            <a:ext cx="1590675" cy="1181100"/>
            <a:chOff x="2370" y="1386"/>
            <a:chExt cx="1002" cy="744"/>
          </a:xfrm>
        </p:grpSpPr>
        <p:sp>
          <p:nvSpPr>
            <p:cNvPr id="64" name="Line 113"/>
            <p:cNvSpPr>
              <a:spLocks noChangeShapeType="1"/>
            </p:cNvSpPr>
            <p:nvPr/>
          </p:nvSpPr>
          <p:spPr bwMode="auto">
            <a:xfrm flipV="1">
              <a:off x="2370" y="1803"/>
              <a:ext cx="471" cy="327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5" name="Line 114"/>
            <p:cNvSpPr>
              <a:spLocks noChangeShapeType="1"/>
            </p:cNvSpPr>
            <p:nvPr/>
          </p:nvSpPr>
          <p:spPr bwMode="auto">
            <a:xfrm flipV="1">
              <a:off x="2901" y="1437"/>
              <a:ext cx="471" cy="32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66" name="Text Box 115"/>
            <p:cNvSpPr txBox="1">
              <a:spLocks noChangeArrowheads="1"/>
            </p:cNvSpPr>
            <p:nvPr/>
          </p:nvSpPr>
          <p:spPr bwMode="auto">
            <a:xfrm>
              <a:off x="2436" y="1761"/>
              <a:ext cx="3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d’’</a:t>
              </a:r>
              <a:endParaRPr lang="en-GB">
                <a:solidFill>
                  <a:srgbClr val="FF3300"/>
                </a:solidFill>
              </a:endParaRPr>
            </a:p>
          </p:txBody>
        </p:sp>
        <p:sp>
          <p:nvSpPr>
            <p:cNvPr id="67" name="Text Box 116"/>
            <p:cNvSpPr txBox="1">
              <a:spLocks noChangeArrowheads="1"/>
            </p:cNvSpPr>
            <p:nvPr/>
          </p:nvSpPr>
          <p:spPr bwMode="auto">
            <a:xfrm>
              <a:off x="2982" y="1386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FF3300"/>
                  </a:solidFill>
                </a:rPr>
                <a:t>d’’</a:t>
              </a:r>
              <a:endParaRPr lang="en-GB">
                <a:solidFill>
                  <a:srgbClr val="FF3300"/>
                </a:solidFill>
              </a:endParaRPr>
            </a:p>
          </p:txBody>
        </p:sp>
      </p:grpSp>
      <p:sp>
        <p:nvSpPr>
          <p:cNvPr id="68" name="Text Box 118"/>
          <p:cNvSpPr txBox="1">
            <a:spLocks noChangeArrowheads="1"/>
          </p:cNvSpPr>
          <p:nvPr/>
        </p:nvSpPr>
        <p:spPr bwMode="auto">
          <a:xfrm>
            <a:off x="333375" y="2781300"/>
            <a:ext cx="24574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 dirty="0" smtClean="0">
                <a:solidFill>
                  <a:srgbClr val="FF3300"/>
                </a:solidFill>
              </a:rPr>
              <a:t>Instructions</a:t>
            </a:r>
            <a:r>
              <a:rPr lang="en-US" sz="1600" dirty="0" smtClean="0"/>
              <a:t>. True length of a line segment can be determined from a projection of the line only in the line is in a projection plane or parallel to .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Otherwise, if a straight line is in an arbitrary position</a:t>
            </a:r>
            <a:r>
              <a:rPr lang="hr-HR" sz="1600" dirty="0" smtClean="0"/>
              <a:t>, for </a:t>
            </a:r>
            <a:r>
              <a:rPr lang="en-US" sz="1600" dirty="0" err="1" smtClean="0"/>
              <a:t>determ</a:t>
            </a:r>
            <a:r>
              <a:rPr lang="hr-HR" sz="1600" dirty="0" smtClean="0"/>
              <a:t>i</a:t>
            </a:r>
            <a:r>
              <a:rPr lang="en-US" sz="1600" dirty="0" err="1" smtClean="0"/>
              <a:t>ning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true</a:t>
            </a:r>
            <a:r>
              <a:rPr lang="hr-HR" sz="1600" dirty="0" smtClean="0"/>
              <a:t> </a:t>
            </a:r>
            <a:r>
              <a:rPr lang="hr-HR" sz="1600" dirty="0" err="1" smtClean="0"/>
              <a:t>length</a:t>
            </a:r>
            <a:r>
              <a:rPr lang="hr-HR" sz="1600" dirty="0" smtClean="0"/>
              <a:t> </a:t>
            </a:r>
            <a:r>
              <a:rPr lang="hr-HR" sz="1600" dirty="0" err="1" smtClean="0"/>
              <a:t>it</a:t>
            </a:r>
            <a:r>
              <a:rPr lang="hr-HR" sz="1600" dirty="0" smtClean="0"/>
              <a:t> is </a:t>
            </a:r>
            <a:r>
              <a:rPr lang="hr-HR" sz="1600" dirty="0" err="1" smtClean="0"/>
              <a:t>nessesary</a:t>
            </a:r>
            <a:r>
              <a:rPr lang="hr-HR" sz="1600" dirty="0" smtClean="0"/>
              <a:t> to </a:t>
            </a:r>
            <a:r>
              <a:rPr lang="hr-HR" sz="1600" dirty="0" err="1" smtClean="0"/>
              <a:t>rotate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line</a:t>
            </a:r>
            <a:r>
              <a:rPr lang="hr-HR" sz="1600" dirty="0" smtClean="0"/>
              <a:t> </a:t>
            </a:r>
            <a:r>
              <a:rPr lang="hr-HR" sz="1600" dirty="0" err="1" smtClean="0"/>
              <a:t>into</a:t>
            </a:r>
            <a:r>
              <a:rPr lang="hr-HR" sz="1600" dirty="0" smtClean="0"/>
              <a:t> </a:t>
            </a:r>
            <a:r>
              <a:rPr lang="hr-HR" sz="1600" dirty="0" err="1" smtClean="0"/>
              <a:t>the</a:t>
            </a:r>
            <a:r>
              <a:rPr lang="hr-HR" sz="1600" dirty="0" smtClean="0"/>
              <a:t> </a:t>
            </a:r>
            <a:r>
              <a:rPr lang="hr-HR" sz="1600" dirty="0" err="1" smtClean="0"/>
              <a:t>projection</a:t>
            </a:r>
            <a:r>
              <a:rPr lang="hr-HR" sz="1600" dirty="0" smtClean="0"/>
              <a:t> plane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76" name="Text Box 99"/>
          <p:cNvSpPr txBox="1">
            <a:spLocks noChangeArrowheads="1"/>
          </p:cNvSpPr>
          <p:nvPr/>
        </p:nvSpPr>
        <p:spPr bwMode="auto">
          <a:xfrm>
            <a:off x="6858016" y="2857496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aseline="-25000" dirty="0"/>
              <a:t>1</a:t>
            </a:r>
            <a:r>
              <a:rPr lang="hr-HR" dirty="0"/>
              <a:t>x</a:t>
            </a:r>
            <a:r>
              <a:rPr lang="hr-HR" baseline="-25000" dirty="0"/>
              <a:t>2</a:t>
            </a:r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6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324100" y="4168775"/>
            <a:ext cx="400050" cy="1004888"/>
            <a:chOff x="1464" y="2626"/>
            <a:chExt cx="252" cy="633"/>
          </a:xfrm>
        </p:grpSpPr>
        <p:sp>
          <p:nvSpPr>
            <p:cNvPr id="3" name="Rectangle 68"/>
            <p:cNvSpPr>
              <a:spLocks noChangeArrowheads="1"/>
            </p:cNvSpPr>
            <p:nvPr/>
          </p:nvSpPr>
          <p:spPr bwMode="auto">
            <a:xfrm rot="1613774">
              <a:off x="1610" y="2747"/>
              <a:ext cx="78" cy="7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" name="Line 65"/>
            <p:cNvSpPr>
              <a:spLocks noChangeShapeType="1"/>
            </p:cNvSpPr>
            <p:nvPr/>
          </p:nvSpPr>
          <p:spPr bwMode="auto">
            <a:xfrm rot="-5400000">
              <a:off x="1343" y="2917"/>
              <a:ext cx="463" cy="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" name="Text Box 69"/>
            <p:cNvSpPr txBox="1">
              <a:spLocks noChangeArrowheads="1"/>
            </p:cNvSpPr>
            <p:nvPr/>
          </p:nvSpPr>
          <p:spPr bwMode="auto">
            <a:xfrm>
              <a:off x="1574" y="2626"/>
              <a:ext cx="1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.</a:t>
              </a:r>
              <a:endParaRPr lang="en-GB"/>
            </a:p>
          </p:txBody>
        </p:sp>
      </p:grp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8600" y="352425"/>
            <a:ext cx="8303840" cy="457200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sz="2400" b="1" dirty="0" smtClean="0"/>
              <a:t>Angles </a:t>
            </a:r>
            <a:r>
              <a:rPr lang="en-US" sz="2400" b="1" dirty="0"/>
              <a:t>of inclination of a straight line to the planes of projection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933450" y="3790950"/>
            <a:ext cx="369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248150" y="33337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baseline="-25000"/>
              <a:t>1</a:t>
            </a:r>
            <a:r>
              <a:rPr lang="hr-HR"/>
              <a:t>x</a:t>
            </a:r>
            <a:r>
              <a:rPr lang="hr-HR" baseline="-25000"/>
              <a:t>2</a:t>
            </a:r>
            <a:endParaRPr lang="en-GB" baseline="-2500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1241425" y="1706563"/>
            <a:ext cx="3016250" cy="2312987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1285875" y="3705225"/>
            <a:ext cx="3019425" cy="1438275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628900" y="2295525"/>
            <a:ext cx="55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00"/>
                </a:solidFill>
              </a:rPr>
              <a:t>p’’</a:t>
            </a:r>
            <a:endParaRPr lang="en-GB" sz="2000">
              <a:solidFill>
                <a:srgbClr val="800000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238375" y="4314825"/>
            <a:ext cx="714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>
                <a:solidFill>
                  <a:srgbClr val="800000"/>
                </a:solidFill>
              </a:rPr>
              <a:t>p’</a:t>
            </a:r>
            <a:endParaRPr lang="en-GB" sz="2000">
              <a:solidFill>
                <a:srgbClr val="800000"/>
              </a:solidFill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3797300" y="3257550"/>
            <a:ext cx="609600" cy="590550"/>
            <a:chOff x="2092" y="1800"/>
            <a:chExt cx="384" cy="372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2152" y="2096"/>
              <a:ext cx="82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2092" y="1800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grpSp>
        <p:nvGrpSpPr>
          <p:cNvPr id="16" name="Group 12"/>
          <p:cNvGrpSpPr>
            <a:grpSpLocks/>
          </p:cNvGrpSpPr>
          <p:nvPr/>
        </p:nvGrpSpPr>
        <p:grpSpPr bwMode="auto">
          <a:xfrm>
            <a:off x="3505200" y="3841750"/>
            <a:ext cx="552450" cy="1527175"/>
            <a:chOff x="1908" y="2168"/>
            <a:chExt cx="348" cy="962"/>
          </a:xfrm>
        </p:grpSpPr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2152" y="2844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2192" y="2168"/>
              <a:ext cx="0" cy="6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1908" y="2880"/>
              <a:ext cx="3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1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20" name="Group 16"/>
          <p:cNvGrpSpPr>
            <a:grpSpLocks/>
          </p:cNvGrpSpPr>
          <p:nvPr/>
        </p:nvGrpSpPr>
        <p:grpSpPr bwMode="auto">
          <a:xfrm>
            <a:off x="1060450" y="3721100"/>
            <a:ext cx="590550" cy="530225"/>
            <a:chOff x="368" y="2092"/>
            <a:chExt cx="372" cy="334"/>
          </a:xfrm>
        </p:grpSpPr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568" y="2092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2" name="Text Box 18"/>
            <p:cNvSpPr txBox="1">
              <a:spLocks noChangeArrowheads="1"/>
            </p:cNvSpPr>
            <p:nvPr/>
          </p:nvSpPr>
          <p:spPr bwMode="auto">
            <a:xfrm>
              <a:off x="368" y="2176"/>
              <a:ext cx="37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</a:t>
              </a:r>
              <a:endParaRPr lang="en-GB" sz="2000"/>
            </a:p>
          </p:txBody>
        </p:sp>
      </p:grpSp>
      <p:grpSp>
        <p:nvGrpSpPr>
          <p:cNvPr id="23" name="Group 19"/>
          <p:cNvGrpSpPr>
            <a:grpSpLocks/>
          </p:cNvGrpSpPr>
          <p:nvPr/>
        </p:nvGrpSpPr>
        <p:grpSpPr bwMode="auto">
          <a:xfrm>
            <a:off x="1384300" y="1517650"/>
            <a:ext cx="692150" cy="2197100"/>
            <a:chOff x="572" y="704"/>
            <a:chExt cx="436" cy="1384"/>
          </a:xfrm>
        </p:grpSpPr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572" y="884"/>
              <a:ext cx="76" cy="7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 flipV="1">
              <a:off x="608" y="964"/>
              <a:ext cx="0" cy="1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640" y="704"/>
              <a:ext cx="36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/>
                <a:t>P</a:t>
              </a:r>
              <a:r>
                <a:rPr lang="hr-HR" sz="2000" baseline="-25000"/>
                <a:t>2</a:t>
              </a:r>
              <a:r>
                <a:rPr lang="hr-HR" sz="2000"/>
                <a:t>’’</a:t>
              </a:r>
              <a:endParaRPr lang="en-GB" sz="2000"/>
            </a:p>
          </p:txBody>
        </p:sp>
      </p:grpSp>
      <p:sp>
        <p:nvSpPr>
          <p:cNvPr id="27" name="Line 23"/>
          <p:cNvSpPr>
            <a:spLocks noChangeShapeType="1"/>
          </p:cNvSpPr>
          <p:nvPr/>
        </p:nvSpPr>
        <p:spPr bwMode="auto">
          <a:xfrm rot="16200000">
            <a:off x="79375" y="4297363"/>
            <a:ext cx="1803400" cy="857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1450" y="1920875"/>
            <a:ext cx="0" cy="18097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29" name="Line 26"/>
          <p:cNvSpPr>
            <a:spLocks noChangeShapeType="1"/>
          </p:cNvSpPr>
          <p:nvPr/>
        </p:nvSpPr>
        <p:spPr bwMode="auto">
          <a:xfrm flipH="1">
            <a:off x="654050" y="3832225"/>
            <a:ext cx="755650" cy="157956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30" name="Group 29"/>
          <p:cNvGrpSpPr>
            <a:grpSpLocks/>
          </p:cNvGrpSpPr>
          <p:nvPr/>
        </p:nvGrpSpPr>
        <p:grpSpPr bwMode="auto">
          <a:xfrm>
            <a:off x="577850" y="5394325"/>
            <a:ext cx="755650" cy="582613"/>
            <a:chOff x="304" y="3104"/>
            <a:chExt cx="476" cy="367"/>
          </a:xfrm>
        </p:grpSpPr>
        <p:sp>
          <p:nvSpPr>
            <p:cNvPr id="31" name="Oval 27"/>
            <p:cNvSpPr>
              <a:spLocks noChangeArrowheads="1"/>
            </p:cNvSpPr>
            <p:nvPr/>
          </p:nvSpPr>
          <p:spPr bwMode="auto">
            <a:xfrm>
              <a:off x="304" y="3104"/>
              <a:ext cx="72" cy="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360" y="324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2</a:t>
              </a:r>
              <a:r>
                <a:rPr lang="hr-HR" baseline="30000"/>
                <a:t>0</a:t>
              </a:r>
              <a:endParaRPr lang="en-GB"/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30200" y="4911725"/>
            <a:ext cx="4076700" cy="703263"/>
            <a:chOff x="148" y="2800"/>
            <a:chExt cx="2568" cy="443"/>
          </a:xfrm>
        </p:grpSpPr>
        <p:sp>
          <p:nvSpPr>
            <p:cNvPr id="34" name="Line 30"/>
            <p:cNvSpPr>
              <a:spLocks noChangeShapeType="1"/>
            </p:cNvSpPr>
            <p:nvPr/>
          </p:nvSpPr>
          <p:spPr bwMode="auto">
            <a:xfrm flipV="1">
              <a:off x="148" y="2800"/>
              <a:ext cx="2568" cy="368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1076" y="3012"/>
              <a:ext cx="3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00"/>
                  </a:solidFill>
                </a:rPr>
                <a:t>p</a:t>
              </a:r>
              <a:r>
                <a:rPr lang="hr-HR" baseline="-25000">
                  <a:solidFill>
                    <a:srgbClr val="800000"/>
                  </a:solidFill>
                </a:rPr>
                <a:t>0</a:t>
              </a:r>
              <a:endParaRPr lang="en-GB">
                <a:solidFill>
                  <a:srgbClr val="800000"/>
                </a:solidFill>
              </a:endParaRPr>
            </a:p>
          </p:txBody>
        </p: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2578100" y="4329113"/>
            <a:ext cx="1090613" cy="1020762"/>
            <a:chOff x="1564" y="2433"/>
            <a:chExt cx="687" cy="643"/>
          </a:xfrm>
        </p:grpSpPr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1692" y="256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>
                  <a:solidFill>
                    <a:srgbClr val="000099"/>
                  </a:solidFill>
                  <a:sym typeface="Symbol" pitchFamily="18" charset="2"/>
                </a:rPr>
                <a:t></a:t>
              </a:r>
              <a:r>
                <a:rPr lang="hr-HR" sz="2400" baseline="-25000">
                  <a:solidFill>
                    <a:srgbClr val="000099"/>
                  </a:solidFill>
                  <a:sym typeface="Symbol" pitchFamily="18" charset="2"/>
                </a:rPr>
                <a:t>1</a:t>
              </a:r>
              <a:endParaRPr lang="en-GB" sz="2400" baseline="-25000">
                <a:solidFill>
                  <a:srgbClr val="000099"/>
                </a:solidFill>
                <a:sym typeface="Symbol" pitchFamily="18" charset="2"/>
              </a:endParaRPr>
            </a:p>
          </p:txBody>
        </p:sp>
        <p:sp>
          <p:nvSpPr>
            <p:cNvPr id="38" name="Arc 34"/>
            <p:cNvSpPr>
              <a:spLocks/>
            </p:cNvSpPr>
            <p:nvPr/>
          </p:nvSpPr>
          <p:spPr bwMode="auto">
            <a:xfrm rot="19463170" flipH="1">
              <a:off x="1564" y="2433"/>
              <a:ext cx="687" cy="643"/>
            </a:xfrm>
            <a:custGeom>
              <a:avLst/>
              <a:gdLst>
                <a:gd name="G0" fmla="+- 0 0 0"/>
                <a:gd name="G1" fmla="+- 19208 0 0"/>
                <a:gd name="G2" fmla="+- 21600 0 0"/>
                <a:gd name="T0" fmla="*/ 9880 w 19444"/>
                <a:gd name="T1" fmla="*/ 0 h 19208"/>
                <a:gd name="T2" fmla="*/ 19444 w 19444"/>
                <a:gd name="T3" fmla="*/ 9800 h 19208"/>
                <a:gd name="T4" fmla="*/ 0 w 19444"/>
                <a:gd name="T5" fmla="*/ 19208 h 19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44" h="19208" fill="none" extrusionOk="0">
                  <a:moveTo>
                    <a:pt x="9879" y="0"/>
                  </a:moveTo>
                  <a:cubicBezTo>
                    <a:pt x="14046" y="2143"/>
                    <a:pt x="17402" y="5582"/>
                    <a:pt x="19443" y="9800"/>
                  </a:cubicBezTo>
                </a:path>
                <a:path w="19444" h="19208" stroke="0" extrusionOk="0">
                  <a:moveTo>
                    <a:pt x="9879" y="0"/>
                  </a:moveTo>
                  <a:cubicBezTo>
                    <a:pt x="14046" y="2143"/>
                    <a:pt x="17402" y="5582"/>
                    <a:pt x="19443" y="9800"/>
                  </a:cubicBezTo>
                  <a:lnTo>
                    <a:pt x="0" y="19208"/>
                  </a:lnTo>
                  <a:close/>
                </a:path>
              </a:pathLst>
            </a:custGeom>
            <a:noFill/>
            <a:ln w="12700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9" name="Line 36"/>
          <p:cNvSpPr>
            <a:spLocks noChangeShapeType="1"/>
          </p:cNvSpPr>
          <p:nvPr/>
        </p:nvSpPr>
        <p:spPr bwMode="auto">
          <a:xfrm rot="16200000">
            <a:off x="3857625" y="2705101"/>
            <a:ext cx="1171575" cy="895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0" name="Line 37"/>
          <p:cNvSpPr>
            <a:spLocks noChangeShapeType="1"/>
          </p:cNvSpPr>
          <p:nvPr/>
        </p:nvSpPr>
        <p:spPr bwMode="auto">
          <a:xfrm>
            <a:off x="3957638" y="3848100"/>
            <a:ext cx="0" cy="1071563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3995738" y="2890838"/>
            <a:ext cx="638175" cy="847725"/>
          </a:xfrm>
          <a:prstGeom prst="line">
            <a:avLst/>
          </a:prstGeom>
          <a:noFill/>
          <a:ln w="5715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2" name="Group 42"/>
          <p:cNvGrpSpPr>
            <a:grpSpLocks/>
          </p:cNvGrpSpPr>
          <p:nvPr/>
        </p:nvGrpSpPr>
        <p:grpSpPr bwMode="auto">
          <a:xfrm>
            <a:off x="4610100" y="2790825"/>
            <a:ext cx="676275" cy="428625"/>
            <a:chOff x="2904" y="1758"/>
            <a:chExt cx="426" cy="270"/>
          </a:xfrm>
        </p:grpSpPr>
        <p:sp>
          <p:nvSpPr>
            <p:cNvPr id="43" name="Oval 40"/>
            <p:cNvSpPr>
              <a:spLocks noChangeArrowheads="1"/>
            </p:cNvSpPr>
            <p:nvPr/>
          </p:nvSpPr>
          <p:spPr bwMode="auto">
            <a:xfrm>
              <a:off x="2904" y="1758"/>
              <a:ext cx="75" cy="7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2991" y="1797"/>
              <a:ext cx="3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1</a:t>
              </a:r>
              <a:r>
                <a:rPr lang="hr-HR" baseline="30000"/>
                <a:t>0</a:t>
              </a:r>
              <a:endParaRPr lang="en-GB"/>
            </a:p>
          </p:txBody>
        </p:sp>
      </p:grpSp>
      <p:grpSp>
        <p:nvGrpSpPr>
          <p:cNvPr id="45" name="Group 45"/>
          <p:cNvGrpSpPr>
            <a:grpSpLocks/>
          </p:cNvGrpSpPr>
          <p:nvPr/>
        </p:nvGrpSpPr>
        <p:grpSpPr bwMode="auto">
          <a:xfrm>
            <a:off x="1157288" y="1776413"/>
            <a:ext cx="3729037" cy="1138237"/>
            <a:chOff x="729" y="1119"/>
            <a:chExt cx="2349" cy="717"/>
          </a:xfrm>
        </p:grpSpPr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729" y="1119"/>
              <a:ext cx="2349" cy="717"/>
            </a:xfrm>
            <a:prstGeom prst="line">
              <a:avLst/>
            </a:prstGeom>
            <a:noFill/>
            <a:ln w="28575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7" name="Text Box 44"/>
            <p:cNvSpPr txBox="1">
              <a:spLocks noChangeArrowheads="1"/>
            </p:cNvSpPr>
            <p:nvPr/>
          </p:nvSpPr>
          <p:spPr bwMode="auto">
            <a:xfrm>
              <a:off x="2025" y="1257"/>
              <a:ext cx="26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>
                  <a:solidFill>
                    <a:srgbClr val="800000"/>
                  </a:solidFill>
                </a:rPr>
                <a:t>p</a:t>
              </a:r>
              <a:r>
                <a:rPr lang="hr-HR" baseline="30000">
                  <a:solidFill>
                    <a:srgbClr val="800000"/>
                  </a:solidFill>
                </a:rPr>
                <a:t>0</a:t>
              </a:r>
              <a:endParaRPr lang="en-GB" baseline="30000">
                <a:solidFill>
                  <a:srgbClr val="800000"/>
                </a:solidFill>
              </a:endParaRPr>
            </a:p>
          </p:txBody>
        </p:sp>
      </p:grpSp>
      <p:grpSp>
        <p:nvGrpSpPr>
          <p:cNvPr id="48" name="Group 48"/>
          <p:cNvGrpSpPr>
            <a:grpSpLocks/>
          </p:cNvGrpSpPr>
          <p:nvPr/>
        </p:nvGrpSpPr>
        <p:grpSpPr bwMode="auto">
          <a:xfrm>
            <a:off x="1684338" y="1582738"/>
            <a:ext cx="1096962" cy="1227137"/>
            <a:chOff x="1061" y="997"/>
            <a:chExt cx="691" cy="773"/>
          </a:xfrm>
        </p:grpSpPr>
        <p:sp>
          <p:nvSpPr>
            <p:cNvPr id="49" name="Text Box 46"/>
            <p:cNvSpPr txBox="1">
              <a:spLocks noChangeArrowheads="1"/>
            </p:cNvSpPr>
            <p:nvPr/>
          </p:nvSpPr>
          <p:spPr bwMode="auto">
            <a:xfrm>
              <a:off x="1353" y="1290"/>
              <a:ext cx="3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400">
                  <a:solidFill>
                    <a:srgbClr val="800080"/>
                  </a:solidFill>
                  <a:sym typeface="Symbol" pitchFamily="18" charset="2"/>
                </a:rPr>
                <a:t></a:t>
              </a:r>
              <a:r>
                <a:rPr lang="hr-HR" sz="2400" baseline="-25000">
                  <a:solidFill>
                    <a:srgbClr val="800080"/>
                  </a:solidFill>
                  <a:sym typeface="Symbol" pitchFamily="18" charset="2"/>
                </a:rPr>
                <a:t>2</a:t>
              </a:r>
              <a:endParaRPr lang="en-GB" sz="2400" baseline="-25000">
                <a:solidFill>
                  <a:srgbClr val="800080"/>
                </a:solidFill>
                <a:sym typeface="Symbol" pitchFamily="18" charset="2"/>
              </a:endParaRPr>
            </a:p>
          </p:txBody>
        </p:sp>
        <p:sp>
          <p:nvSpPr>
            <p:cNvPr id="50" name="Arc 47"/>
            <p:cNvSpPr>
              <a:spLocks/>
            </p:cNvSpPr>
            <p:nvPr/>
          </p:nvSpPr>
          <p:spPr bwMode="auto">
            <a:xfrm rot="-17911263">
              <a:off x="980" y="1078"/>
              <a:ext cx="773" cy="611"/>
            </a:xfrm>
            <a:custGeom>
              <a:avLst/>
              <a:gdLst>
                <a:gd name="G0" fmla="+- 0 0 0"/>
                <a:gd name="G1" fmla="+- 15521 0 0"/>
                <a:gd name="G2" fmla="+- 21600 0 0"/>
                <a:gd name="T0" fmla="*/ 15022 w 19638"/>
                <a:gd name="T1" fmla="*/ 0 h 15521"/>
                <a:gd name="T2" fmla="*/ 19638 w 19638"/>
                <a:gd name="T3" fmla="*/ 6525 h 15521"/>
                <a:gd name="T4" fmla="*/ 0 w 19638"/>
                <a:gd name="T5" fmla="*/ 15521 h 15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38" h="15521" fill="none" extrusionOk="0">
                  <a:moveTo>
                    <a:pt x="15021" y="0"/>
                  </a:moveTo>
                  <a:cubicBezTo>
                    <a:pt x="16953" y="1869"/>
                    <a:pt x="18518" y="4081"/>
                    <a:pt x="19637" y="6525"/>
                  </a:cubicBezTo>
                </a:path>
                <a:path w="19638" h="15521" stroke="0" extrusionOk="0">
                  <a:moveTo>
                    <a:pt x="15021" y="0"/>
                  </a:moveTo>
                  <a:cubicBezTo>
                    <a:pt x="16953" y="1869"/>
                    <a:pt x="18518" y="4081"/>
                    <a:pt x="19637" y="6525"/>
                  </a:cubicBezTo>
                  <a:lnTo>
                    <a:pt x="0" y="15521"/>
                  </a:lnTo>
                  <a:close/>
                </a:path>
              </a:pathLst>
            </a:custGeom>
            <a:noFill/>
            <a:ln w="9525">
              <a:solidFill>
                <a:srgbClr val="8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5962650" y="3435350"/>
            <a:ext cx="220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000099"/>
                </a:solidFill>
                <a:sym typeface="Symbol" pitchFamily="18" charset="2"/>
              </a:rPr>
              <a:t></a:t>
            </a:r>
            <a:r>
              <a:rPr lang="hr-HR" sz="2000" b="1" baseline="-25000">
                <a:solidFill>
                  <a:srgbClr val="000099"/>
                </a:solidFill>
                <a:sym typeface="Symbol" pitchFamily="18" charset="2"/>
              </a:rPr>
              <a:t>1</a:t>
            </a:r>
            <a:r>
              <a:rPr lang="hr-HR" sz="2000" b="1">
                <a:solidFill>
                  <a:srgbClr val="000099"/>
                </a:solidFill>
                <a:sym typeface="Symbol" pitchFamily="18" charset="2"/>
              </a:rPr>
              <a:t>= (</a:t>
            </a:r>
            <a:r>
              <a:rPr lang="hr-HR" sz="2000" b="1" i="1">
                <a:solidFill>
                  <a:srgbClr val="000099"/>
                </a:solidFill>
                <a:sym typeface="Symbol" pitchFamily="18" charset="2"/>
              </a:rPr>
              <a:t>p</a:t>
            </a:r>
            <a:r>
              <a:rPr lang="hr-HR" sz="2000" b="1">
                <a:solidFill>
                  <a:srgbClr val="000099"/>
                </a:solidFill>
                <a:sym typeface="Symbol" pitchFamily="18" charset="2"/>
              </a:rPr>
              <a:t>,</a:t>
            </a:r>
            <a:r>
              <a:rPr lang="hr-HR" sz="2000" b="1" i="1">
                <a:solidFill>
                  <a:srgbClr val="000099"/>
                </a:solidFill>
                <a:sym typeface="Symbol" pitchFamily="18" charset="2"/>
              </a:rPr>
              <a:t>p</a:t>
            </a:r>
            <a:r>
              <a:rPr lang="hr-HR" sz="2000" b="1">
                <a:solidFill>
                  <a:srgbClr val="000099"/>
                </a:solidFill>
                <a:sym typeface="Symbol" pitchFamily="18" charset="2"/>
              </a:rPr>
              <a:t>’)</a:t>
            </a:r>
            <a:endParaRPr lang="en-GB" sz="2000" b="1">
              <a:solidFill>
                <a:srgbClr val="000099"/>
              </a:solidFill>
              <a:sym typeface="Symbol" pitchFamily="18" charset="2"/>
            </a:endParaRP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5972175" y="3978275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2000" b="1">
                <a:solidFill>
                  <a:srgbClr val="800080"/>
                </a:solidFill>
                <a:sym typeface="Symbol" pitchFamily="18" charset="2"/>
              </a:rPr>
              <a:t></a:t>
            </a:r>
            <a:r>
              <a:rPr lang="hr-HR" sz="2000" b="1" baseline="-25000">
                <a:solidFill>
                  <a:srgbClr val="800080"/>
                </a:solidFill>
                <a:sym typeface="Symbol" pitchFamily="18" charset="2"/>
              </a:rPr>
              <a:t>2</a:t>
            </a:r>
            <a:r>
              <a:rPr lang="hr-HR" sz="2000" b="1">
                <a:solidFill>
                  <a:srgbClr val="800080"/>
                </a:solidFill>
                <a:sym typeface="Symbol" pitchFamily="18" charset="2"/>
              </a:rPr>
              <a:t>= (</a:t>
            </a:r>
            <a:r>
              <a:rPr lang="hr-HR" sz="2000" b="1" i="1">
                <a:solidFill>
                  <a:srgbClr val="800080"/>
                </a:solidFill>
                <a:sym typeface="Symbol" pitchFamily="18" charset="2"/>
              </a:rPr>
              <a:t>p</a:t>
            </a:r>
            <a:r>
              <a:rPr lang="hr-HR" sz="2000" b="1">
                <a:solidFill>
                  <a:srgbClr val="800080"/>
                </a:solidFill>
                <a:sym typeface="Symbol" pitchFamily="18" charset="2"/>
              </a:rPr>
              <a:t>,</a:t>
            </a:r>
            <a:r>
              <a:rPr lang="hr-HR" sz="2000" b="1" i="1">
                <a:solidFill>
                  <a:srgbClr val="800080"/>
                </a:solidFill>
                <a:sym typeface="Symbol" pitchFamily="18" charset="2"/>
              </a:rPr>
              <a:t>p</a:t>
            </a:r>
            <a:r>
              <a:rPr lang="hr-HR" sz="2000" b="1">
                <a:solidFill>
                  <a:srgbClr val="800080"/>
                </a:solidFill>
                <a:sym typeface="Symbol" pitchFamily="18" charset="2"/>
              </a:rPr>
              <a:t>’’)</a:t>
            </a:r>
            <a:endParaRPr lang="en-GB" sz="2000" b="1">
              <a:solidFill>
                <a:srgbClr val="800080"/>
              </a:solidFill>
              <a:sym typeface="Symbol" pitchFamily="18" charset="2"/>
            </a:endParaRPr>
          </a:p>
        </p:txBody>
      </p:sp>
      <p:grpSp>
        <p:nvGrpSpPr>
          <p:cNvPr id="53" name="Group 64"/>
          <p:cNvGrpSpPr>
            <a:grpSpLocks/>
          </p:cNvGrpSpPr>
          <p:nvPr/>
        </p:nvGrpSpPr>
        <p:grpSpPr bwMode="auto">
          <a:xfrm>
            <a:off x="2247900" y="2736850"/>
            <a:ext cx="952500" cy="1708150"/>
            <a:chOff x="1416" y="1724"/>
            <a:chExt cx="600" cy="1076"/>
          </a:xfrm>
        </p:grpSpPr>
        <p:sp>
          <p:nvSpPr>
            <p:cNvPr id="54" name="Oval 58"/>
            <p:cNvSpPr>
              <a:spLocks noChangeArrowheads="1"/>
            </p:cNvSpPr>
            <p:nvPr/>
          </p:nvSpPr>
          <p:spPr bwMode="auto">
            <a:xfrm>
              <a:off x="1676" y="1748"/>
              <a:ext cx="72" cy="7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5" name="Oval 59"/>
            <p:cNvSpPr>
              <a:spLocks noChangeArrowheads="1"/>
            </p:cNvSpPr>
            <p:nvPr/>
          </p:nvSpPr>
          <p:spPr bwMode="auto">
            <a:xfrm>
              <a:off x="1672" y="2728"/>
              <a:ext cx="72" cy="7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6" name="Line 60"/>
            <p:cNvSpPr>
              <a:spLocks noChangeShapeType="1"/>
            </p:cNvSpPr>
            <p:nvPr/>
          </p:nvSpPr>
          <p:spPr bwMode="auto">
            <a:xfrm>
              <a:off x="1708" y="1820"/>
              <a:ext cx="0" cy="9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7" name="Text Box 61"/>
            <p:cNvSpPr txBox="1">
              <a:spLocks noChangeArrowheads="1"/>
            </p:cNvSpPr>
            <p:nvPr/>
          </p:nvSpPr>
          <p:spPr bwMode="auto">
            <a:xfrm>
              <a:off x="1416" y="1724"/>
              <a:ext cx="3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A”</a:t>
              </a:r>
              <a:endParaRPr lang="en-GB"/>
            </a:p>
          </p:txBody>
        </p:sp>
        <p:sp>
          <p:nvSpPr>
            <p:cNvPr id="58" name="Text Box 62"/>
            <p:cNvSpPr txBox="1">
              <a:spLocks noChangeArrowheads="1"/>
            </p:cNvSpPr>
            <p:nvPr/>
          </p:nvSpPr>
          <p:spPr bwMode="auto">
            <a:xfrm>
              <a:off x="1724" y="255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A’</a:t>
              </a:r>
              <a:endParaRPr lang="en-GB"/>
            </a:p>
          </p:txBody>
        </p:sp>
      </p:grpSp>
      <p:sp>
        <p:nvSpPr>
          <p:cNvPr id="59" name="Text Box 63"/>
          <p:cNvSpPr txBox="1">
            <a:spLocks noChangeArrowheads="1"/>
          </p:cNvSpPr>
          <p:nvPr/>
        </p:nvSpPr>
        <p:spPr bwMode="auto">
          <a:xfrm>
            <a:off x="5816600" y="1320800"/>
            <a:ext cx="26035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line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rotated</a:t>
            </a:r>
            <a:r>
              <a:rPr lang="hr-HR" dirty="0" smtClean="0"/>
              <a:t> </a:t>
            </a:r>
            <a:r>
              <a:rPr lang="hr-HR" dirty="0" err="1" smtClean="0"/>
              <a:t>using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point</a:t>
            </a:r>
            <a:r>
              <a:rPr lang="hr-HR" dirty="0" smtClean="0"/>
              <a:t> incident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, but </a:t>
            </a:r>
            <a:r>
              <a:rPr lang="hr-HR" dirty="0" err="1" smtClean="0"/>
              <a:t>it</a:t>
            </a:r>
            <a:r>
              <a:rPr lang="hr-HR" dirty="0" smtClean="0"/>
              <a:t> is </a:t>
            </a:r>
            <a:r>
              <a:rPr lang="hr-HR" dirty="0" err="1" smtClean="0"/>
              <a:t>common</a:t>
            </a:r>
            <a:r>
              <a:rPr lang="hr-HR" dirty="0" smtClean="0"/>
              <a:t> to use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 smtClean="0"/>
              <a:t> or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trace</a:t>
            </a:r>
            <a:r>
              <a:rPr lang="hr-HR" dirty="0" smtClean="0"/>
              <a:t>.</a:t>
            </a:r>
            <a:endParaRPr lang="en-GB" dirty="0"/>
          </a:p>
        </p:txBody>
      </p:sp>
      <p:grpSp>
        <p:nvGrpSpPr>
          <p:cNvPr id="60" name="Group 74"/>
          <p:cNvGrpSpPr>
            <a:grpSpLocks/>
          </p:cNvGrpSpPr>
          <p:nvPr/>
        </p:nvGrpSpPr>
        <p:grpSpPr bwMode="auto">
          <a:xfrm>
            <a:off x="2238375" y="5162550"/>
            <a:ext cx="466725" cy="414338"/>
            <a:chOff x="1410" y="3252"/>
            <a:chExt cx="294" cy="261"/>
          </a:xfrm>
        </p:grpSpPr>
        <p:sp>
          <p:nvSpPr>
            <p:cNvPr id="61" name="Oval 66"/>
            <p:cNvSpPr>
              <a:spLocks noChangeArrowheads="1"/>
            </p:cNvSpPr>
            <p:nvPr/>
          </p:nvSpPr>
          <p:spPr bwMode="auto">
            <a:xfrm>
              <a:off x="1413" y="3252"/>
              <a:ext cx="72" cy="72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2" name="Text Box 67"/>
            <p:cNvSpPr txBox="1">
              <a:spLocks noChangeArrowheads="1"/>
            </p:cNvSpPr>
            <p:nvPr/>
          </p:nvSpPr>
          <p:spPr bwMode="auto">
            <a:xfrm>
              <a:off x="1410" y="3282"/>
              <a:ext cx="29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63" name="Line 71"/>
          <p:cNvSpPr>
            <a:spLocks noChangeShapeType="1"/>
          </p:cNvSpPr>
          <p:nvPr/>
        </p:nvSpPr>
        <p:spPr bwMode="auto">
          <a:xfrm>
            <a:off x="2714625" y="2890838"/>
            <a:ext cx="0" cy="904875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64" name="Line 73"/>
          <p:cNvSpPr>
            <a:spLocks noChangeShapeType="1"/>
          </p:cNvSpPr>
          <p:nvPr/>
        </p:nvSpPr>
        <p:spPr bwMode="auto">
          <a:xfrm flipH="1">
            <a:off x="2305050" y="4386263"/>
            <a:ext cx="404813" cy="833437"/>
          </a:xfrm>
          <a:prstGeom prst="line">
            <a:avLst/>
          </a:prstGeom>
          <a:noFill/>
          <a:ln w="57150">
            <a:solidFill>
              <a:srgbClr val="CC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9" grpId="0" animBg="1"/>
      <p:bldP spid="40" grpId="0" animBg="1"/>
      <p:bldP spid="41" grpId="0" animBg="1"/>
      <p:bldP spid="51" grpId="0" autoUpdateAnimBg="0"/>
      <p:bldP spid="52" grpId="0" autoUpdateAnimBg="0"/>
      <p:bldP spid="59" grpId="0" autoUpdateAnimBg="0"/>
      <p:bldP spid="63" grpId="0" animBg="1"/>
      <p:bldP spid="6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000360" y="2060565"/>
            <a:ext cx="719136" cy="3452813"/>
            <a:chOff x="657" y="1148"/>
            <a:chExt cx="453" cy="2175"/>
          </a:xfrm>
        </p:grpSpPr>
        <p:sp>
          <p:nvSpPr>
            <p:cNvPr id="3" name="Line 18"/>
            <p:cNvSpPr>
              <a:spLocks noChangeShapeType="1"/>
            </p:cNvSpPr>
            <p:nvPr/>
          </p:nvSpPr>
          <p:spPr bwMode="auto">
            <a:xfrm>
              <a:off x="769" y="1367"/>
              <a:ext cx="0" cy="16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4" name="Oval 20"/>
            <p:cNvSpPr>
              <a:spLocks noChangeArrowheads="1"/>
            </p:cNvSpPr>
            <p:nvPr/>
          </p:nvSpPr>
          <p:spPr bwMode="auto">
            <a:xfrm>
              <a:off x="739" y="3024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73D173">
                    <a:gamma/>
                    <a:shade val="46275"/>
                    <a:invGamma/>
                  </a:srgbClr>
                </a:gs>
                <a:gs pos="100000">
                  <a:srgbClr val="73D17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5" name="Oval 21"/>
            <p:cNvSpPr>
              <a:spLocks noChangeArrowheads="1"/>
            </p:cNvSpPr>
            <p:nvPr/>
          </p:nvSpPr>
          <p:spPr bwMode="auto">
            <a:xfrm>
              <a:off x="741" y="1329"/>
              <a:ext cx="56" cy="56"/>
            </a:xfrm>
            <a:prstGeom prst="ellipse">
              <a:avLst/>
            </a:prstGeom>
            <a:gradFill rotWithShape="0">
              <a:gsLst>
                <a:gs pos="0">
                  <a:srgbClr val="73D173">
                    <a:gamma/>
                    <a:shade val="46275"/>
                    <a:invGamma/>
                  </a:srgbClr>
                </a:gs>
                <a:gs pos="100000">
                  <a:srgbClr val="73D17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657" y="3090"/>
              <a:ext cx="45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A’</a:t>
              </a:r>
              <a:endParaRPr lang="en-GB" dirty="0"/>
            </a:p>
          </p:txBody>
        </p:sp>
        <p:sp>
          <p:nvSpPr>
            <p:cNvPr id="7" name="Text Box 23"/>
            <p:cNvSpPr txBox="1">
              <a:spLocks noChangeArrowheads="1"/>
            </p:cNvSpPr>
            <p:nvPr/>
          </p:nvSpPr>
          <p:spPr bwMode="auto">
            <a:xfrm>
              <a:off x="764" y="1148"/>
              <a:ext cx="27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A”</a:t>
              </a:r>
              <a:endParaRPr lang="en-GB"/>
            </a:p>
          </p:txBody>
        </p: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2185973" y="3595681"/>
            <a:ext cx="4095750" cy="414338"/>
            <a:chOff x="144" y="1995"/>
            <a:chExt cx="2580" cy="261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144" y="2208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88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28" y="2181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768" y="2181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008" y="2181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1488" y="218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1248" y="2184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44" y="1995"/>
              <a:ext cx="17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0</a:t>
              </a:r>
              <a:endParaRPr lang="en-GB" dirty="0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414" y="2025"/>
              <a:ext cx="14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1</a:t>
              </a:r>
              <a:endParaRPr lang="en-GB" dirty="0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205" y="1995"/>
              <a:ext cx="51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baseline="-25000" dirty="0"/>
                <a:t>1</a:t>
              </a:r>
              <a:r>
                <a:rPr lang="hr-HR" dirty="0"/>
                <a:t>x</a:t>
              </a:r>
              <a:r>
                <a:rPr lang="hr-HR" baseline="-25000" dirty="0"/>
                <a:t>2</a:t>
              </a:r>
              <a:endParaRPr lang="en-GB" baseline="-25000" dirty="0"/>
            </a:p>
          </p:txBody>
        </p:sp>
      </p:grpSp>
      <p:sp>
        <p:nvSpPr>
          <p:cNvPr id="19" name="Line 19"/>
          <p:cNvSpPr>
            <a:spLocks noChangeShapeType="1"/>
          </p:cNvSpPr>
          <p:nvPr/>
        </p:nvSpPr>
        <p:spPr bwMode="auto">
          <a:xfrm rot="5400000">
            <a:off x="2403461" y="3163878"/>
            <a:ext cx="154305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20" name="Group 30"/>
          <p:cNvGrpSpPr>
            <a:grpSpLocks/>
          </p:cNvGrpSpPr>
          <p:nvPr/>
        </p:nvGrpSpPr>
        <p:grpSpPr bwMode="auto">
          <a:xfrm>
            <a:off x="4219560" y="2857488"/>
            <a:ext cx="638174" cy="1162048"/>
            <a:chOff x="1425" y="1650"/>
            <a:chExt cx="402" cy="732"/>
          </a:xfrm>
        </p:grpSpPr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1488" y="1875"/>
              <a:ext cx="0" cy="5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2" name="Oval 26"/>
            <p:cNvSpPr>
              <a:spLocks noChangeArrowheads="1"/>
            </p:cNvSpPr>
            <p:nvPr/>
          </p:nvSpPr>
          <p:spPr bwMode="auto">
            <a:xfrm>
              <a:off x="1461" y="2064"/>
              <a:ext cx="53" cy="53"/>
            </a:xfrm>
            <a:prstGeom prst="ellipse">
              <a:avLst/>
            </a:prstGeom>
            <a:gradFill rotWithShape="0">
              <a:gsLst>
                <a:gs pos="0">
                  <a:srgbClr val="9595FF">
                    <a:gamma/>
                    <a:shade val="46275"/>
                    <a:invGamma/>
                  </a:srgbClr>
                </a:gs>
                <a:gs pos="100000">
                  <a:srgbClr val="959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3" name="Oval 27"/>
            <p:cNvSpPr>
              <a:spLocks noChangeArrowheads="1"/>
            </p:cNvSpPr>
            <p:nvPr/>
          </p:nvSpPr>
          <p:spPr bwMode="auto">
            <a:xfrm>
              <a:off x="1461" y="1833"/>
              <a:ext cx="53" cy="53"/>
            </a:xfrm>
            <a:prstGeom prst="ellipse">
              <a:avLst/>
            </a:prstGeom>
            <a:gradFill rotWithShape="0">
              <a:gsLst>
                <a:gs pos="0">
                  <a:srgbClr val="9595FF">
                    <a:gamma/>
                    <a:shade val="46275"/>
                    <a:invGamma/>
                  </a:srgbClr>
                </a:gs>
                <a:gs pos="100000">
                  <a:srgbClr val="9595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1497" y="2043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B’</a:t>
              </a:r>
              <a:endParaRPr lang="en-GB" dirty="0"/>
            </a:p>
          </p:txBody>
        </p:sp>
        <p:sp>
          <p:nvSpPr>
            <p:cNvPr id="25" name="Text Box 29"/>
            <p:cNvSpPr txBox="1">
              <a:spLocks noChangeArrowheads="1"/>
            </p:cNvSpPr>
            <p:nvPr/>
          </p:nvSpPr>
          <p:spPr bwMode="auto">
            <a:xfrm>
              <a:off x="1425" y="1650"/>
              <a:ext cx="40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B”</a:t>
              </a:r>
              <a:endParaRPr lang="en-GB" dirty="0"/>
            </a:p>
          </p:txBody>
        </p:sp>
      </p:grp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2571736" y="2071678"/>
            <a:ext cx="3133725" cy="2085975"/>
            <a:chOff x="387" y="1155"/>
            <a:chExt cx="1974" cy="1314"/>
          </a:xfrm>
        </p:grpSpPr>
        <p:sp>
          <p:nvSpPr>
            <p:cNvPr id="27" name="Line 31"/>
            <p:cNvSpPr>
              <a:spLocks noChangeShapeType="1"/>
            </p:cNvSpPr>
            <p:nvPr/>
          </p:nvSpPr>
          <p:spPr bwMode="auto">
            <a:xfrm>
              <a:off x="480" y="1155"/>
              <a:ext cx="1881" cy="13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387" y="1218"/>
              <a:ext cx="31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p”</a:t>
              </a:r>
              <a:endParaRPr lang="en-GB" dirty="0"/>
            </a:p>
          </p:txBody>
        </p:sp>
      </p:grpSp>
      <p:grpSp>
        <p:nvGrpSpPr>
          <p:cNvPr id="29" name="Group 36"/>
          <p:cNvGrpSpPr>
            <a:grpSpLocks/>
          </p:cNvGrpSpPr>
          <p:nvPr/>
        </p:nvGrpSpPr>
        <p:grpSpPr bwMode="auto">
          <a:xfrm>
            <a:off x="2522523" y="2024053"/>
            <a:ext cx="2933700" cy="3624262"/>
            <a:chOff x="356" y="1125"/>
            <a:chExt cx="1848" cy="2283"/>
          </a:xfrm>
        </p:grpSpPr>
        <p:sp>
          <p:nvSpPr>
            <p:cNvPr id="30" name="Line 34"/>
            <p:cNvSpPr>
              <a:spLocks noChangeShapeType="1"/>
            </p:cNvSpPr>
            <p:nvPr/>
          </p:nvSpPr>
          <p:spPr bwMode="auto">
            <a:xfrm flipV="1">
              <a:off x="545" y="1125"/>
              <a:ext cx="1659" cy="222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31" name="Text Box 35"/>
            <p:cNvSpPr txBox="1">
              <a:spLocks noChangeArrowheads="1"/>
            </p:cNvSpPr>
            <p:nvPr/>
          </p:nvSpPr>
          <p:spPr bwMode="auto">
            <a:xfrm>
              <a:off x="356" y="3216"/>
              <a:ext cx="2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p’</a:t>
              </a:r>
              <a:endParaRPr lang="en-GB"/>
            </a:p>
          </p:txBody>
        </p:sp>
      </p:grpSp>
      <p:sp>
        <p:nvSpPr>
          <p:cNvPr id="32" name="Oval 37"/>
          <p:cNvSpPr>
            <a:spLocks noChangeArrowheads="1"/>
          </p:cNvSpPr>
          <p:nvPr/>
        </p:nvSpPr>
        <p:spPr bwMode="auto">
          <a:xfrm>
            <a:off x="5346686" y="3892540"/>
            <a:ext cx="88900" cy="88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3" name="Oval 40"/>
          <p:cNvSpPr>
            <a:spLocks noChangeArrowheads="1"/>
          </p:cNvSpPr>
          <p:nvPr/>
        </p:nvSpPr>
        <p:spPr bwMode="auto">
          <a:xfrm>
            <a:off x="3994136" y="3892540"/>
            <a:ext cx="88900" cy="889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5243490" y="3952867"/>
            <a:ext cx="64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P”</a:t>
            </a:r>
            <a:r>
              <a:rPr lang="hr-HR" baseline="-25000" dirty="0"/>
              <a:t>1</a:t>
            </a:r>
            <a:endParaRPr lang="en-GB" dirty="0"/>
          </a:p>
        </p:txBody>
      </p:sp>
      <p:grpSp>
        <p:nvGrpSpPr>
          <p:cNvPr id="35" name="Group 43"/>
          <p:cNvGrpSpPr>
            <a:grpSpLocks/>
          </p:cNvGrpSpPr>
          <p:nvPr/>
        </p:nvGrpSpPr>
        <p:grpSpPr bwMode="auto">
          <a:xfrm>
            <a:off x="5346686" y="2073265"/>
            <a:ext cx="88900" cy="1817688"/>
            <a:chOff x="2135" y="1156"/>
            <a:chExt cx="56" cy="1145"/>
          </a:xfrm>
        </p:grpSpPr>
        <p:sp>
          <p:nvSpPr>
            <p:cNvPr id="36" name="Oval 38"/>
            <p:cNvSpPr>
              <a:spLocks noChangeArrowheads="1"/>
            </p:cNvSpPr>
            <p:nvPr/>
          </p:nvSpPr>
          <p:spPr bwMode="auto">
            <a:xfrm>
              <a:off x="2135" y="1156"/>
              <a:ext cx="56" cy="5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7" name="Line 42"/>
            <p:cNvSpPr>
              <a:spLocks noChangeShapeType="1"/>
            </p:cNvSpPr>
            <p:nvPr/>
          </p:nvSpPr>
          <p:spPr bwMode="auto">
            <a:xfrm flipV="1">
              <a:off x="2163" y="1206"/>
              <a:ext cx="0" cy="10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5019661" y="1890703"/>
            <a:ext cx="5810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P</a:t>
            </a:r>
            <a:r>
              <a:rPr lang="hr-HR" baseline="-25000" dirty="0"/>
              <a:t>1</a:t>
            </a:r>
            <a:r>
              <a:rPr lang="hr-HR" dirty="0"/>
              <a:t>’</a:t>
            </a:r>
            <a:endParaRPr lang="en-GB" dirty="0"/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3952861" y="3967153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/>
              <a:t>P’</a:t>
            </a:r>
            <a:r>
              <a:rPr lang="hr-HR" baseline="-25000"/>
              <a:t>2</a:t>
            </a:r>
            <a:endParaRPr lang="en-GB"/>
          </a:p>
        </p:txBody>
      </p:sp>
      <p:grpSp>
        <p:nvGrpSpPr>
          <p:cNvPr id="40" name="Group 47"/>
          <p:cNvGrpSpPr>
            <a:grpSpLocks/>
          </p:cNvGrpSpPr>
          <p:nvPr/>
        </p:nvGrpSpPr>
        <p:grpSpPr bwMode="auto">
          <a:xfrm>
            <a:off x="3994136" y="2949565"/>
            <a:ext cx="88900" cy="941388"/>
            <a:chOff x="1283" y="1708"/>
            <a:chExt cx="56" cy="593"/>
          </a:xfrm>
        </p:grpSpPr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283" y="1708"/>
              <a:ext cx="56" cy="56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V="1">
              <a:off x="1311" y="1755"/>
              <a:ext cx="0" cy="5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3914761" y="2571744"/>
            <a:ext cx="6572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/>
              <a:t>P</a:t>
            </a:r>
            <a:r>
              <a:rPr lang="hr-HR" baseline="-25000" dirty="0"/>
              <a:t>2</a:t>
            </a:r>
            <a:r>
              <a:rPr lang="hr-HR" dirty="0"/>
              <a:t>”</a:t>
            </a:r>
            <a:endParaRPr lang="en-GB" dirty="0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 rot="16200000" flipH="1">
            <a:off x="3405173" y="4905365"/>
            <a:ext cx="1168400" cy="157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 rot="2216036" flipV="1">
            <a:off x="3024173" y="5543540"/>
            <a:ext cx="1543050" cy="63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hr-HR"/>
          </a:p>
        </p:txBody>
      </p:sp>
      <p:grpSp>
        <p:nvGrpSpPr>
          <p:cNvPr id="46" name="Group 53"/>
          <p:cNvGrpSpPr>
            <a:grpSpLocks/>
          </p:cNvGrpSpPr>
          <p:nvPr/>
        </p:nvGrpSpPr>
        <p:grpSpPr bwMode="auto">
          <a:xfrm>
            <a:off x="4376723" y="5853111"/>
            <a:ext cx="1123951" cy="369888"/>
            <a:chOff x="1524" y="3537"/>
            <a:chExt cx="708" cy="233"/>
          </a:xfrm>
        </p:grpSpPr>
        <p:sp>
          <p:nvSpPr>
            <p:cNvPr id="47" name="Oval 51"/>
            <p:cNvSpPr>
              <a:spLocks noChangeArrowheads="1"/>
            </p:cNvSpPr>
            <p:nvPr/>
          </p:nvSpPr>
          <p:spPr bwMode="auto">
            <a:xfrm>
              <a:off x="1524" y="3609"/>
              <a:ext cx="50" cy="50"/>
            </a:xfrm>
            <a:prstGeom prst="ellipse">
              <a:avLst/>
            </a:prstGeom>
            <a:gradFill rotWithShape="0">
              <a:gsLst>
                <a:gs pos="0">
                  <a:srgbClr val="76D276">
                    <a:gamma/>
                    <a:shade val="46275"/>
                    <a:invGamma/>
                  </a:srgbClr>
                </a:gs>
                <a:gs pos="100000">
                  <a:srgbClr val="76D27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48" name="Text Box 52"/>
            <p:cNvSpPr txBox="1">
              <a:spLocks noChangeArrowheads="1"/>
            </p:cNvSpPr>
            <p:nvPr/>
          </p:nvSpPr>
          <p:spPr bwMode="auto">
            <a:xfrm>
              <a:off x="1575" y="3537"/>
              <a:ext cx="65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dirty="0"/>
                <a:t>A</a:t>
              </a:r>
              <a:r>
                <a:rPr lang="hr-HR" baseline="-25000" dirty="0"/>
                <a:t>0</a:t>
              </a:r>
              <a:endParaRPr lang="en-GB" dirty="0"/>
            </a:p>
          </p:txBody>
        </p:sp>
      </p:grpSp>
      <p:grpSp>
        <p:nvGrpSpPr>
          <p:cNvPr id="49" name="Group 56"/>
          <p:cNvGrpSpPr>
            <a:grpSpLocks/>
          </p:cNvGrpSpPr>
          <p:nvPr/>
        </p:nvGrpSpPr>
        <p:grpSpPr bwMode="auto">
          <a:xfrm>
            <a:off x="4338623" y="1839903"/>
            <a:ext cx="1123950" cy="4462462"/>
            <a:chOff x="1500" y="1009"/>
            <a:chExt cx="708" cy="2811"/>
          </a:xfrm>
        </p:grpSpPr>
        <p:sp>
          <p:nvSpPr>
            <p:cNvPr id="50" name="Line 54"/>
            <p:cNvSpPr>
              <a:spLocks noChangeShapeType="1"/>
            </p:cNvSpPr>
            <p:nvPr/>
          </p:nvSpPr>
          <p:spPr bwMode="auto">
            <a:xfrm flipH="1">
              <a:off x="1500" y="1009"/>
              <a:ext cx="708" cy="28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hr-HR"/>
            </a:p>
          </p:txBody>
        </p:sp>
        <p:sp>
          <p:nvSpPr>
            <p:cNvPr id="51" name="Text Box 55"/>
            <p:cNvSpPr txBox="1">
              <a:spLocks noChangeArrowheads="1"/>
            </p:cNvSpPr>
            <p:nvPr/>
          </p:nvSpPr>
          <p:spPr bwMode="auto">
            <a:xfrm>
              <a:off x="1680" y="3024"/>
              <a:ext cx="31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/>
                <a:t>p</a:t>
              </a:r>
              <a:r>
                <a:rPr lang="hr-HR" baseline="-25000"/>
                <a:t>0</a:t>
              </a:r>
              <a:endParaRPr lang="en-GB"/>
            </a:p>
          </p:txBody>
        </p:sp>
      </p:grpSp>
      <p:sp>
        <p:nvSpPr>
          <p:cNvPr id="52" name="Arc 57"/>
          <p:cNvSpPr>
            <a:spLocks/>
          </p:cNvSpPr>
          <p:nvPr/>
        </p:nvSpPr>
        <p:spPr bwMode="auto">
          <a:xfrm rot="10800000">
            <a:off x="3776648" y="2109778"/>
            <a:ext cx="1616075" cy="2622550"/>
          </a:xfrm>
          <a:custGeom>
            <a:avLst/>
            <a:gdLst>
              <a:gd name="G0" fmla="+- 0 0 0"/>
              <a:gd name="G1" fmla="+- 20945 0 0"/>
              <a:gd name="G2" fmla="+- 21600 0 0"/>
              <a:gd name="T0" fmla="*/ 5277 w 12908"/>
              <a:gd name="T1" fmla="*/ 0 h 20945"/>
              <a:gd name="T2" fmla="*/ 12908 w 12908"/>
              <a:gd name="T3" fmla="*/ 3626 h 20945"/>
              <a:gd name="T4" fmla="*/ 0 w 12908"/>
              <a:gd name="T5" fmla="*/ 20945 h 20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908" h="20945" fill="none" extrusionOk="0">
                <a:moveTo>
                  <a:pt x="5277" y="-1"/>
                </a:moveTo>
                <a:cubicBezTo>
                  <a:pt x="8034" y="694"/>
                  <a:pt x="10627" y="1926"/>
                  <a:pt x="12907" y="3626"/>
                </a:cubicBezTo>
              </a:path>
              <a:path w="12908" h="20945" stroke="0" extrusionOk="0">
                <a:moveTo>
                  <a:pt x="5277" y="-1"/>
                </a:moveTo>
                <a:cubicBezTo>
                  <a:pt x="8034" y="694"/>
                  <a:pt x="10627" y="1926"/>
                  <a:pt x="12907" y="3626"/>
                </a:cubicBezTo>
                <a:lnTo>
                  <a:pt x="0" y="2094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hr-HR"/>
          </a:p>
        </p:txBody>
      </p:sp>
      <p:sp>
        <p:nvSpPr>
          <p:cNvPr id="53" name="Text Box 61"/>
          <p:cNvSpPr txBox="1">
            <a:spLocks noChangeArrowheads="1"/>
          </p:cNvSpPr>
          <p:nvPr/>
        </p:nvSpPr>
        <p:spPr bwMode="auto">
          <a:xfrm>
            <a:off x="4694223" y="2835265"/>
            <a:ext cx="54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solidFill>
                  <a:srgbClr val="FF3300"/>
                </a:solidFill>
                <a:sym typeface="Symbol" pitchFamily="18" charset="2"/>
              </a:rPr>
              <a:t></a:t>
            </a:r>
            <a:r>
              <a:rPr lang="hr-HR" sz="2400" baseline="-25000">
                <a:solidFill>
                  <a:srgbClr val="FF3300"/>
                </a:solidFill>
                <a:sym typeface="Symbol" pitchFamily="18" charset="2"/>
              </a:rPr>
              <a:t>1</a:t>
            </a:r>
            <a:endParaRPr lang="en-GB" sz="2400" baseline="-25000">
              <a:solidFill>
                <a:srgbClr val="FF3300"/>
              </a:solidFill>
              <a:sym typeface="Symbol" pitchFamily="18" charset="2"/>
            </a:endParaRPr>
          </a:p>
        </p:txBody>
      </p:sp>
      <p:sp>
        <p:nvSpPr>
          <p:cNvPr id="106" name="Text Box 3"/>
          <p:cNvSpPr txBox="1">
            <a:spLocks noChangeArrowheads="1"/>
          </p:cNvSpPr>
          <p:nvPr/>
        </p:nvSpPr>
        <p:spPr bwMode="auto">
          <a:xfrm>
            <a:off x="357158" y="928670"/>
            <a:ext cx="73581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dirty="0" smtClean="0"/>
              <a:t>Let a </a:t>
            </a:r>
            <a:r>
              <a:rPr lang="hr-HR" dirty="0" err="1" smtClean="0"/>
              <a:t>straight</a:t>
            </a:r>
            <a:r>
              <a:rPr lang="hr-HR" dirty="0" smtClean="0"/>
              <a:t> </a:t>
            </a:r>
            <a:r>
              <a:rPr lang="hr-HR" dirty="0" err="1" smtClean="0"/>
              <a:t>line</a:t>
            </a:r>
            <a:r>
              <a:rPr lang="hr-HR" dirty="0" smtClean="0"/>
              <a:t> </a:t>
            </a:r>
            <a:r>
              <a:rPr lang="hr-HR" i="1" dirty="0" smtClean="0"/>
              <a:t>p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given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points</a:t>
            </a:r>
            <a:r>
              <a:rPr lang="hr-HR" dirty="0" smtClean="0"/>
              <a:t> </a:t>
            </a:r>
            <a:r>
              <a:rPr lang="hr-HR" i="1" dirty="0"/>
              <a:t>A</a:t>
            </a:r>
            <a:r>
              <a:rPr lang="hr-HR" dirty="0"/>
              <a:t>(2,3,4) i </a:t>
            </a:r>
            <a:r>
              <a:rPr lang="hr-HR" i="1" dirty="0"/>
              <a:t>B</a:t>
            </a:r>
            <a:r>
              <a:rPr lang="hr-HR" dirty="0"/>
              <a:t>(5,-1,2</a:t>
            </a:r>
            <a:r>
              <a:rPr lang="hr-HR" dirty="0" smtClean="0"/>
              <a:t>). </a:t>
            </a:r>
            <a:r>
              <a:rPr lang="hr-HR" dirty="0" err="1" smtClean="0"/>
              <a:t>Determine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horizontal</a:t>
            </a:r>
            <a:r>
              <a:rPr lang="hr-HR" dirty="0"/>
              <a:t>,</a:t>
            </a:r>
            <a:r>
              <a:rPr lang="hr-HR" dirty="0" smtClean="0"/>
              <a:t> </a:t>
            </a:r>
            <a:r>
              <a:rPr lang="hr-HR" dirty="0" err="1" smtClean="0"/>
              <a:t>vertical</a:t>
            </a:r>
            <a:r>
              <a:rPr lang="hr-HR" dirty="0" smtClean="0"/>
              <a:t> </a:t>
            </a:r>
            <a:r>
              <a:rPr lang="hr-HR" dirty="0" err="1" smtClean="0"/>
              <a:t>trace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first </a:t>
            </a:r>
            <a:r>
              <a:rPr lang="hr-HR" dirty="0" err="1" smtClean="0"/>
              <a:t>angle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smtClean="0"/>
              <a:t>inclination.</a:t>
            </a:r>
            <a:endParaRPr lang="en-GB" dirty="0"/>
          </a:p>
        </p:txBody>
      </p:sp>
      <p:sp>
        <p:nvSpPr>
          <p:cNvPr id="107" name="Rectangle 2"/>
          <p:cNvSpPr txBox="1">
            <a:spLocks noChangeArrowheads="1"/>
          </p:cNvSpPr>
          <p:nvPr/>
        </p:nvSpPr>
        <p:spPr>
          <a:xfrm>
            <a:off x="571472" y="428604"/>
            <a:ext cx="2371725" cy="457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Exercise</a:t>
            </a:r>
            <a:r>
              <a:rPr kumimoji="0" lang="hr-H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4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32" grpId="0" animBg="1"/>
      <p:bldP spid="33" grpId="0" animBg="1"/>
      <p:bldP spid="34" grpId="0" autoUpdateAnimBg="0"/>
      <p:bldP spid="38" grpId="0" autoUpdateAnimBg="0"/>
      <p:bldP spid="39" grpId="0" autoUpdateAnimBg="0"/>
      <p:bldP spid="43" grpId="0" autoUpdateAnimBg="0"/>
      <p:bldP spid="44" grpId="0" animBg="1"/>
      <p:bldP spid="45" grpId="0" animBg="1"/>
      <p:bldP spid="52" grpId="0" animBg="1"/>
      <p:bldP spid="53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396</Words>
  <Application>Microsoft Office PowerPoint</Application>
  <PresentationFormat>On-screen Show (4:3)</PresentationFormat>
  <Paragraphs>106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Helena</dc:creator>
  <cp:lastModifiedBy>Helena</cp:lastModifiedBy>
  <cp:revision>25</cp:revision>
  <dcterms:created xsi:type="dcterms:W3CDTF">2012-10-10T17:08:05Z</dcterms:created>
  <dcterms:modified xsi:type="dcterms:W3CDTF">2015-07-10T09:44:13Z</dcterms:modified>
</cp:coreProperties>
</file>