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73" r:id="rId4"/>
    <p:sldId id="257" r:id="rId5"/>
    <p:sldId id="258" r:id="rId6"/>
    <p:sldId id="259" r:id="rId7"/>
    <p:sldId id="270" r:id="rId8"/>
    <p:sldId id="260" r:id="rId9"/>
    <p:sldId id="267" r:id="rId10"/>
    <p:sldId id="263" r:id="rId11"/>
    <p:sldId id="266" r:id="rId12"/>
    <p:sldId id="261" r:id="rId13"/>
    <p:sldId id="274" r:id="rId14"/>
    <p:sldId id="268" r:id="rId15"/>
    <p:sldId id="269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4660"/>
  </p:normalViewPr>
  <p:slideViewPr>
    <p:cSldViewPr>
      <p:cViewPr>
        <p:scale>
          <a:sx n="70" d="100"/>
          <a:sy n="70" d="100"/>
        </p:scale>
        <p:origin x="-89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9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67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6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380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71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61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142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970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86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155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099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5B6A-BD81-4784-B3EF-212083F1F85D}" type="datetimeFigureOut">
              <a:rPr lang="hr-HR" smtClean="0"/>
              <a:pPr/>
              <a:t>29.10.2012.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558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285728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 dirty="0"/>
              <a:t>Zadaci</a:t>
            </a:r>
            <a:endParaRPr lang="en-GB" sz="2800" b="1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0034" y="857232"/>
            <a:ext cx="73898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1. Odrediti </a:t>
            </a:r>
            <a:r>
              <a:rPr lang="hr-HR" dirty="0"/>
              <a:t>prvi trag ravnine </a:t>
            </a:r>
            <a:r>
              <a:rPr lang="hr-HR" b="1" dirty="0"/>
              <a:t>P</a:t>
            </a:r>
            <a:r>
              <a:rPr lang="hr-HR" dirty="0"/>
              <a:t> u kojoj je pravac </a:t>
            </a:r>
            <a:r>
              <a:rPr lang="hr-HR" i="1" dirty="0"/>
              <a:t>q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46" name="Group 183"/>
          <p:cNvGrpSpPr>
            <a:grpSpLocks/>
          </p:cNvGrpSpPr>
          <p:nvPr/>
        </p:nvGrpSpPr>
        <p:grpSpPr bwMode="auto">
          <a:xfrm>
            <a:off x="2544765" y="1787520"/>
            <a:ext cx="3990975" cy="3127375"/>
            <a:chOff x="3114" y="976"/>
            <a:chExt cx="2514" cy="1970"/>
          </a:xfrm>
        </p:grpSpPr>
        <p:sp>
          <p:nvSpPr>
            <p:cNvPr id="58" name="Line 181"/>
            <p:cNvSpPr>
              <a:spLocks noChangeShapeType="1"/>
            </p:cNvSpPr>
            <p:nvPr/>
          </p:nvSpPr>
          <p:spPr bwMode="auto">
            <a:xfrm flipV="1">
              <a:off x="3592" y="1144"/>
              <a:ext cx="1324" cy="110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7" name="Line 168"/>
            <p:cNvSpPr>
              <a:spLocks noChangeShapeType="1"/>
            </p:cNvSpPr>
            <p:nvPr/>
          </p:nvSpPr>
          <p:spPr bwMode="auto">
            <a:xfrm>
              <a:off x="3246" y="2214"/>
              <a:ext cx="23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8" name="Text Box 169"/>
            <p:cNvSpPr txBox="1">
              <a:spLocks noChangeArrowheads="1"/>
            </p:cNvSpPr>
            <p:nvPr/>
          </p:nvSpPr>
          <p:spPr bwMode="auto">
            <a:xfrm>
              <a:off x="5334" y="1974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aseline="-25000" dirty="0"/>
                <a:t>1</a:t>
              </a:r>
              <a:r>
                <a:rPr lang="hr-HR" sz="2000" dirty="0"/>
                <a:t>x</a:t>
              </a:r>
              <a:r>
                <a:rPr lang="hr-HR" sz="2000" baseline="-25000" dirty="0"/>
                <a:t>2</a:t>
              </a:r>
              <a:endParaRPr lang="en-GB" sz="2000" baseline="-25000" dirty="0"/>
            </a:p>
          </p:txBody>
        </p:sp>
        <p:sp>
          <p:nvSpPr>
            <p:cNvPr id="49" name="Line 170"/>
            <p:cNvSpPr>
              <a:spLocks noChangeShapeType="1"/>
            </p:cNvSpPr>
            <p:nvPr/>
          </p:nvSpPr>
          <p:spPr bwMode="auto">
            <a:xfrm>
              <a:off x="3282" y="984"/>
              <a:ext cx="1590" cy="130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0" name="Line 171"/>
            <p:cNvSpPr>
              <a:spLocks noChangeShapeType="1"/>
            </p:cNvSpPr>
            <p:nvPr/>
          </p:nvSpPr>
          <p:spPr bwMode="auto">
            <a:xfrm flipV="1">
              <a:off x="3186" y="1692"/>
              <a:ext cx="1752" cy="125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1" name="Text Box 172"/>
            <p:cNvSpPr txBox="1">
              <a:spLocks noChangeArrowheads="1"/>
            </p:cNvSpPr>
            <p:nvPr/>
          </p:nvSpPr>
          <p:spPr bwMode="auto">
            <a:xfrm>
              <a:off x="3114" y="2634"/>
              <a:ext cx="3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q’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  <p:sp>
          <p:nvSpPr>
            <p:cNvPr id="52" name="Text Box 173"/>
            <p:cNvSpPr txBox="1">
              <a:spLocks noChangeArrowheads="1"/>
            </p:cNvSpPr>
            <p:nvPr/>
          </p:nvSpPr>
          <p:spPr bwMode="auto">
            <a:xfrm>
              <a:off x="3168" y="1092"/>
              <a:ext cx="43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 smtClean="0">
                  <a:solidFill>
                    <a:schemeClr val="hlink"/>
                  </a:solidFill>
                </a:rPr>
                <a:t>q”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  <p:sp>
          <p:nvSpPr>
            <p:cNvPr id="53" name="Oval 174"/>
            <p:cNvSpPr>
              <a:spLocks noChangeArrowheads="1"/>
            </p:cNvSpPr>
            <p:nvPr/>
          </p:nvSpPr>
          <p:spPr bwMode="auto">
            <a:xfrm>
              <a:off x="4176" y="218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4" name="Oval 177"/>
            <p:cNvSpPr>
              <a:spLocks noChangeArrowheads="1"/>
            </p:cNvSpPr>
            <p:nvPr/>
          </p:nvSpPr>
          <p:spPr bwMode="auto">
            <a:xfrm>
              <a:off x="4176" y="170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5" name="Text Box 178"/>
            <p:cNvSpPr txBox="1">
              <a:spLocks noChangeArrowheads="1"/>
            </p:cNvSpPr>
            <p:nvPr/>
          </p:nvSpPr>
          <p:spPr bwMode="auto">
            <a:xfrm>
              <a:off x="4124" y="2244"/>
              <a:ext cx="3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56" name="Line 179"/>
            <p:cNvSpPr>
              <a:spLocks noChangeShapeType="1"/>
            </p:cNvSpPr>
            <p:nvPr/>
          </p:nvSpPr>
          <p:spPr bwMode="auto">
            <a:xfrm flipV="1">
              <a:off x="4204" y="176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7" name="Text Box 180"/>
            <p:cNvSpPr txBox="1">
              <a:spLocks noChangeArrowheads="1"/>
            </p:cNvSpPr>
            <p:nvPr/>
          </p:nvSpPr>
          <p:spPr bwMode="auto">
            <a:xfrm>
              <a:off x="4076" y="1425"/>
              <a:ext cx="3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  <p:sp>
          <p:nvSpPr>
            <p:cNvPr id="59" name="Text Box 182"/>
            <p:cNvSpPr txBox="1">
              <a:spLocks noChangeArrowheads="1"/>
            </p:cNvSpPr>
            <p:nvPr/>
          </p:nvSpPr>
          <p:spPr bwMode="auto">
            <a:xfrm>
              <a:off x="4688" y="976"/>
              <a:ext cx="2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66"/>
                  </a:solidFill>
                </a:rPr>
                <a:t>r</a:t>
              </a:r>
              <a:r>
                <a:rPr lang="hr-HR" sz="2000" baseline="-25000" dirty="0">
                  <a:solidFill>
                    <a:srgbClr val="660066"/>
                  </a:solidFill>
                </a:rPr>
                <a:t>2</a:t>
              </a:r>
              <a:endParaRPr lang="en-GB" sz="2000" dirty="0">
                <a:solidFill>
                  <a:srgbClr val="660066"/>
                </a:solidFill>
              </a:endParaRPr>
            </a:p>
          </p:txBody>
        </p:sp>
      </p:grpSp>
      <p:sp>
        <p:nvSpPr>
          <p:cNvPr id="60" name="Oval 176"/>
          <p:cNvSpPr>
            <a:spLocks noChangeArrowheads="1"/>
          </p:cNvSpPr>
          <p:nvPr/>
        </p:nvSpPr>
        <p:spPr bwMode="auto">
          <a:xfrm>
            <a:off x="5154615" y="3708395"/>
            <a:ext cx="88900" cy="88900"/>
          </a:xfrm>
          <a:prstGeom prst="ellipse">
            <a:avLst/>
          </a:prstGeom>
          <a:solidFill>
            <a:srgbClr val="FF81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61" name="Text Box 184"/>
          <p:cNvSpPr txBox="1">
            <a:spLocks noChangeArrowheads="1"/>
          </p:cNvSpPr>
          <p:nvPr/>
        </p:nvSpPr>
        <p:spPr bwMode="auto">
          <a:xfrm>
            <a:off x="4948240" y="3832220"/>
            <a:ext cx="8382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Q</a:t>
            </a:r>
            <a:r>
              <a:rPr lang="hr-HR" sz="2000" baseline="-25000" dirty="0"/>
              <a:t>1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62" name="Group 187"/>
          <p:cNvGrpSpPr>
            <a:grpSpLocks/>
          </p:cNvGrpSpPr>
          <p:nvPr/>
        </p:nvGrpSpPr>
        <p:grpSpPr bwMode="auto">
          <a:xfrm>
            <a:off x="4929190" y="2643184"/>
            <a:ext cx="571500" cy="1068388"/>
            <a:chOff x="4616" y="1515"/>
            <a:chExt cx="360" cy="673"/>
          </a:xfrm>
        </p:grpSpPr>
        <p:sp>
          <p:nvSpPr>
            <p:cNvPr id="63" name="Line 185"/>
            <p:cNvSpPr>
              <a:spLocks noChangeShapeType="1"/>
            </p:cNvSpPr>
            <p:nvPr/>
          </p:nvSpPr>
          <p:spPr bwMode="auto">
            <a:xfrm flipV="1">
              <a:off x="4788" y="1800"/>
              <a:ext cx="0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4" name="Oval 175"/>
            <p:cNvSpPr>
              <a:spLocks noChangeArrowheads="1"/>
            </p:cNvSpPr>
            <p:nvPr/>
          </p:nvSpPr>
          <p:spPr bwMode="auto">
            <a:xfrm>
              <a:off x="4758" y="176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186"/>
            <p:cNvSpPr txBox="1">
              <a:spLocks noChangeArrowheads="1"/>
            </p:cNvSpPr>
            <p:nvPr/>
          </p:nvSpPr>
          <p:spPr bwMode="auto">
            <a:xfrm>
              <a:off x="4616" y="1515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66" name="Group 191"/>
          <p:cNvGrpSpPr>
            <a:grpSpLocks/>
          </p:cNvGrpSpPr>
          <p:nvPr/>
        </p:nvGrpSpPr>
        <p:grpSpPr bwMode="auto">
          <a:xfrm>
            <a:off x="2116140" y="2847970"/>
            <a:ext cx="3746500" cy="1358900"/>
            <a:chOff x="2844" y="1644"/>
            <a:chExt cx="2360" cy="856"/>
          </a:xfrm>
        </p:grpSpPr>
        <p:sp>
          <p:nvSpPr>
            <p:cNvPr id="67" name="Line 188"/>
            <p:cNvSpPr>
              <a:spLocks noChangeShapeType="1"/>
            </p:cNvSpPr>
            <p:nvPr/>
          </p:nvSpPr>
          <p:spPr bwMode="auto">
            <a:xfrm flipV="1">
              <a:off x="3620" y="1644"/>
              <a:ext cx="1584" cy="576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Line 189"/>
            <p:cNvSpPr>
              <a:spLocks noChangeShapeType="1"/>
            </p:cNvSpPr>
            <p:nvPr/>
          </p:nvSpPr>
          <p:spPr bwMode="auto">
            <a:xfrm flipV="1">
              <a:off x="2844" y="2216"/>
              <a:ext cx="781" cy="284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9" name="Text Box 190"/>
            <p:cNvSpPr txBox="1">
              <a:spLocks noChangeArrowheads="1"/>
            </p:cNvSpPr>
            <p:nvPr/>
          </p:nvSpPr>
          <p:spPr bwMode="auto">
            <a:xfrm>
              <a:off x="2900" y="2190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66"/>
                  </a:solidFill>
                </a:rPr>
                <a:t>r</a:t>
              </a:r>
              <a:r>
                <a:rPr lang="hr-HR" sz="2000" baseline="-25000" dirty="0">
                  <a:solidFill>
                    <a:srgbClr val="660066"/>
                  </a:solidFill>
                </a:rPr>
                <a:t>1</a:t>
              </a:r>
              <a:endParaRPr lang="en-GB" sz="2000" dirty="0">
                <a:solidFill>
                  <a:srgbClr val="66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0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0" grpId="0" animBg="1"/>
      <p:bldP spid="60" grpId="1" animBg="1"/>
      <p:bldP spid="6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714348" y="642918"/>
            <a:ext cx="72152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1. </a:t>
            </a:r>
            <a:r>
              <a:rPr lang="hr-HR" dirty="0"/>
              <a:t>Odrediti tragove ravnine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koja je paralelna sa zadanom ravninom </a:t>
            </a:r>
            <a:r>
              <a:rPr lang="hr-HR" b="1" dirty="0">
                <a:sym typeface="Symbol" pitchFamily="18" charset="2"/>
              </a:rPr>
              <a:t>P</a:t>
            </a:r>
            <a:r>
              <a:rPr lang="hr-HR" dirty="0">
                <a:sym typeface="Symbol" pitchFamily="18" charset="2"/>
              </a:rPr>
              <a:t>, a sadrži</a:t>
            </a:r>
            <a:r>
              <a:rPr lang="hr-HR" dirty="0"/>
              <a:t> točku </a:t>
            </a:r>
            <a:r>
              <a:rPr lang="hr-HR" i="1" dirty="0"/>
              <a:t>T.</a:t>
            </a:r>
            <a:endParaRPr lang="en-GB" dirty="0"/>
          </a:p>
        </p:txBody>
      </p:sp>
      <p:sp>
        <p:nvSpPr>
          <p:cNvPr id="4" name="Line 22"/>
          <p:cNvSpPr>
            <a:spLocks noChangeShapeType="1"/>
          </p:cNvSpPr>
          <p:nvPr/>
        </p:nvSpPr>
        <p:spPr bwMode="auto">
          <a:xfrm>
            <a:off x="2408224" y="3651242"/>
            <a:ext cx="325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Line 23"/>
          <p:cNvSpPr>
            <a:spLocks noChangeShapeType="1"/>
          </p:cNvSpPr>
          <p:nvPr/>
        </p:nvSpPr>
        <p:spPr bwMode="auto">
          <a:xfrm flipH="1">
            <a:off x="3938574" y="2089142"/>
            <a:ext cx="1504950" cy="1563688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25"/>
          <p:cNvSpPr>
            <a:spLocks noChangeShapeType="1"/>
          </p:cNvSpPr>
          <p:nvPr/>
        </p:nvSpPr>
        <p:spPr bwMode="auto">
          <a:xfrm flipH="1">
            <a:off x="2509824" y="3651242"/>
            <a:ext cx="1435100" cy="660400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484424" y="4222742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5303824" y="2127242"/>
            <a:ext cx="520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5341924" y="3321042"/>
            <a:ext cx="368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0" name="Line 29"/>
          <p:cNvSpPr>
            <a:spLocks noChangeShapeType="1"/>
          </p:cNvSpPr>
          <p:nvPr/>
        </p:nvSpPr>
        <p:spPr bwMode="auto">
          <a:xfrm>
            <a:off x="4135424" y="2482842"/>
            <a:ext cx="0" cy="2146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1" name="Oval 30"/>
          <p:cNvSpPr>
            <a:spLocks noChangeArrowheads="1"/>
          </p:cNvSpPr>
          <p:nvPr/>
        </p:nvSpPr>
        <p:spPr bwMode="auto">
          <a:xfrm>
            <a:off x="4090974" y="2419342"/>
            <a:ext cx="88900" cy="88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4090974" y="4635492"/>
            <a:ext cx="88900" cy="88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176699" y="2298692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6600CC"/>
                </a:solidFill>
              </a:rPr>
              <a:t>T’’</a:t>
            </a:r>
            <a:endParaRPr lang="en-GB" sz="2000">
              <a:solidFill>
                <a:srgbClr val="6600CC"/>
              </a:solidFill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4173524" y="4660892"/>
            <a:ext cx="48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6600CC"/>
                </a:solidFill>
              </a:rPr>
              <a:t>T’</a:t>
            </a:r>
            <a:endParaRPr lang="en-GB" sz="2000">
              <a:solidFill>
                <a:srgbClr val="6600CC"/>
              </a:solidFill>
            </a:endParaRPr>
          </a:p>
        </p:txBody>
      </p: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2770174" y="1917692"/>
            <a:ext cx="2349500" cy="2813051"/>
            <a:chOff x="492" y="1316"/>
            <a:chExt cx="1480" cy="1772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>
              <a:off x="630" y="1412"/>
              <a:ext cx="960" cy="10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492" y="3054"/>
              <a:ext cx="145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1272" y="1316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9" name="Text Box 37"/>
            <p:cNvSpPr txBox="1">
              <a:spLocks noChangeArrowheads="1"/>
            </p:cNvSpPr>
            <p:nvPr/>
          </p:nvSpPr>
          <p:spPr bwMode="auto">
            <a:xfrm>
              <a:off x="1664" y="2836"/>
              <a:ext cx="3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grpSp>
        <p:nvGrpSpPr>
          <p:cNvPr id="20" name="Group 45"/>
          <p:cNvGrpSpPr>
            <a:grpSpLocks/>
          </p:cNvGrpSpPr>
          <p:nvPr/>
        </p:nvGrpSpPr>
        <p:grpSpPr bwMode="auto">
          <a:xfrm>
            <a:off x="2624124" y="3225793"/>
            <a:ext cx="692150" cy="1847851"/>
            <a:chOff x="400" y="2140"/>
            <a:chExt cx="436" cy="1164"/>
          </a:xfrm>
        </p:grpSpPr>
        <p:sp>
          <p:nvSpPr>
            <p:cNvPr id="21" name="Line 40"/>
            <p:cNvSpPr>
              <a:spLocks noChangeShapeType="1"/>
            </p:cNvSpPr>
            <p:nvPr/>
          </p:nvSpPr>
          <p:spPr bwMode="auto">
            <a:xfrm>
              <a:off x="632" y="2400"/>
              <a:ext cx="0" cy="6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Oval 41"/>
            <p:cNvSpPr>
              <a:spLocks noChangeArrowheads="1"/>
            </p:cNvSpPr>
            <p:nvPr/>
          </p:nvSpPr>
          <p:spPr bwMode="auto">
            <a:xfrm>
              <a:off x="600" y="3024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Oval 42"/>
            <p:cNvSpPr>
              <a:spLocks noChangeArrowheads="1"/>
            </p:cNvSpPr>
            <p:nvPr/>
          </p:nvSpPr>
          <p:spPr bwMode="auto">
            <a:xfrm>
              <a:off x="604" y="2376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456" y="3052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</a:t>
              </a:r>
              <a:r>
                <a:rPr lang="hr-HR" sz="2000" baseline="-25000">
                  <a:solidFill>
                    <a:srgbClr val="008000"/>
                  </a:solidFill>
                </a:rPr>
                <a:t>1</a:t>
              </a:r>
              <a:r>
                <a:rPr lang="hr-HR" sz="2000">
                  <a:solidFill>
                    <a:srgbClr val="008000"/>
                  </a:solidFill>
                </a:rPr>
                <a:t>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400" y="2140"/>
              <a:ext cx="4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</a:t>
              </a:r>
              <a:r>
                <a:rPr lang="hr-HR" sz="2000" baseline="-25000">
                  <a:solidFill>
                    <a:srgbClr val="008000"/>
                  </a:solidFill>
                </a:rPr>
                <a:t>1</a:t>
              </a:r>
              <a:r>
                <a:rPr lang="hr-HR" sz="2000">
                  <a:solidFill>
                    <a:srgbClr val="008000"/>
                  </a:solidFill>
                </a:rPr>
                <a:t>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graphicFrame>
        <p:nvGraphicFramePr>
          <p:cNvPr id="45" name="Object 74"/>
          <p:cNvGraphicFramePr>
            <a:graphicFrameLocks noChangeAspect="1"/>
          </p:cNvGraphicFramePr>
          <p:nvPr/>
        </p:nvGraphicFramePr>
        <p:xfrm>
          <a:off x="6503974" y="314959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74" y="3149592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95"/>
          <p:cNvGrpSpPr>
            <a:grpSpLocks/>
          </p:cNvGrpSpPr>
          <p:nvPr/>
        </p:nvGrpSpPr>
        <p:grpSpPr bwMode="auto">
          <a:xfrm>
            <a:off x="2643174" y="2357430"/>
            <a:ext cx="3792538" cy="2471737"/>
            <a:chOff x="412" y="1593"/>
            <a:chExt cx="2389" cy="1557"/>
          </a:xfrm>
        </p:grpSpPr>
        <p:sp>
          <p:nvSpPr>
            <p:cNvPr id="63" name="Line 46"/>
            <p:cNvSpPr>
              <a:spLocks noChangeShapeType="1"/>
            </p:cNvSpPr>
            <p:nvPr/>
          </p:nvSpPr>
          <p:spPr bwMode="auto">
            <a:xfrm flipV="1">
              <a:off x="412" y="2410"/>
              <a:ext cx="1609" cy="74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4" name="Text Box 49"/>
            <p:cNvSpPr txBox="1">
              <a:spLocks noChangeArrowheads="1"/>
            </p:cNvSpPr>
            <p:nvPr/>
          </p:nvSpPr>
          <p:spPr bwMode="auto">
            <a:xfrm>
              <a:off x="1606" y="2516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1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65" name="Text Box 50"/>
            <p:cNvSpPr txBox="1">
              <a:spLocks noChangeArrowheads="1"/>
            </p:cNvSpPr>
            <p:nvPr/>
          </p:nvSpPr>
          <p:spPr bwMode="auto">
            <a:xfrm>
              <a:off x="2377" y="1912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2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66" name="Line 94"/>
            <p:cNvSpPr>
              <a:spLocks noChangeShapeType="1"/>
            </p:cNvSpPr>
            <p:nvPr/>
          </p:nvSpPr>
          <p:spPr bwMode="auto">
            <a:xfrm flipH="1">
              <a:off x="2010" y="1593"/>
              <a:ext cx="791" cy="82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609600" y="152400"/>
            <a:ext cx="457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 smtClean="0">
                <a:latin typeface="+mj-lt"/>
                <a:ea typeface="+mj-ea"/>
                <a:cs typeface="+mj-cs"/>
              </a:rPr>
              <a:t>Riješeni zadaci za vježbu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705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17500" y="288925"/>
            <a:ext cx="3175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2. </a:t>
            </a:r>
            <a:r>
              <a:rPr lang="hr-HR" sz="1800" dirty="0"/>
              <a:t>Konstruirajte tragove ravnine koja sadrži točku </a:t>
            </a:r>
            <a:r>
              <a:rPr lang="hr-HR" sz="1800" i="1" dirty="0"/>
              <a:t>P</a:t>
            </a:r>
            <a:r>
              <a:rPr lang="hr-HR" sz="1800" dirty="0"/>
              <a:t>, a paralelna je s pravcima </a:t>
            </a:r>
            <a:r>
              <a:rPr lang="hr-HR" sz="1800" i="1" dirty="0"/>
              <a:t>a</a:t>
            </a:r>
            <a:r>
              <a:rPr lang="hr-HR" sz="1800" dirty="0"/>
              <a:t> i </a:t>
            </a:r>
            <a:r>
              <a:rPr lang="hr-HR" sz="1800" i="1" dirty="0"/>
              <a:t>b</a:t>
            </a:r>
            <a:r>
              <a:rPr lang="hr-HR" sz="1800" dirty="0"/>
              <a:t>.</a:t>
            </a:r>
            <a:endParaRPr lang="en-GB" sz="1800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222750" y="1031875"/>
            <a:ext cx="3378200" cy="3559175"/>
            <a:chOff x="3488" y="1202"/>
            <a:chExt cx="2128" cy="2242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3488" y="2400"/>
              <a:ext cx="2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240" y="2168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>
              <a:off x="4224" y="1392"/>
              <a:ext cx="1088" cy="105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4756" y="1202"/>
              <a:ext cx="802" cy="68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4312" y="2904"/>
              <a:ext cx="1224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4130" y="1972"/>
              <a:ext cx="0" cy="1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554" y="2484"/>
              <a:ext cx="840" cy="9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274" y="3186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256" y="1770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172" y="1410"/>
              <a:ext cx="3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a’’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5250" y="2700"/>
              <a:ext cx="3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a’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4104" y="193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4104" y="298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020" y="1710"/>
              <a:ext cx="35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P’’</a:t>
              </a:r>
              <a:endParaRPr lang="en-GB" sz="2000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990" y="3036"/>
              <a:ext cx="3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</a:t>
              </a:r>
              <a:endParaRPr lang="en-GB" sz="2000"/>
            </a:p>
          </p:txBody>
        </p:sp>
      </p:grp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08025" y="4803775"/>
            <a:ext cx="42767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>
                <a:solidFill>
                  <a:srgbClr val="FF0000"/>
                </a:solidFill>
              </a:rPr>
              <a:t>Napomena</a:t>
            </a:r>
            <a:r>
              <a:rPr lang="hr-HR" sz="1600"/>
              <a:t>. Pravac je paralelan s ravninom ako je paralelan s bilo kojim pravcem te ravnine.</a:t>
            </a:r>
            <a:endParaRPr lang="en-GB" sz="1600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981700" y="4457700"/>
            <a:ext cx="676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4314825" y="1362075"/>
            <a:ext cx="1822450" cy="3562350"/>
            <a:chOff x="3546" y="1410"/>
            <a:chExt cx="1148" cy="2244"/>
          </a:xfrm>
        </p:grpSpPr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3574" y="1493"/>
              <a:ext cx="1066" cy="915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546" y="2340"/>
              <a:ext cx="1148" cy="131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4356" y="3090"/>
              <a:ext cx="3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672" y="1410"/>
              <a:ext cx="3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p’’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>
            <a:off x="4352925" y="1409700"/>
            <a:ext cx="1962150" cy="2562225"/>
            <a:chOff x="3570" y="1440"/>
            <a:chExt cx="1236" cy="1614"/>
          </a:xfrm>
        </p:grpSpPr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3584" y="1440"/>
              <a:ext cx="1088" cy="105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3570" y="3012"/>
              <a:ext cx="1236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302" y="1446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q’’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3732" y="2802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</p:grpSp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3505200" y="628650"/>
            <a:ext cx="2822575" cy="4371975"/>
            <a:chOff x="3036" y="948"/>
            <a:chExt cx="1778" cy="2754"/>
          </a:xfrm>
        </p:grpSpPr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3036" y="948"/>
              <a:ext cx="1128" cy="1092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3054" y="2622"/>
              <a:ext cx="1760" cy="1080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3492" y="1146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r</a:t>
              </a:r>
              <a:r>
                <a:rPr lang="hr-HR" sz="2000" baseline="-25000">
                  <a:solidFill>
                    <a:srgbClr val="D60093"/>
                  </a:solidFill>
                </a:rPr>
                <a:t>2</a:t>
              </a:r>
              <a:endParaRPr lang="en-GB" sz="2000">
                <a:solidFill>
                  <a:srgbClr val="D60093"/>
                </a:solidFill>
              </a:endParaRPr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3636" y="3036"/>
              <a:ext cx="3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r</a:t>
              </a:r>
              <a:r>
                <a:rPr lang="hr-HR" sz="2000" baseline="-25000">
                  <a:solidFill>
                    <a:srgbClr val="D60093"/>
                  </a:solidFill>
                </a:rPr>
                <a:t>1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grpSp>
        <p:nvGrpSpPr>
          <p:cNvPr id="36" name="Group 36"/>
          <p:cNvGrpSpPr>
            <a:grpSpLocks/>
          </p:cNvGrpSpPr>
          <p:nvPr/>
        </p:nvGrpSpPr>
        <p:grpSpPr bwMode="auto">
          <a:xfrm>
            <a:off x="3886200" y="1270000"/>
            <a:ext cx="2673350" cy="3619500"/>
            <a:chOff x="3276" y="1352"/>
            <a:chExt cx="1684" cy="2280"/>
          </a:xfrm>
        </p:grpSpPr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4626" y="2394"/>
              <a:ext cx="0" cy="1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3594" y="1512"/>
              <a:ext cx="0" cy="8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3568" y="2364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4600" y="3560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604" y="2372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2" name="Oval 42"/>
            <p:cNvSpPr>
              <a:spLocks noChangeArrowheads="1"/>
            </p:cNvSpPr>
            <p:nvPr/>
          </p:nvSpPr>
          <p:spPr bwMode="auto">
            <a:xfrm>
              <a:off x="3568" y="1480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3276" y="1352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r>
                <a:rPr lang="hr-HR" sz="2000">
                  <a:solidFill>
                    <a:srgbClr val="006600"/>
                  </a:solidFill>
                </a:rPr>
                <a:t>”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4" name="Text Box 44"/>
            <p:cNvSpPr txBox="1">
              <a:spLocks noChangeArrowheads="1"/>
            </p:cNvSpPr>
            <p:nvPr/>
          </p:nvSpPr>
          <p:spPr bwMode="auto">
            <a:xfrm>
              <a:off x="3300" y="2172"/>
              <a:ext cx="4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r>
                <a:rPr lang="hr-HR" sz="2000">
                  <a:solidFill>
                    <a:srgbClr val="006600"/>
                  </a:solidFill>
                </a:rPr>
                <a:t>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4600" y="2136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r>
                <a:rPr lang="hr-HR" sz="2000">
                  <a:solidFill>
                    <a:srgbClr val="006600"/>
                  </a:solidFill>
                </a:rPr>
                <a:t>”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4640" y="338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r>
                <a:rPr lang="hr-HR" sz="2000">
                  <a:solidFill>
                    <a:srgbClr val="006600"/>
                  </a:solidFill>
                </a:rPr>
                <a:t>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3962400" y="2889251"/>
            <a:ext cx="1174750" cy="1377951"/>
            <a:chOff x="3324" y="2372"/>
            <a:chExt cx="740" cy="868"/>
          </a:xfrm>
        </p:grpSpPr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3678" y="2400"/>
              <a:ext cx="0" cy="6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9" name="Oval 49"/>
            <p:cNvSpPr>
              <a:spLocks noChangeArrowheads="1"/>
            </p:cNvSpPr>
            <p:nvPr/>
          </p:nvSpPr>
          <p:spPr bwMode="auto">
            <a:xfrm>
              <a:off x="3652" y="2976"/>
              <a:ext cx="56" cy="5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>
              <a:off x="3652" y="2372"/>
              <a:ext cx="56" cy="5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1" name="Text Box 51"/>
            <p:cNvSpPr txBox="1">
              <a:spLocks noChangeArrowheads="1"/>
            </p:cNvSpPr>
            <p:nvPr/>
          </p:nvSpPr>
          <p:spPr bwMode="auto">
            <a:xfrm>
              <a:off x="3324" y="2988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</a:t>
              </a:r>
              <a:r>
                <a:rPr lang="hr-HR" sz="2000" baseline="-25000">
                  <a:solidFill>
                    <a:srgbClr val="800000"/>
                  </a:solidFill>
                </a:rPr>
                <a:t>1</a:t>
              </a:r>
              <a:r>
                <a:rPr lang="hr-HR" sz="2000">
                  <a:solidFill>
                    <a:srgbClr val="800000"/>
                  </a:solidFill>
                </a:rPr>
                <a:t>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3712" y="2376"/>
              <a:ext cx="3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</a:t>
              </a:r>
              <a:r>
                <a:rPr lang="hr-HR" sz="2000" baseline="-25000">
                  <a:solidFill>
                    <a:srgbClr val="800000"/>
                  </a:solidFill>
                </a:rPr>
                <a:t>1</a:t>
              </a:r>
              <a:r>
                <a:rPr lang="hr-HR" sz="2000">
                  <a:solidFill>
                    <a:srgbClr val="800000"/>
                  </a:solidFill>
                </a:rPr>
                <a:t>”</a:t>
              </a:r>
              <a:endParaRPr lang="en-GB" sz="2000">
                <a:solidFill>
                  <a:srgbClr val="800000"/>
                </a:solidFill>
              </a:endParaRPr>
            </a:p>
          </p:txBody>
        </p:sp>
      </p:grpSp>
      <p:sp>
        <p:nvSpPr>
          <p:cNvPr id="53" name="Text Box 76"/>
          <p:cNvSpPr txBox="1">
            <a:spLocks noChangeArrowheads="1"/>
          </p:cNvSpPr>
          <p:nvPr/>
        </p:nvSpPr>
        <p:spPr bwMode="auto">
          <a:xfrm>
            <a:off x="2549525" y="6124575"/>
            <a:ext cx="4149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>
                <a:solidFill>
                  <a:srgbClr val="800080"/>
                </a:solidFill>
              </a:rPr>
              <a:t>Uputa</a:t>
            </a:r>
            <a:r>
              <a:rPr lang="hr-HR" sz="1600" dirty="0"/>
              <a:t>: Točkom </a:t>
            </a:r>
            <a:r>
              <a:rPr lang="hr-HR" sz="1600" i="1" dirty="0"/>
              <a:t>P</a:t>
            </a:r>
            <a:r>
              <a:rPr lang="hr-HR" sz="1600" dirty="0"/>
              <a:t> položiti pravce </a:t>
            </a:r>
            <a:r>
              <a:rPr lang="hr-HR" sz="1600" i="1" dirty="0"/>
              <a:t>p</a:t>
            </a:r>
            <a:r>
              <a:rPr lang="hr-HR" sz="1600" dirty="0"/>
              <a:t> </a:t>
            </a:r>
            <a:r>
              <a:rPr lang="hr-HR" sz="1600" dirty="0">
                <a:cs typeface="Times New Roman" charset="0"/>
              </a:rPr>
              <a:t>||</a:t>
            </a:r>
            <a:r>
              <a:rPr lang="hr-HR" sz="1600" dirty="0"/>
              <a:t> </a:t>
            </a:r>
            <a:r>
              <a:rPr lang="hr-HR" sz="1600" i="1" dirty="0"/>
              <a:t>b </a:t>
            </a:r>
            <a:r>
              <a:rPr lang="hr-HR" sz="1600" dirty="0"/>
              <a:t>i</a:t>
            </a:r>
            <a:r>
              <a:rPr lang="hr-HR" sz="1600" i="1" dirty="0"/>
              <a:t> q </a:t>
            </a:r>
            <a:r>
              <a:rPr lang="hr-HR" sz="1600" dirty="0">
                <a:cs typeface="Times New Roman" charset="0"/>
              </a:rPr>
              <a:t>||</a:t>
            </a:r>
            <a:r>
              <a:rPr lang="hr-HR" sz="1600" dirty="0"/>
              <a:t> </a:t>
            </a:r>
            <a:r>
              <a:rPr lang="hr-HR" sz="1600" i="1" dirty="0"/>
              <a:t>a</a:t>
            </a:r>
            <a:r>
              <a:rPr lang="hr-HR" sz="1600" dirty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5864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5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812800" y="1974850"/>
            <a:ext cx="2698750" cy="1581150"/>
            <a:chOff x="512" y="1244"/>
            <a:chExt cx="1700" cy="996"/>
          </a:xfrm>
        </p:grpSpPr>
        <p:sp>
          <p:nvSpPr>
            <p:cNvPr id="3" name="Line 121"/>
            <p:cNvSpPr>
              <a:spLocks noChangeShapeType="1"/>
            </p:cNvSpPr>
            <p:nvPr/>
          </p:nvSpPr>
          <p:spPr bwMode="auto">
            <a:xfrm>
              <a:off x="512" y="1368"/>
              <a:ext cx="1700" cy="872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127"/>
            <p:cNvSpPr txBox="1">
              <a:spLocks noChangeArrowheads="1"/>
            </p:cNvSpPr>
            <p:nvPr/>
          </p:nvSpPr>
          <p:spPr bwMode="auto">
            <a:xfrm>
              <a:off x="608" y="1244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m”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5" name="Group 126"/>
          <p:cNvGrpSpPr>
            <a:grpSpLocks/>
          </p:cNvGrpSpPr>
          <p:nvPr/>
        </p:nvGrpSpPr>
        <p:grpSpPr bwMode="auto">
          <a:xfrm>
            <a:off x="666750" y="3987800"/>
            <a:ext cx="3127375" cy="336550"/>
            <a:chOff x="420" y="2512"/>
            <a:chExt cx="1970" cy="212"/>
          </a:xfrm>
        </p:grpSpPr>
        <p:sp>
          <p:nvSpPr>
            <p:cNvPr id="6" name="Line 113"/>
            <p:cNvSpPr>
              <a:spLocks noChangeShapeType="1"/>
            </p:cNvSpPr>
            <p:nvPr/>
          </p:nvSpPr>
          <p:spPr bwMode="auto">
            <a:xfrm>
              <a:off x="420" y="2708"/>
              <a:ext cx="1970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Text Box 125"/>
            <p:cNvSpPr txBox="1">
              <a:spLocks noChangeArrowheads="1"/>
            </p:cNvSpPr>
            <p:nvPr/>
          </p:nvSpPr>
          <p:spPr bwMode="auto">
            <a:xfrm>
              <a:off x="904" y="2512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8" name="Group 220"/>
          <p:cNvGrpSpPr>
            <a:grpSpLocks/>
          </p:cNvGrpSpPr>
          <p:nvPr/>
        </p:nvGrpSpPr>
        <p:grpSpPr bwMode="auto">
          <a:xfrm>
            <a:off x="6248400" y="1225550"/>
            <a:ext cx="1765300" cy="4591050"/>
            <a:chOff x="3936" y="772"/>
            <a:chExt cx="1112" cy="2892"/>
          </a:xfrm>
        </p:grpSpPr>
        <p:grpSp>
          <p:nvGrpSpPr>
            <p:cNvPr id="9" name="Group 180"/>
            <p:cNvGrpSpPr>
              <a:grpSpLocks/>
            </p:cNvGrpSpPr>
            <p:nvPr/>
          </p:nvGrpSpPr>
          <p:grpSpPr bwMode="auto">
            <a:xfrm>
              <a:off x="3936" y="772"/>
              <a:ext cx="1112" cy="2892"/>
              <a:chOff x="3936" y="772"/>
              <a:chExt cx="1112" cy="2892"/>
            </a:xfrm>
          </p:grpSpPr>
          <p:sp>
            <p:nvSpPr>
              <p:cNvPr id="12" name="Line 178"/>
              <p:cNvSpPr>
                <a:spLocks noChangeShapeType="1"/>
              </p:cNvSpPr>
              <p:nvPr/>
            </p:nvSpPr>
            <p:spPr bwMode="auto">
              <a:xfrm>
                <a:off x="3936" y="772"/>
                <a:ext cx="1112" cy="148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Line 179"/>
              <p:cNvSpPr>
                <a:spLocks noChangeShapeType="1"/>
              </p:cNvSpPr>
              <p:nvPr/>
            </p:nvSpPr>
            <p:spPr bwMode="auto">
              <a:xfrm>
                <a:off x="4080" y="2188"/>
                <a:ext cx="950" cy="1476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0" name="Text Box 218"/>
            <p:cNvSpPr txBox="1">
              <a:spLocks noChangeArrowheads="1"/>
            </p:cNvSpPr>
            <p:nvPr/>
          </p:nvSpPr>
          <p:spPr bwMode="auto">
            <a:xfrm>
              <a:off x="4528" y="1400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5050"/>
                  </a:solidFill>
                </a:rPr>
                <a:t>n”</a:t>
              </a:r>
              <a:endParaRPr lang="en-GB">
                <a:solidFill>
                  <a:srgbClr val="FF5050"/>
                </a:solidFill>
              </a:endParaRPr>
            </a:p>
          </p:txBody>
        </p:sp>
        <p:sp>
          <p:nvSpPr>
            <p:cNvPr id="11" name="Text Box 219"/>
            <p:cNvSpPr txBox="1">
              <a:spLocks noChangeArrowheads="1"/>
            </p:cNvSpPr>
            <p:nvPr/>
          </p:nvSpPr>
          <p:spPr bwMode="auto">
            <a:xfrm>
              <a:off x="4484" y="2636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5050"/>
                  </a:solidFill>
                </a:rPr>
                <a:t>n’</a:t>
              </a:r>
              <a:endParaRPr lang="en-GB">
                <a:solidFill>
                  <a:srgbClr val="FF5050"/>
                </a:solidFill>
              </a:endParaRPr>
            </a:p>
          </p:txBody>
        </p:sp>
      </p:grpSp>
      <p:grpSp>
        <p:nvGrpSpPr>
          <p:cNvPr id="14" name="Group 205"/>
          <p:cNvGrpSpPr>
            <a:grpSpLocks/>
          </p:cNvGrpSpPr>
          <p:nvPr/>
        </p:nvGrpSpPr>
        <p:grpSpPr bwMode="auto">
          <a:xfrm>
            <a:off x="4972050" y="1295400"/>
            <a:ext cx="2070100" cy="3606800"/>
            <a:chOff x="3132" y="816"/>
            <a:chExt cx="1304" cy="2272"/>
          </a:xfrm>
        </p:grpSpPr>
        <p:grpSp>
          <p:nvGrpSpPr>
            <p:cNvPr id="15" name="Group 174"/>
            <p:cNvGrpSpPr>
              <a:grpSpLocks/>
            </p:cNvGrpSpPr>
            <p:nvPr/>
          </p:nvGrpSpPr>
          <p:grpSpPr bwMode="auto">
            <a:xfrm>
              <a:off x="3132" y="816"/>
              <a:ext cx="1304" cy="2272"/>
              <a:chOff x="3132" y="816"/>
              <a:chExt cx="1304" cy="2272"/>
            </a:xfrm>
          </p:grpSpPr>
          <p:sp>
            <p:nvSpPr>
              <p:cNvPr id="18" name="Line 172"/>
              <p:cNvSpPr>
                <a:spLocks noChangeShapeType="1"/>
              </p:cNvSpPr>
              <p:nvPr/>
            </p:nvSpPr>
            <p:spPr bwMode="auto">
              <a:xfrm flipH="1">
                <a:off x="3198" y="816"/>
                <a:ext cx="1236" cy="1436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9" name="Line 173"/>
              <p:cNvSpPr>
                <a:spLocks noChangeShapeType="1"/>
              </p:cNvSpPr>
              <p:nvPr/>
            </p:nvSpPr>
            <p:spPr bwMode="auto">
              <a:xfrm flipH="1">
                <a:off x="3132" y="2168"/>
                <a:ext cx="1304" cy="92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6" name="Text Box 203"/>
            <p:cNvSpPr txBox="1">
              <a:spLocks noChangeArrowheads="1"/>
            </p:cNvSpPr>
            <p:nvPr/>
          </p:nvSpPr>
          <p:spPr bwMode="auto">
            <a:xfrm>
              <a:off x="3192" y="1830"/>
              <a:ext cx="3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m”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7" name="Text Box 204"/>
            <p:cNvSpPr txBox="1">
              <a:spLocks noChangeArrowheads="1"/>
            </p:cNvSpPr>
            <p:nvPr/>
          </p:nvSpPr>
          <p:spPr bwMode="auto">
            <a:xfrm>
              <a:off x="3228" y="2676"/>
              <a:ext cx="3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m’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28600" y="571481"/>
            <a:ext cx="421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3. Odredite tragove ravnine zadane </a:t>
            </a:r>
            <a:r>
              <a:rPr lang="hr-HR" sz="1800" dirty="0" smtClean="0"/>
              <a:t>pravcem </a:t>
            </a:r>
            <a:r>
              <a:rPr lang="hr-HR" sz="1800" dirty="0"/>
              <a:t>i točkom koja ne leži na pravcu</a:t>
            </a:r>
            <a:endParaRPr lang="en-GB" sz="1800" dirty="0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19100" y="35433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330325" y="1765300"/>
            <a:ext cx="2432050" cy="26479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3" name="Text Box 49"/>
          <p:cNvSpPr txBox="1">
            <a:spLocks noChangeArrowheads="1"/>
          </p:cNvSpPr>
          <p:nvPr/>
        </p:nvSpPr>
        <p:spPr bwMode="auto">
          <a:xfrm>
            <a:off x="3683000" y="346710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24" name="Text Box 50"/>
          <p:cNvSpPr txBox="1">
            <a:spLocks noChangeArrowheads="1"/>
          </p:cNvSpPr>
          <p:nvPr/>
        </p:nvSpPr>
        <p:spPr bwMode="auto">
          <a:xfrm>
            <a:off x="4811713" y="500042"/>
            <a:ext cx="3760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4. Odredite</a:t>
            </a:r>
            <a:r>
              <a:rPr lang="hr-HR" sz="1800" dirty="0" smtClean="0"/>
              <a:t> tragove ravnine zadane trima </a:t>
            </a:r>
            <a:r>
              <a:rPr lang="hr-HR" sz="1800" dirty="0" err="1"/>
              <a:t>nekolinearnim</a:t>
            </a:r>
            <a:r>
              <a:rPr lang="hr-HR" sz="1800" dirty="0"/>
              <a:t> točkama</a:t>
            </a:r>
            <a:endParaRPr lang="en-GB" sz="1800" dirty="0"/>
          </a:p>
        </p:txBody>
      </p:sp>
      <p:sp>
        <p:nvSpPr>
          <p:cNvPr id="25" name="Line 104"/>
          <p:cNvSpPr>
            <a:spLocks noChangeShapeType="1"/>
          </p:cNvSpPr>
          <p:nvPr/>
        </p:nvSpPr>
        <p:spPr bwMode="auto">
          <a:xfrm flipH="1">
            <a:off x="1260475" y="3479800"/>
            <a:ext cx="2473325" cy="16446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1860550" y="19875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80"/>
                </a:solidFill>
              </a:rPr>
              <a:t>p’’</a:t>
            </a:r>
            <a:endParaRPr lang="en-GB">
              <a:solidFill>
                <a:srgbClr val="800080"/>
              </a:solidFill>
            </a:endParaRPr>
          </a:p>
        </p:txBody>
      </p:sp>
      <p:sp>
        <p:nvSpPr>
          <p:cNvPr id="27" name="Text Box 106"/>
          <p:cNvSpPr txBox="1">
            <a:spLocks noChangeArrowheads="1"/>
          </p:cNvSpPr>
          <p:nvPr/>
        </p:nvSpPr>
        <p:spPr bwMode="auto">
          <a:xfrm>
            <a:off x="1495425" y="4854575"/>
            <a:ext cx="444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80"/>
                </a:solidFill>
              </a:rPr>
              <a:t>p’</a:t>
            </a:r>
            <a:endParaRPr lang="en-GB">
              <a:solidFill>
                <a:srgbClr val="800080"/>
              </a:solidFill>
            </a:endParaRPr>
          </a:p>
        </p:txBody>
      </p:sp>
      <p:sp>
        <p:nvSpPr>
          <p:cNvPr id="28" name="Line 107"/>
          <p:cNvSpPr>
            <a:spLocks noChangeShapeType="1"/>
          </p:cNvSpPr>
          <p:nvPr/>
        </p:nvSpPr>
        <p:spPr bwMode="auto">
          <a:xfrm>
            <a:off x="1231900" y="2432050"/>
            <a:ext cx="0" cy="1816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9" name="Text Box 108"/>
          <p:cNvSpPr txBox="1">
            <a:spLocks noChangeArrowheads="1"/>
          </p:cNvSpPr>
          <p:nvPr/>
        </p:nvSpPr>
        <p:spPr bwMode="auto">
          <a:xfrm>
            <a:off x="889000" y="4295775"/>
            <a:ext cx="48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</a:t>
            </a:r>
            <a:endParaRPr lang="en-GB"/>
          </a:p>
        </p:txBody>
      </p:sp>
      <p:sp>
        <p:nvSpPr>
          <p:cNvPr id="30" name="Text Box 109"/>
          <p:cNvSpPr txBox="1">
            <a:spLocks noChangeArrowheads="1"/>
          </p:cNvSpPr>
          <p:nvPr/>
        </p:nvSpPr>
        <p:spPr bwMode="auto">
          <a:xfrm>
            <a:off x="819150" y="2463800"/>
            <a:ext cx="469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T’’</a:t>
            </a:r>
            <a:endParaRPr lang="en-GB"/>
          </a:p>
        </p:txBody>
      </p:sp>
      <p:sp>
        <p:nvSpPr>
          <p:cNvPr id="31" name="Oval 110"/>
          <p:cNvSpPr>
            <a:spLocks noChangeArrowheads="1"/>
          </p:cNvSpPr>
          <p:nvPr/>
        </p:nvSpPr>
        <p:spPr bwMode="auto">
          <a:xfrm>
            <a:off x="1190625" y="23399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" name="Oval 111"/>
          <p:cNvSpPr>
            <a:spLocks noChangeArrowheads="1"/>
          </p:cNvSpPr>
          <p:nvPr/>
        </p:nvSpPr>
        <p:spPr bwMode="auto">
          <a:xfrm>
            <a:off x="1181100" y="42513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" name="Text Box 112"/>
          <p:cNvSpPr txBox="1">
            <a:spLocks noChangeArrowheads="1"/>
          </p:cNvSpPr>
          <p:nvPr/>
        </p:nvSpPr>
        <p:spPr bwMode="auto">
          <a:xfrm>
            <a:off x="161925" y="5429250"/>
            <a:ext cx="35147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>
                <a:solidFill>
                  <a:srgbClr val="FF0000"/>
                </a:solidFill>
              </a:rPr>
              <a:t>Uputa</a:t>
            </a:r>
            <a:r>
              <a:rPr lang="hr-HR"/>
              <a:t>. Točkom </a:t>
            </a:r>
            <a:r>
              <a:rPr lang="hr-HR" i="1"/>
              <a:t>T</a:t>
            </a:r>
            <a:r>
              <a:rPr lang="hr-HR"/>
              <a:t> položimo bilo koji pravac ukršten (ili paralelan) s pravcem </a:t>
            </a:r>
            <a:r>
              <a:rPr lang="hr-HR" i="1"/>
              <a:t>p</a:t>
            </a:r>
            <a:r>
              <a:rPr lang="hr-HR"/>
              <a:t>. Odabrana je sutražnica druge skupine. </a:t>
            </a:r>
            <a:endParaRPr lang="en-GB"/>
          </a:p>
        </p:txBody>
      </p:sp>
      <p:grpSp>
        <p:nvGrpSpPr>
          <p:cNvPr id="34" name="Group 119"/>
          <p:cNvGrpSpPr>
            <a:grpSpLocks/>
          </p:cNvGrpSpPr>
          <p:nvPr/>
        </p:nvGrpSpPr>
        <p:grpSpPr bwMode="auto">
          <a:xfrm>
            <a:off x="2374900" y="4248150"/>
            <a:ext cx="558800" cy="406400"/>
            <a:chOff x="1496" y="2676"/>
            <a:chExt cx="352" cy="256"/>
          </a:xfrm>
        </p:grpSpPr>
        <p:sp>
          <p:nvSpPr>
            <p:cNvPr id="35" name="Oval 115"/>
            <p:cNvSpPr>
              <a:spLocks noChangeArrowheads="1"/>
            </p:cNvSpPr>
            <p:nvPr/>
          </p:nvSpPr>
          <p:spPr bwMode="auto">
            <a:xfrm>
              <a:off x="1544" y="2676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6" name="Text Box 117"/>
            <p:cNvSpPr txBox="1">
              <a:spLocks noChangeArrowheads="1"/>
            </p:cNvSpPr>
            <p:nvPr/>
          </p:nvSpPr>
          <p:spPr bwMode="auto">
            <a:xfrm>
              <a:off x="1496" y="2720"/>
              <a:ext cx="3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6600"/>
                  </a:solidFill>
                </a:rPr>
                <a:t>M’</a:t>
              </a:r>
              <a:endParaRPr lang="en-GB">
                <a:solidFill>
                  <a:srgbClr val="FF6600"/>
                </a:solidFill>
              </a:endParaRPr>
            </a:p>
          </p:txBody>
        </p:sp>
      </p:grpSp>
      <p:grpSp>
        <p:nvGrpSpPr>
          <p:cNvPr id="37" name="Group 120"/>
          <p:cNvGrpSpPr>
            <a:grpSpLocks/>
          </p:cNvGrpSpPr>
          <p:nvPr/>
        </p:nvGrpSpPr>
        <p:grpSpPr bwMode="auto">
          <a:xfrm>
            <a:off x="2444750" y="2686050"/>
            <a:ext cx="565150" cy="1606550"/>
            <a:chOff x="1540" y="1692"/>
            <a:chExt cx="356" cy="1012"/>
          </a:xfrm>
        </p:grpSpPr>
        <p:sp>
          <p:nvSpPr>
            <p:cNvPr id="38" name="Line 114"/>
            <p:cNvSpPr>
              <a:spLocks noChangeShapeType="1"/>
            </p:cNvSpPr>
            <p:nvPr/>
          </p:nvSpPr>
          <p:spPr bwMode="auto">
            <a:xfrm flipV="1">
              <a:off x="1572" y="1908"/>
              <a:ext cx="0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Oval 116"/>
            <p:cNvSpPr>
              <a:spLocks noChangeArrowheads="1"/>
            </p:cNvSpPr>
            <p:nvPr/>
          </p:nvSpPr>
          <p:spPr bwMode="auto">
            <a:xfrm>
              <a:off x="1544" y="188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0" name="Text Box 118"/>
            <p:cNvSpPr txBox="1">
              <a:spLocks noChangeArrowheads="1"/>
            </p:cNvSpPr>
            <p:nvPr/>
          </p:nvSpPr>
          <p:spPr bwMode="auto">
            <a:xfrm>
              <a:off x="1540" y="1692"/>
              <a:ext cx="3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FF6600"/>
                  </a:solidFill>
                </a:rPr>
                <a:t>M’’</a:t>
              </a:r>
              <a:endParaRPr lang="en-GB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41" name="Group 130"/>
          <p:cNvGrpSpPr>
            <a:grpSpLocks/>
          </p:cNvGrpSpPr>
          <p:nvPr/>
        </p:nvGrpSpPr>
        <p:grpSpPr bwMode="auto">
          <a:xfrm>
            <a:off x="3295650" y="3117850"/>
            <a:ext cx="590550" cy="463550"/>
            <a:chOff x="2076" y="1964"/>
            <a:chExt cx="372" cy="292"/>
          </a:xfrm>
        </p:grpSpPr>
        <p:sp>
          <p:nvSpPr>
            <p:cNvPr id="42" name="Oval 124"/>
            <p:cNvSpPr>
              <a:spLocks noChangeArrowheads="1"/>
            </p:cNvSpPr>
            <p:nvPr/>
          </p:nvSpPr>
          <p:spPr bwMode="auto">
            <a:xfrm>
              <a:off x="2172" y="220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Text Box 129"/>
            <p:cNvSpPr txBox="1">
              <a:spLocks noChangeArrowheads="1"/>
            </p:cNvSpPr>
            <p:nvPr/>
          </p:nvSpPr>
          <p:spPr bwMode="auto">
            <a:xfrm>
              <a:off x="2076" y="1964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r>
                <a:rPr lang="hr-HR">
                  <a:solidFill>
                    <a:srgbClr val="006600"/>
                  </a:solidFill>
                </a:rPr>
                <a:t>’’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4" name="Group 132"/>
          <p:cNvGrpSpPr>
            <a:grpSpLocks/>
          </p:cNvGrpSpPr>
          <p:nvPr/>
        </p:nvGrpSpPr>
        <p:grpSpPr bwMode="auto">
          <a:xfrm>
            <a:off x="3295650" y="3543300"/>
            <a:ext cx="685800" cy="1108075"/>
            <a:chOff x="2076" y="2232"/>
            <a:chExt cx="432" cy="698"/>
          </a:xfrm>
        </p:grpSpPr>
        <p:sp>
          <p:nvSpPr>
            <p:cNvPr id="45" name="Line 122"/>
            <p:cNvSpPr>
              <a:spLocks noChangeShapeType="1"/>
            </p:cNvSpPr>
            <p:nvPr/>
          </p:nvSpPr>
          <p:spPr bwMode="auto">
            <a:xfrm>
              <a:off x="2200" y="2232"/>
              <a:ext cx="0" cy="48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Oval 123"/>
            <p:cNvSpPr>
              <a:spLocks noChangeArrowheads="1"/>
            </p:cNvSpPr>
            <p:nvPr/>
          </p:nvSpPr>
          <p:spPr bwMode="auto">
            <a:xfrm>
              <a:off x="2172" y="268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Text Box 131"/>
            <p:cNvSpPr txBox="1">
              <a:spLocks noChangeArrowheads="1"/>
            </p:cNvSpPr>
            <p:nvPr/>
          </p:nvSpPr>
          <p:spPr bwMode="auto">
            <a:xfrm>
              <a:off x="2076" y="271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r>
                <a:rPr lang="hr-HR">
                  <a:solidFill>
                    <a:srgbClr val="006600"/>
                  </a:solidFill>
                </a:rPr>
                <a:t>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8" name="Group 142"/>
          <p:cNvGrpSpPr>
            <a:grpSpLocks/>
          </p:cNvGrpSpPr>
          <p:nvPr/>
        </p:nvGrpSpPr>
        <p:grpSpPr bwMode="auto">
          <a:xfrm>
            <a:off x="3594100" y="3587750"/>
            <a:ext cx="571500" cy="730250"/>
            <a:chOff x="2264" y="2260"/>
            <a:chExt cx="360" cy="460"/>
          </a:xfrm>
        </p:grpSpPr>
        <p:sp>
          <p:nvSpPr>
            <p:cNvPr id="49" name="Oval 134"/>
            <p:cNvSpPr>
              <a:spLocks noChangeArrowheads="1"/>
            </p:cNvSpPr>
            <p:nvPr/>
          </p:nvSpPr>
          <p:spPr bwMode="auto">
            <a:xfrm>
              <a:off x="2264" y="266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Line 138"/>
            <p:cNvSpPr>
              <a:spLocks noChangeShapeType="1"/>
            </p:cNvSpPr>
            <p:nvPr/>
          </p:nvSpPr>
          <p:spPr bwMode="auto">
            <a:xfrm>
              <a:off x="2296" y="2260"/>
              <a:ext cx="0" cy="41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139"/>
            <p:cNvSpPr txBox="1">
              <a:spLocks noChangeArrowheads="1"/>
            </p:cNvSpPr>
            <p:nvPr/>
          </p:nvSpPr>
          <p:spPr bwMode="auto">
            <a:xfrm>
              <a:off x="2292" y="2484"/>
              <a:ext cx="3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r>
                <a:rPr lang="hr-HR">
                  <a:solidFill>
                    <a:srgbClr val="800080"/>
                  </a:solidFill>
                </a:rPr>
                <a:t>’’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2" name="Group 141"/>
          <p:cNvGrpSpPr>
            <a:grpSpLocks/>
          </p:cNvGrpSpPr>
          <p:nvPr/>
        </p:nvGrpSpPr>
        <p:grpSpPr bwMode="auto">
          <a:xfrm>
            <a:off x="3594100" y="3225800"/>
            <a:ext cx="590550" cy="361950"/>
            <a:chOff x="2264" y="2032"/>
            <a:chExt cx="372" cy="228"/>
          </a:xfrm>
        </p:grpSpPr>
        <p:sp>
          <p:nvSpPr>
            <p:cNvPr id="53" name="Oval 133"/>
            <p:cNvSpPr>
              <a:spLocks noChangeArrowheads="1"/>
            </p:cNvSpPr>
            <p:nvPr/>
          </p:nvSpPr>
          <p:spPr bwMode="auto">
            <a:xfrm>
              <a:off x="2264" y="220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40"/>
            <p:cNvSpPr txBox="1">
              <a:spLocks noChangeArrowheads="1"/>
            </p:cNvSpPr>
            <p:nvPr/>
          </p:nvSpPr>
          <p:spPr bwMode="auto">
            <a:xfrm>
              <a:off x="2340" y="2032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r>
                <a:rPr lang="hr-HR">
                  <a:solidFill>
                    <a:srgbClr val="800080"/>
                  </a:solidFill>
                </a:rPr>
                <a:t>’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5" name="Group 144"/>
          <p:cNvGrpSpPr>
            <a:grpSpLocks/>
          </p:cNvGrpSpPr>
          <p:nvPr/>
        </p:nvGrpSpPr>
        <p:grpSpPr bwMode="auto">
          <a:xfrm>
            <a:off x="2520950" y="3487743"/>
            <a:ext cx="565150" cy="369888"/>
            <a:chOff x="1588" y="2197"/>
            <a:chExt cx="356" cy="233"/>
          </a:xfrm>
        </p:grpSpPr>
        <p:sp>
          <p:nvSpPr>
            <p:cNvPr id="56" name="Oval 136"/>
            <p:cNvSpPr>
              <a:spLocks noChangeArrowheads="1"/>
            </p:cNvSpPr>
            <p:nvPr/>
          </p:nvSpPr>
          <p:spPr bwMode="auto">
            <a:xfrm>
              <a:off x="1834" y="219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Text Box 143"/>
            <p:cNvSpPr txBox="1">
              <a:spLocks noChangeArrowheads="1"/>
            </p:cNvSpPr>
            <p:nvPr/>
          </p:nvSpPr>
          <p:spPr bwMode="auto">
            <a:xfrm>
              <a:off x="1588" y="2197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</a:t>
              </a:r>
              <a:r>
                <a:rPr lang="hr-HR" baseline="-25000" dirty="0">
                  <a:solidFill>
                    <a:srgbClr val="800080"/>
                  </a:solidFill>
                </a:rPr>
                <a:t>1</a:t>
              </a:r>
              <a:r>
                <a:rPr lang="hr-HR" dirty="0">
                  <a:solidFill>
                    <a:srgbClr val="800080"/>
                  </a:solidFill>
                </a:rPr>
                <a:t>’’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58" name="Group 146"/>
          <p:cNvGrpSpPr>
            <a:grpSpLocks/>
          </p:cNvGrpSpPr>
          <p:nvPr/>
        </p:nvGrpSpPr>
        <p:grpSpPr bwMode="auto">
          <a:xfrm>
            <a:off x="2714627" y="3581400"/>
            <a:ext cx="469900" cy="755650"/>
            <a:chOff x="1710" y="2256"/>
            <a:chExt cx="296" cy="476"/>
          </a:xfrm>
        </p:grpSpPr>
        <p:sp>
          <p:nvSpPr>
            <p:cNvPr id="59" name="Oval 135"/>
            <p:cNvSpPr>
              <a:spLocks noChangeArrowheads="1"/>
            </p:cNvSpPr>
            <p:nvPr/>
          </p:nvSpPr>
          <p:spPr bwMode="auto">
            <a:xfrm>
              <a:off x="1832" y="248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0" name="Line 137"/>
            <p:cNvSpPr>
              <a:spLocks noChangeShapeType="1"/>
            </p:cNvSpPr>
            <p:nvPr/>
          </p:nvSpPr>
          <p:spPr bwMode="auto">
            <a:xfrm>
              <a:off x="1864" y="2256"/>
              <a:ext cx="0" cy="252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Text Box 145"/>
            <p:cNvSpPr txBox="1">
              <a:spLocks noChangeArrowheads="1"/>
            </p:cNvSpPr>
            <p:nvPr/>
          </p:nvSpPr>
          <p:spPr bwMode="auto">
            <a:xfrm>
              <a:off x="1710" y="2520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</a:t>
              </a:r>
              <a:r>
                <a:rPr lang="hr-HR" baseline="-25000" dirty="0">
                  <a:solidFill>
                    <a:srgbClr val="800080"/>
                  </a:solidFill>
                </a:rPr>
                <a:t>1</a:t>
              </a:r>
              <a:r>
                <a:rPr lang="hr-HR" dirty="0">
                  <a:solidFill>
                    <a:srgbClr val="800080"/>
                  </a:solidFill>
                </a:rPr>
                <a:t>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62" name="Group 149"/>
          <p:cNvGrpSpPr>
            <a:grpSpLocks/>
          </p:cNvGrpSpPr>
          <p:nvPr/>
        </p:nvGrpSpPr>
        <p:grpSpPr bwMode="auto">
          <a:xfrm>
            <a:off x="2171700" y="3536950"/>
            <a:ext cx="1974850" cy="1314450"/>
            <a:chOff x="1368" y="2228"/>
            <a:chExt cx="1244" cy="828"/>
          </a:xfrm>
        </p:grpSpPr>
        <p:sp>
          <p:nvSpPr>
            <p:cNvPr id="63" name="Line 147"/>
            <p:cNvSpPr>
              <a:spLocks noChangeShapeType="1"/>
            </p:cNvSpPr>
            <p:nvPr/>
          </p:nvSpPr>
          <p:spPr bwMode="auto">
            <a:xfrm>
              <a:off x="1368" y="2228"/>
              <a:ext cx="1220" cy="708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2380" y="2844"/>
              <a:ext cx="2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s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65" name="Group 221"/>
          <p:cNvGrpSpPr>
            <a:grpSpLocks/>
          </p:cNvGrpSpPr>
          <p:nvPr/>
        </p:nvGrpSpPr>
        <p:grpSpPr bwMode="auto">
          <a:xfrm>
            <a:off x="4851400" y="1619250"/>
            <a:ext cx="4140200" cy="3702050"/>
            <a:chOff x="3056" y="1020"/>
            <a:chExt cx="2608" cy="2332"/>
          </a:xfrm>
        </p:grpSpPr>
        <p:sp>
          <p:nvSpPr>
            <p:cNvPr id="66" name="Text Box 154"/>
            <p:cNvSpPr txBox="1">
              <a:spLocks noChangeArrowheads="1"/>
            </p:cNvSpPr>
            <p:nvPr/>
          </p:nvSpPr>
          <p:spPr bwMode="auto">
            <a:xfrm>
              <a:off x="5352" y="2008"/>
              <a:ext cx="3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  <p:sp>
          <p:nvSpPr>
            <p:cNvPr id="67" name="Line 153"/>
            <p:cNvSpPr>
              <a:spLocks noChangeShapeType="1"/>
            </p:cNvSpPr>
            <p:nvPr/>
          </p:nvSpPr>
          <p:spPr bwMode="auto">
            <a:xfrm>
              <a:off x="3056" y="2224"/>
              <a:ext cx="2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Oval 155"/>
            <p:cNvSpPr>
              <a:spLocks noChangeArrowheads="1"/>
            </p:cNvSpPr>
            <p:nvPr/>
          </p:nvSpPr>
          <p:spPr bwMode="auto">
            <a:xfrm>
              <a:off x="3656" y="16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9" name="Oval 156"/>
            <p:cNvSpPr>
              <a:spLocks noChangeArrowheads="1"/>
            </p:cNvSpPr>
            <p:nvPr/>
          </p:nvSpPr>
          <p:spPr bwMode="auto">
            <a:xfrm>
              <a:off x="3654" y="267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Line 157"/>
            <p:cNvSpPr>
              <a:spLocks noChangeShapeType="1"/>
            </p:cNvSpPr>
            <p:nvPr/>
          </p:nvSpPr>
          <p:spPr bwMode="auto">
            <a:xfrm>
              <a:off x="3684" y="1704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" name="Text Box 158"/>
            <p:cNvSpPr txBox="1">
              <a:spLocks noChangeArrowheads="1"/>
            </p:cNvSpPr>
            <p:nvPr/>
          </p:nvSpPr>
          <p:spPr bwMode="auto">
            <a:xfrm>
              <a:off x="3480" y="2464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  <p:sp>
          <p:nvSpPr>
            <p:cNvPr id="72" name="Text Box 159"/>
            <p:cNvSpPr txBox="1">
              <a:spLocks noChangeArrowheads="1"/>
            </p:cNvSpPr>
            <p:nvPr/>
          </p:nvSpPr>
          <p:spPr bwMode="auto">
            <a:xfrm>
              <a:off x="3440" y="1496"/>
              <a:ext cx="3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</a:t>
              </a:r>
              <a:endParaRPr lang="en-GB"/>
            </a:p>
          </p:txBody>
        </p:sp>
        <p:sp>
          <p:nvSpPr>
            <p:cNvPr id="73" name="Line 160"/>
            <p:cNvSpPr>
              <a:spLocks noChangeShapeType="1"/>
            </p:cNvSpPr>
            <p:nvPr/>
          </p:nvSpPr>
          <p:spPr bwMode="auto">
            <a:xfrm>
              <a:off x="4184" y="1116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Oval 161"/>
            <p:cNvSpPr>
              <a:spLocks noChangeArrowheads="1"/>
            </p:cNvSpPr>
            <p:nvPr/>
          </p:nvSpPr>
          <p:spPr bwMode="auto">
            <a:xfrm>
              <a:off x="4156" y="107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Oval 162"/>
            <p:cNvSpPr>
              <a:spLocks noChangeArrowheads="1"/>
            </p:cNvSpPr>
            <p:nvPr/>
          </p:nvSpPr>
          <p:spPr bwMode="auto">
            <a:xfrm>
              <a:off x="4156" y="23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6" name="Oval 163"/>
            <p:cNvSpPr>
              <a:spLocks noChangeArrowheads="1"/>
            </p:cNvSpPr>
            <p:nvPr/>
          </p:nvSpPr>
          <p:spPr bwMode="auto">
            <a:xfrm>
              <a:off x="4744" y="324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Oval 164"/>
            <p:cNvSpPr>
              <a:spLocks noChangeArrowheads="1"/>
            </p:cNvSpPr>
            <p:nvPr/>
          </p:nvSpPr>
          <p:spPr bwMode="auto">
            <a:xfrm>
              <a:off x="4744" y="18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8" name="Text Box 165"/>
            <p:cNvSpPr txBox="1">
              <a:spLocks noChangeArrowheads="1"/>
            </p:cNvSpPr>
            <p:nvPr/>
          </p:nvSpPr>
          <p:spPr bwMode="auto">
            <a:xfrm>
              <a:off x="3884" y="1020"/>
              <a:ext cx="3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C’’</a:t>
              </a:r>
              <a:endParaRPr lang="en-GB"/>
            </a:p>
          </p:txBody>
        </p:sp>
        <p:sp>
          <p:nvSpPr>
            <p:cNvPr id="79" name="Text Box 166"/>
            <p:cNvSpPr txBox="1">
              <a:spLocks noChangeArrowheads="1"/>
            </p:cNvSpPr>
            <p:nvPr/>
          </p:nvSpPr>
          <p:spPr bwMode="auto">
            <a:xfrm>
              <a:off x="3920" y="2220"/>
              <a:ext cx="2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  <p:sp>
          <p:nvSpPr>
            <p:cNvPr id="80" name="Line 167"/>
            <p:cNvSpPr>
              <a:spLocks noChangeShapeType="1"/>
            </p:cNvSpPr>
            <p:nvPr/>
          </p:nvSpPr>
          <p:spPr bwMode="auto">
            <a:xfrm>
              <a:off x="4772" y="191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Text Box 168"/>
            <p:cNvSpPr txBox="1">
              <a:spLocks noChangeArrowheads="1"/>
            </p:cNvSpPr>
            <p:nvPr/>
          </p:nvSpPr>
          <p:spPr bwMode="auto">
            <a:xfrm>
              <a:off x="4812" y="314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  <p:sp>
          <p:nvSpPr>
            <p:cNvPr id="82" name="Text Box 169"/>
            <p:cNvSpPr txBox="1">
              <a:spLocks noChangeArrowheads="1"/>
            </p:cNvSpPr>
            <p:nvPr/>
          </p:nvSpPr>
          <p:spPr bwMode="auto">
            <a:xfrm>
              <a:off x="4828" y="1756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</p:grpSp>
      <p:grpSp>
        <p:nvGrpSpPr>
          <p:cNvPr id="83" name="Group 188"/>
          <p:cNvGrpSpPr>
            <a:grpSpLocks/>
          </p:cNvGrpSpPr>
          <p:nvPr/>
        </p:nvGrpSpPr>
        <p:grpSpPr bwMode="auto">
          <a:xfrm>
            <a:off x="4559300" y="1143000"/>
            <a:ext cx="4019550" cy="4889500"/>
            <a:chOff x="2872" y="720"/>
            <a:chExt cx="2532" cy="3080"/>
          </a:xfrm>
        </p:grpSpPr>
        <p:sp>
          <p:nvSpPr>
            <p:cNvPr id="84" name="Line 184"/>
            <p:cNvSpPr>
              <a:spLocks noChangeShapeType="1"/>
            </p:cNvSpPr>
            <p:nvPr/>
          </p:nvSpPr>
          <p:spPr bwMode="auto">
            <a:xfrm>
              <a:off x="2928" y="2912"/>
              <a:ext cx="2476" cy="8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5" name="Text Box 185"/>
            <p:cNvSpPr txBox="1">
              <a:spLocks noChangeArrowheads="1"/>
            </p:cNvSpPr>
            <p:nvPr/>
          </p:nvSpPr>
          <p:spPr bwMode="auto">
            <a:xfrm>
              <a:off x="3808" y="3256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r</a:t>
              </a:r>
              <a:r>
                <a:rPr lang="hr-HR" baseline="-25000"/>
                <a:t>1</a:t>
              </a:r>
              <a:endParaRPr lang="en-GB"/>
            </a:p>
          </p:txBody>
        </p:sp>
        <p:sp>
          <p:nvSpPr>
            <p:cNvPr id="86" name="Line 186"/>
            <p:cNvSpPr>
              <a:spLocks noChangeShapeType="1"/>
            </p:cNvSpPr>
            <p:nvPr/>
          </p:nvSpPr>
          <p:spPr bwMode="auto">
            <a:xfrm flipV="1">
              <a:off x="2872" y="720"/>
              <a:ext cx="2012" cy="7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7" name="Text Box 187"/>
            <p:cNvSpPr txBox="1">
              <a:spLocks noChangeArrowheads="1"/>
            </p:cNvSpPr>
            <p:nvPr/>
          </p:nvSpPr>
          <p:spPr bwMode="auto">
            <a:xfrm>
              <a:off x="3388" y="95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r</a:t>
              </a:r>
              <a:r>
                <a:rPr lang="hr-HR" baseline="-25000" dirty="0"/>
                <a:t>2</a:t>
              </a:r>
              <a:endParaRPr lang="en-GB" dirty="0"/>
            </a:p>
          </p:txBody>
        </p:sp>
      </p:grpSp>
      <p:grpSp>
        <p:nvGrpSpPr>
          <p:cNvPr id="95" name="Group 197"/>
          <p:cNvGrpSpPr>
            <a:grpSpLocks/>
          </p:cNvGrpSpPr>
          <p:nvPr/>
        </p:nvGrpSpPr>
        <p:grpSpPr bwMode="auto">
          <a:xfrm>
            <a:off x="585788" y="2717800"/>
            <a:ext cx="3019425" cy="1530350"/>
            <a:chOff x="369" y="1712"/>
            <a:chExt cx="1902" cy="964"/>
          </a:xfrm>
        </p:grpSpPr>
        <p:grpSp>
          <p:nvGrpSpPr>
            <p:cNvPr id="96" name="Group 152"/>
            <p:cNvGrpSpPr>
              <a:grpSpLocks/>
            </p:cNvGrpSpPr>
            <p:nvPr/>
          </p:nvGrpSpPr>
          <p:grpSpPr bwMode="auto">
            <a:xfrm>
              <a:off x="369" y="1712"/>
              <a:ext cx="1015" cy="524"/>
              <a:chOff x="369" y="1712"/>
              <a:chExt cx="1015" cy="524"/>
            </a:xfrm>
          </p:grpSpPr>
          <p:sp>
            <p:nvSpPr>
              <p:cNvPr id="98" name="Line 150"/>
              <p:cNvSpPr>
                <a:spLocks noChangeShapeType="1"/>
              </p:cNvSpPr>
              <p:nvPr/>
            </p:nvSpPr>
            <p:spPr bwMode="auto">
              <a:xfrm>
                <a:off x="369" y="1712"/>
                <a:ext cx="1015" cy="524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9" name="Text Box 151"/>
              <p:cNvSpPr txBox="1">
                <a:spLocks noChangeArrowheads="1"/>
              </p:cNvSpPr>
              <p:nvPr/>
            </p:nvSpPr>
            <p:spPr bwMode="auto">
              <a:xfrm>
                <a:off x="388" y="1752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CC3300"/>
                    </a:solidFill>
                  </a:rPr>
                  <a:t>r</a:t>
                </a:r>
                <a:r>
                  <a:rPr lang="hr-HR" baseline="-25000">
                    <a:solidFill>
                      <a:srgbClr val="CC3300"/>
                    </a:solidFill>
                  </a:rPr>
                  <a:t>2</a:t>
                </a:r>
                <a:endParaRPr lang="en-GB">
                  <a:solidFill>
                    <a:srgbClr val="CC3300"/>
                  </a:solidFill>
                </a:endParaRPr>
              </a:p>
            </p:txBody>
          </p:sp>
        </p:grpSp>
        <p:sp>
          <p:nvSpPr>
            <p:cNvPr id="97" name="Line 196"/>
            <p:cNvSpPr>
              <a:spLocks noChangeShapeType="1"/>
            </p:cNvSpPr>
            <p:nvPr/>
          </p:nvSpPr>
          <p:spPr bwMode="auto">
            <a:xfrm>
              <a:off x="1368" y="2229"/>
              <a:ext cx="903" cy="447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00" name="Group 210"/>
          <p:cNvGrpSpPr>
            <a:grpSpLocks/>
          </p:cNvGrpSpPr>
          <p:nvPr/>
        </p:nvGrpSpPr>
        <p:grpSpPr bwMode="auto">
          <a:xfrm>
            <a:off x="5064125" y="1381125"/>
            <a:ext cx="1892300" cy="3457575"/>
            <a:chOff x="3190" y="870"/>
            <a:chExt cx="1192" cy="2178"/>
          </a:xfrm>
        </p:grpSpPr>
        <p:grpSp>
          <p:nvGrpSpPr>
            <p:cNvPr id="101" name="Group 177"/>
            <p:cNvGrpSpPr>
              <a:grpSpLocks/>
            </p:cNvGrpSpPr>
            <p:nvPr/>
          </p:nvGrpSpPr>
          <p:grpSpPr bwMode="auto">
            <a:xfrm>
              <a:off x="3220" y="904"/>
              <a:ext cx="1136" cy="2128"/>
              <a:chOff x="3220" y="904"/>
              <a:chExt cx="1136" cy="2128"/>
            </a:xfrm>
          </p:grpSpPr>
          <p:sp>
            <p:nvSpPr>
              <p:cNvPr id="106" name="Line 175"/>
              <p:cNvSpPr>
                <a:spLocks noChangeShapeType="1"/>
              </p:cNvSpPr>
              <p:nvPr/>
            </p:nvSpPr>
            <p:spPr bwMode="auto">
              <a:xfrm>
                <a:off x="3220" y="2224"/>
                <a:ext cx="0" cy="808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7" name="Line 176"/>
              <p:cNvSpPr>
                <a:spLocks noChangeShapeType="1"/>
              </p:cNvSpPr>
              <p:nvPr/>
            </p:nvSpPr>
            <p:spPr bwMode="auto">
              <a:xfrm flipV="1">
                <a:off x="4356" y="904"/>
                <a:ext cx="0" cy="132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02" name="Oval 199"/>
            <p:cNvSpPr>
              <a:spLocks noChangeArrowheads="1"/>
            </p:cNvSpPr>
            <p:nvPr/>
          </p:nvSpPr>
          <p:spPr bwMode="auto">
            <a:xfrm>
              <a:off x="3190" y="2194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3" name="Oval 200"/>
            <p:cNvSpPr>
              <a:spLocks noChangeArrowheads="1"/>
            </p:cNvSpPr>
            <p:nvPr/>
          </p:nvSpPr>
          <p:spPr bwMode="auto">
            <a:xfrm>
              <a:off x="4326" y="870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4" name="Oval 201"/>
            <p:cNvSpPr>
              <a:spLocks noChangeArrowheads="1"/>
            </p:cNvSpPr>
            <p:nvPr/>
          </p:nvSpPr>
          <p:spPr bwMode="auto">
            <a:xfrm>
              <a:off x="4326" y="2190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5" name="Oval 202"/>
            <p:cNvSpPr>
              <a:spLocks noChangeArrowheads="1"/>
            </p:cNvSpPr>
            <p:nvPr/>
          </p:nvSpPr>
          <p:spPr bwMode="auto">
            <a:xfrm>
              <a:off x="3194" y="2992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08" name="Group 211"/>
          <p:cNvGrpSpPr>
            <a:grpSpLocks/>
          </p:cNvGrpSpPr>
          <p:nvPr/>
        </p:nvGrpSpPr>
        <p:grpSpPr bwMode="auto">
          <a:xfrm>
            <a:off x="4619625" y="3552825"/>
            <a:ext cx="923925" cy="1670050"/>
            <a:chOff x="2910" y="2238"/>
            <a:chExt cx="582" cy="1052"/>
          </a:xfrm>
        </p:grpSpPr>
        <p:sp>
          <p:nvSpPr>
            <p:cNvPr id="109" name="Text Box 206"/>
            <p:cNvSpPr txBox="1">
              <a:spLocks noChangeArrowheads="1"/>
            </p:cNvSpPr>
            <p:nvPr/>
          </p:nvSpPr>
          <p:spPr bwMode="auto">
            <a:xfrm>
              <a:off x="3036" y="3078"/>
              <a:ext cx="4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1</a:t>
              </a:r>
              <a:r>
                <a:rPr lang="hr-HR">
                  <a:solidFill>
                    <a:srgbClr val="003399"/>
                  </a:solidFill>
                </a:rPr>
                <a:t>’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10" name="Text Box 207"/>
            <p:cNvSpPr txBox="1">
              <a:spLocks noChangeArrowheads="1"/>
            </p:cNvSpPr>
            <p:nvPr/>
          </p:nvSpPr>
          <p:spPr bwMode="auto">
            <a:xfrm>
              <a:off x="2910" y="2238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1</a:t>
              </a:r>
              <a:r>
                <a:rPr lang="hr-HR">
                  <a:solidFill>
                    <a:srgbClr val="003399"/>
                  </a:solidFill>
                </a:rPr>
                <a:t>”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111" name="Group 212"/>
          <p:cNvGrpSpPr>
            <a:grpSpLocks/>
          </p:cNvGrpSpPr>
          <p:nvPr/>
        </p:nvGrpSpPr>
        <p:grpSpPr bwMode="auto">
          <a:xfrm>
            <a:off x="6934200" y="1381125"/>
            <a:ext cx="619125" cy="2070100"/>
            <a:chOff x="4368" y="870"/>
            <a:chExt cx="390" cy="1304"/>
          </a:xfrm>
        </p:grpSpPr>
        <p:sp>
          <p:nvSpPr>
            <p:cNvPr id="112" name="Text Box 208"/>
            <p:cNvSpPr txBox="1">
              <a:spLocks noChangeArrowheads="1"/>
            </p:cNvSpPr>
            <p:nvPr/>
          </p:nvSpPr>
          <p:spPr bwMode="auto">
            <a:xfrm>
              <a:off x="4368" y="1962"/>
              <a:ext cx="3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2</a:t>
              </a:r>
              <a:r>
                <a:rPr lang="hr-HR">
                  <a:solidFill>
                    <a:srgbClr val="003399"/>
                  </a:solidFill>
                </a:rPr>
                <a:t>’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13" name="Text Box 209"/>
            <p:cNvSpPr txBox="1">
              <a:spLocks noChangeArrowheads="1"/>
            </p:cNvSpPr>
            <p:nvPr/>
          </p:nvSpPr>
          <p:spPr bwMode="auto">
            <a:xfrm>
              <a:off x="4386" y="870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2</a:t>
              </a:r>
              <a:r>
                <a:rPr lang="hr-HR">
                  <a:solidFill>
                    <a:srgbClr val="003399"/>
                  </a:solidFill>
                </a:rPr>
                <a:t>”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114" name="Group 224"/>
          <p:cNvGrpSpPr>
            <a:grpSpLocks/>
          </p:cNvGrpSpPr>
          <p:nvPr/>
        </p:nvGrpSpPr>
        <p:grpSpPr bwMode="auto">
          <a:xfrm>
            <a:off x="7531100" y="3482975"/>
            <a:ext cx="977900" cy="2676525"/>
            <a:chOff x="4744" y="2194"/>
            <a:chExt cx="616" cy="1686"/>
          </a:xfrm>
        </p:grpSpPr>
        <p:sp>
          <p:nvSpPr>
            <p:cNvPr id="115" name="Line 182"/>
            <p:cNvSpPr>
              <a:spLocks noChangeShapeType="1"/>
            </p:cNvSpPr>
            <p:nvPr/>
          </p:nvSpPr>
          <p:spPr bwMode="auto">
            <a:xfrm>
              <a:off x="5028" y="2220"/>
              <a:ext cx="0" cy="144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6" name="Oval 213"/>
            <p:cNvSpPr>
              <a:spLocks noChangeArrowheads="1"/>
            </p:cNvSpPr>
            <p:nvPr/>
          </p:nvSpPr>
          <p:spPr bwMode="auto">
            <a:xfrm>
              <a:off x="5000" y="3634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7" name="Oval 216"/>
            <p:cNvSpPr>
              <a:spLocks noChangeArrowheads="1"/>
            </p:cNvSpPr>
            <p:nvPr/>
          </p:nvSpPr>
          <p:spPr bwMode="auto">
            <a:xfrm>
              <a:off x="5000" y="2194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8" name="Text Box 222"/>
            <p:cNvSpPr txBox="1">
              <a:spLocks noChangeArrowheads="1"/>
            </p:cNvSpPr>
            <p:nvPr/>
          </p:nvSpPr>
          <p:spPr bwMode="auto">
            <a:xfrm>
              <a:off x="4744" y="366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r>
                <a:rPr lang="hr-HR">
                  <a:solidFill>
                    <a:srgbClr val="CC3300"/>
                  </a:solidFill>
                </a:rPr>
                <a:t>’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19" name="Text Box 223"/>
            <p:cNvSpPr txBox="1">
              <a:spLocks noChangeArrowheads="1"/>
            </p:cNvSpPr>
            <p:nvPr/>
          </p:nvSpPr>
          <p:spPr bwMode="auto">
            <a:xfrm>
              <a:off x="5020" y="2232"/>
              <a:ext cx="3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r>
                <a:rPr lang="hr-HR">
                  <a:solidFill>
                    <a:srgbClr val="CC3300"/>
                  </a:solidFill>
                </a:rPr>
                <a:t>”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120" name="Group 227"/>
          <p:cNvGrpSpPr>
            <a:grpSpLocks/>
          </p:cNvGrpSpPr>
          <p:nvPr/>
        </p:nvGrpSpPr>
        <p:grpSpPr bwMode="auto">
          <a:xfrm>
            <a:off x="5949950" y="1308100"/>
            <a:ext cx="609600" cy="2257425"/>
            <a:chOff x="3748" y="824"/>
            <a:chExt cx="384" cy="1422"/>
          </a:xfrm>
        </p:grpSpPr>
        <p:sp>
          <p:nvSpPr>
            <p:cNvPr id="121" name="Line 181"/>
            <p:cNvSpPr>
              <a:spLocks noChangeShapeType="1"/>
            </p:cNvSpPr>
            <p:nvPr/>
          </p:nvSpPr>
          <p:spPr bwMode="auto">
            <a:xfrm flipV="1">
              <a:off x="4104" y="996"/>
              <a:ext cx="0" cy="122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2" name="Oval 214"/>
            <p:cNvSpPr>
              <a:spLocks noChangeArrowheads="1"/>
            </p:cNvSpPr>
            <p:nvPr/>
          </p:nvSpPr>
          <p:spPr bwMode="auto">
            <a:xfrm>
              <a:off x="4076" y="2190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3" name="Oval 215"/>
            <p:cNvSpPr>
              <a:spLocks noChangeArrowheads="1"/>
            </p:cNvSpPr>
            <p:nvPr/>
          </p:nvSpPr>
          <p:spPr bwMode="auto">
            <a:xfrm>
              <a:off x="4076" y="958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4" name="Text Box 225"/>
            <p:cNvSpPr txBox="1">
              <a:spLocks noChangeArrowheads="1"/>
            </p:cNvSpPr>
            <p:nvPr/>
          </p:nvSpPr>
          <p:spPr bwMode="auto">
            <a:xfrm>
              <a:off x="3824" y="1984"/>
              <a:ext cx="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2</a:t>
              </a:r>
              <a:r>
                <a:rPr lang="hr-HR">
                  <a:solidFill>
                    <a:srgbClr val="CC3300"/>
                  </a:solidFill>
                </a:rPr>
                <a:t>’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25" name="Text Box 226"/>
            <p:cNvSpPr txBox="1">
              <a:spLocks noChangeArrowheads="1"/>
            </p:cNvSpPr>
            <p:nvPr/>
          </p:nvSpPr>
          <p:spPr bwMode="auto">
            <a:xfrm>
              <a:off x="3748" y="824"/>
              <a:ext cx="3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2</a:t>
              </a:r>
              <a:r>
                <a:rPr lang="hr-HR">
                  <a:solidFill>
                    <a:srgbClr val="CC3300"/>
                  </a:solidFill>
                </a:rPr>
                <a:t>”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502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3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28"/>
          <p:cNvSpPr>
            <a:spLocks/>
          </p:cNvSpPr>
          <p:nvPr/>
        </p:nvSpPr>
        <p:spPr bwMode="auto">
          <a:xfrm>
            <a:off x="5286380" y="1857364"/>
            <a:ext cx="1738313" cy="2716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3756"/>
              <a:gd name="T2" fmla="*/ 17855 w 21600"/>
              <a:gd name="T3" fmla="*/ 33756 h 33756"/>
              <a:gd name="T4" fmla="*/ 0 w 21600"/>
              <a:gd name="T5" fmla="*/ 21600 h 3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75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936"/>
                  <a:pt x="20295" y="30171"/>
                  <a:pt x="17854" y="33755"/>
                </a:cubicBezTo>
              </a:path>
              <a:path w="21600" h="3375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936"/>
                  <a:pt x="20295" y="30171"/>
                  <a:pt x="17854" y="3375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3" name="Text Box 97"/>
          <p:cNvSpPr txBox="1">
            <a:spLocks noChangeArrowheads="1"/>
          </p:cNvSpPr>
          <p:nvPr/>
        </p:nvSpPr>
        <p:spPr bwMode="auto">
          <a:xfrm>
            <a:off x="785786" y="500042"/>
            <a:ext cx="40656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5. Odrediti </a:t>
            </a:r>
            <a:r>
              <a:rPr lang="hr-HR" sz="1800" dirty="0"/>
              <a:t>prvi prikloni kut ravnine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/>
              <a:t> kojoj je pravac </a:t>
            </a:r>
            <a:r>
              <a:rPr lang="hr-HR" sz="1800" i="1" dirty="0"/>
              <a:t>p</a:t>
            </a:r>
            <a:r>
              <a:rPr lang="hr-HR" sz="1800" dirty="0"/>
              <a:t> </a:t>
            </a:r>
            <a:r>
              <a:rPr lang="hr-HR" sz="1800" dirty="0" err="1"/>
              <a:t>priklonica</a:t>
            </a:r>
            <a:r>
              <a:rPr lang="hr-HR" sz="1800" dirty="0"/>
              <a:t> druge skupine.</a:t>
            </a:r>
            <a:endParaRPr lang="en-GB" sz="1800" dirty="0"/>
          </a:p>
        </p:txBody>
      </p: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3857630" y="3608376"/>
            <a:ext cx="2327275" cy="1568450"/>
            <a:chOff x="3390" y="2996"/>
            <a:chExt cx="1466" cy="988"/>
          </a:xfrm>
        </p:grpSpPr>
        <p:sp>
          <p:nvSpPr>
            <p:cNvPr id="5" name="Line 107"/>
            <p:cNvSpPr>
              <a:spLocks noChangeShapeType="1"/>
            </p:cNvSpPr>
            <p:nvPr/>
          </p:nvSpPr>
          <p:spPr bwMode="auto">
            <a:xfrm>
              <a:off x="3412" y="2996"/>
              <a:ext cx="1444" cy="9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" name="Text Box 109"/>
            <p:cNvSpPr txBox="1">
              <a:spLocks noChangeArrowheads="1"/>
            </p:cNvSpPr>
            <p:nvPr/>
          </p:nvSpPr>
          <p:spPr bwMode="auto">
            <a:xfrm>
              <a:off x="3390" y="3116"/>
              <a:ext cx="33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s</a:t>
              </a:r>
              <a:r>
                <a:rPr lang="hr-HR" sz="2000" baseline="-25000" dirty="0">
                  <a:solidFill>
                    <a:srgbClr val="800000"/>
                  </a:solidFill>
                </a:rPr>
                <a:t>1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7" name="Group 116"/>
          <p:cNvGrpSpPr>
            <a:grpSpLocks/>
          </p:cNvGrpSpPr>
          <p:nvPr/>
        </p:nvGrpSpPr>
        <p:grpSpPr bwMode="auto">
          <a:xfrm>
            <a:off x="3889380" y="1852601"/>
            <a:ext cx="1398588" cy="1752600"/>
            <a:chOff x="3410" y="1890"/>
            <a:chExt cx="881" cy="1104"/>
          </a:xfrm>
        </p:grpSpPr>
        <p:sp>
          <p:nvSpPr>
            <p:cNvPr id="8" name="Line 106"/>
            <p:cNvSpPr>
              <a:spLocks noChangeShapeType="1"/>
            </p:cNvSpPr>
            <p:nvPr/>
          </p:nvSpPr>
          <p:spPr bwMode="auto">
            <a:xfrm rot="-5400000">
              <a:off x="3299" y="2001"/>
              <a:ext cx="1104" cy="881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" name="Text Box 108"/>
            <p:cNvSpPr txBox="1">
              <a:spLocks noChangeArrowheads="1"/>
            </p:cNvSpPr>
            <p:nvPr/>
          </p:nvSpPr>
          <p:spPr bwMode="auto">
            <a:xfrm>
              <a:off x="3792" y="204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s</a:t>
              </a:r>
              <a:r>
                <a:rPr lang="hr-HR" sz="2000" baseline="-25000">
                  <a:solidFill>
                    <a:srgbClr val="800000"/>
                  </a:solidFill>
                </a:rPr>
                <a:t>2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10" name="Rectangle 110"/>
            <p:cNvSpPr>
              <a:spLocks noChangeArrowheads="1"/>
            </p:cNvSpPr>
            <p:nvPr/>
          </p:nvSpPr>
          <p:spPr bwMode="auto">
            <a:xfrm rot="2276774">
              <a:off x="3712" y="2456"/>
              <a:ext cx="76" cy="7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1" name="Text Box 111"/>
            <p:cNvSpPr txBox="1">
              <a:spLocks noChangeArrowheads="1"/>
            </p:cNvSpPr>
            <p:nvPr/>
          </p:nvSpPr>
          <p:spPr bwMode="auto">
            <a:xfrm>
              <a:off x="3672" y="2313"/>
              <a:ext cx="1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sp>
        <p:nvSpPr>
          <p:cNvPr id="12" name="Text Box 115"/>
          <p:cNvSpPr txBox="1">
            <a:spLocks noChangeArrowheads="1"/>
          </p:cNvSpPr>
          <p:nvPr/>
        </p:nvSpPr>
        <p:spPr bwMode="auto">
          <a:xfrm>
            <a:off x="1214414" y="4214818"/>
            <a:ext cx="229079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 dirty="0">
                <a:solidFill>
                  <a:srgbClr val="800000"/>
                </a:solidFill>
              </a:rPr>
              <a:t>Za određivanje se prvog </a:t>
            </a:r>
            <a:r>
              <a:rPr lang="hr-HR" sz="1400" dirty="0" err="1">
                <a:solidFill>
                  <a:srgbClr val="800000"/>
                </a:solidFill>
              </a:rPr>
              <a:t>priklonog</a:t>
            </a:r>
            <a:r>
              <a:rPr lang="hr-HR" sz="1400" dirty="0">
                <a:solidFill>
                  <a:srgbClr val="800000"/>
                </a:solidFill>
              </a:rPr>
              <a:t> kuta ravnine može odabrati bilo koja </a:t>
            </a:r>
            <a:r>
              <a:rPr lang="hr-HR" sz="1400" dirty="0" err="1">
                <a:solidFill>
                  <a:srgbClr val="800000"/>
                </a:solidFill>
              </a:rPr>
              <a:t>priklonica</a:t>
            </a:r>
            <a:r>
              <a:rPr lang="hr-HR" sz="1400" dirty="0">
                <a:solidFill>
                  <a:srgbClr val="800000"/>
                </a:solidFill>
              </a:rPr>
              <a:t> </a:t>
            </a:r>
            <a:r>
              <a:rPr lang="hr-HR" sz="1400" b="1" i="1" dirty="0">
                <a:solidFill>
                  <a:srgbClr val="0000FF"/>
                </a:solidFill>
              </a:rPr>
              <a:t>t</a:t>
            </a:r>
            <a:r>
              <a:rPr lang="hr-HR" sz="1400" dirty="0">
                <a:solidFill>
                  <a:srgbClr val="800000"/>
                </a:solidFill>
              </a:rPr>
              <a:t> prve skupine te ravnine.</a:t>
            </a:r>
            <a:endParaRPr lang="en-GB" sz="1400" dirty="0">
              <a:solidFill>
                <a:srgbClr val="800000"/>
              </a:solidFill>
            </a:endParaRPr>
          </a:p>
        </p:txBody>
      </p:sp>
      <p:grpSp>
        <p:nvGrpSpPr>
          <p:cNvPr id="13" name="Group 120"/>
          <p:cNvGrpSpPr>
            <a:grpSpLocks/>
          </p:cNvGrpSpPr>
          <p:nvPr/>
        </p:nvGrpSpPr>
        <p:grpSpPr bwMode="auto">
          <a:xfrm>
            <a:off x="4305305" y="3552816"/>
            <a:ext cx="995363" cy="1214438"/>
            <a:chOff x="3684" y="2967"/>
            <a:chExt cx="627" cy="765"/>
          </a:xfrm>
        </p:grpSpPr>
        <p:sp>
          <p:nvSpPr>
            <p:cNvPr id="14" name="Line 117"/>
            <p:cNvSpPr>
              <a:spLocks noChangeShapeType="1"/>
            </p:cNvSpPr>
            <p:nvPr/>
          </p:nvSpPr>
          <p:spPr bwMode="auto">
            <a:xfrm rot="-5400000">
              <a:off x="3708" y="3084"/>
              <a:ext cx="720" cy="48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5" name="Text Box 118"/>
            <p:cNvSpPr txBox="1">
              <a:spLocks noChangeArrowheads="1"/>
            </p:cNvSpPr>
            <p:nvPr/>
          </p:nvSpPr>
          <p:spPr bwMode="auto">
            <a:xfrm>
              <a:off x="3684" y="3480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FF"/>
                  </a:solidFill>
                </a:rPr>
                <a:t>t’</a:t>
              </a:r>
              <a:endParaRPr lang="en-GB" sz="2000">
                <a:solidFill>
                  <a:srgbClr val="0000FF"/>
                </a:solidFill>
              </a:endParaRPr>
            </a:p>
          </p:txBody>
        </p:sp>
      </p:grpSp>
      <p:sp>
        <p:nvSpPr>
          <p:cNvPr id="16" name="Line 121"/>
          <p:cNvSpPr>
            <a:spLocks noChangeShapeType="1"/>
          </p:cNvSpPr>
          <p:nvPr/>
        </p:nvSpPr>
        <p:spPr bwMode="auto">
          <a:xfrm rot="16200000" flipH="1">
            <a:off x="5524505" y="3376602"/>
            <a:ext cx="962025" cy="1428750"/>
          </a:xfrm>
          <a:prstGeom prst="line">
            <a:avLst/>
          </a:prstGeom>
          <a:noFill/>
          <a:ln w="9525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7" name="Line 125"/>
          <p:cNvSpPr>
            <a:spLocks noChangeShapeType="1"/>
          </p:cNvSpPr>
          <p:nvPr/>
        </p:nvSpPr>
        <p:spPr bwMode="auto">
          <a:xfrm>
            <a:off x="4845055" y="4259251"/>
            <a:ext cx="1879600" cy="311150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8" name="Text Box 126"/>
          <p:cNvSpPr txBox="1">
            <a:spLocks noChangeArrowheads="1"/>
          </p:cNvSpPr>
          <p:nvPr/>
        </p:nvSpPr>
        <p:spPr bwMode="auto">
          <a:xfrm>
            <a:off x="4997455" y="3906826"/>
            <a:ext cx="463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0000FF"/>
                </a:solidFill>
                <a:sym typeface="Symbol" pitchFamily="18" charset="2"/>
              </a:rPr>
              <a:t></a:t>
            </a:r>
            <a:r>
              <a:rPr lang="hr-HR" sz="2000" b="1" baseline="-25000">
                <a:solidFill>
                  <a:srgbClr val="0000FF"/>
                </a:solidFill>
                <a:sym typeface="Symbol" pitchFamily="18" charset="2"/>
              </a:rPr>
              <a:t>1</a:t>
            </a:r>
            <a:endParaRPr lang="en-GB" sz="2000" b="1">
              <a:solidFill>
                <a:srgbClr val="0000FF"/>
              </a:solidFill>
            </a:endParaRPr>
          </a:p>
        </p:txBody>
      </p:sp>
      <p:sp>
        <p:nvSpPr>
          <p:cNvPr id="19" name="Arc 127"/>
          <p:cNvSpPr>
            <a:spLocks/>
          </p:cNvSpPr>
          <p:nvPr/>
        </p:nvSpPr>
        <p:spPr bwMode="auto">
          <a:xfrm>
            <a:off x="4852993" y="3787764"/>
            <a:ext cx="566737" cy="582612"/>
          </a:xfrm>
          <a:custGeom>
            <a:avLst/>
            <a:gdLst>
              <a:gd name="G0" fmla="+- 0 0 0"/>
              <a:gd name="G1" fmla="+- 17775 0 0"/>
              <a:gd name="G2" fmla="+- 21600 0 0"/>
              <a:gd name="T0" fmla="*/ 12272 w 21600"/>
              <a:gd name="T1" fmla="*/ 0 h 22141"/>
              <a:gd name="T2" fmla="*/ 21154 w 21600"/>
              <a:gd name="T3" fmla="*/ 22141 h 22141"/>
              <a:gd name="T4" fmla="*/ 0 w 21600"/>
              <a:gd name="T5" fmla="*/ 17775 h 2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41" fill="none" extrusionOk="0">
                <a:moveTo>
                  <a:pt x="12272" y="-1"/>
                </a:moveTo>
                <a:cubicBezTo>
                  <a:pt x="18112" y="4032"/>
                  <a:pt x="21600" y="10677"/>
                  <a:pt x="21600" y="17775"/>
                </a:cubicBezTo>
                <a:cubicBezTo>
                  <a:pt x="21600" y="19241"/>
                  <a:pt x="21450" y="20704"/>
                  <a:pt x="21154" y="22141"/>
                </a:cubicBezTo>
              </a:path>
              <a:path w="21600" h="22141" stroke="0" extrusionOk="0">
                <a:moveTo>
                  <a:pt x="12272" y="-1"/>
                </a:moveTo>
                <a:cubicBezTo>
                  <a:pt x="18112" y="4032"/>
                  <a:pt x="21600" y="10677"/>
                  <a:pt x="21600" y="17775"/>
                </a:cubicBezTo>
                <a:cubicBezTo>
                  <a:pt x="21600" y="19241"/>
                  <a:pt x="21450" y="20704"/>
                  <a:pt x="21154" y="22141"/>
                </a:cubicBezTo>
                <a:lnTo>
                  <a:pt x="0" y="17775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0" name="Group 168"/>
          <p:cNvGrpSpPr>
            <a:grpSpLocks/>
          </p:cNvGrpSpPr>
          <p:nvPr/>
        </p:nvGrpSpPr>
        <p:grpSpPr bwMode="auto">
          <a:xfrm>
            <a:off x="3917955" y="2598727"/>
            <a:ext cx="2108200" cy="2501901"/>
            <a:chOff x="3428" y="2360"/>
            <a:chExt cx="1328" cy="1576"/>
          </a:xfrm>
        </p:grpSpPr>
        <p:grpSp>
          <p:nvGrpSpPr>
            <p:cNvPr id="21" name="Group 113"/>
            <p:cNvGrpSpPr>
              <a:grpSpLocks/>
            </p:cNvGrpSpPr>
            <p:nvPr/>
          </p:nvGrpSpPr>
          <p:grpSpPr bwMode="auto">
            <a:xfrm>
              <a:off x="3808" y="2484"/>
              <a:ext cx="628" cy="1228"/>
              <a:chOff x="3808" y="2484"/>
              <a:chExt cx="628" cy="1228"/>
            </a:xfrm>
          </p:grpSpPr>
          <p:sp>
            <p:nvSpPr>
              <p:cNvPr id="30" name="Line 104"/>
              <p:cNvSpPr>
                <a:spLocks noChangeShapeType="1"/>
              </p:cNvSpPr>
              <p:nvPr/>
            </p:nvSpPr>
            <p:spPr bwMode="auto">
              <a:xfrm flipV="1">
                <a:off x="3808" y="2484"/>
                <a:ext cx="0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31" name="Line 105"/>
              <p:cNvSpPr>
                <a:spLocks noChangeShapeType="1"/>
              </p:cNvSpPr>
              <p:nvPr/>
            </p:nvSpPr>
            <p:spPr bwMode="auto">
              <a:xfrm flipV="1">
                <a:off x="4436" y="2996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22" name="Oval 160"/>
            <p:cNvSpPr>
              <a:spLocks noChangeArrowheads="1"/>
            </p:cNvSpPr>
            <p:nvPr/>
          </p:nvSpPr>
          <p:spPr bwMode="auto">
            <a:xfrm>
              <a:off x="3780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Oval 161"/>
            <p:cNvSpPr>
              <a:spLocks noChangeArrowheads="1"/>
            </p:cNvSpPr>
            <p:nvPr/>
          </p:nvSpPr>
          <p:spPr bwMode="auto">
            <a:xfrm>
              <a:off x="4408" y="366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Oval 162"/>
            <p:cNvSpPr>
              <a:spLocks noChangeArrowheads="1"/>
            </p:cNvSpPr>
            <p:nvPr/>
          </p:nvSpPr>
          <p:spPr bwMode="auto">
            <a:xfrm>
              <a:off x="3780" y="2460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5" name="Oval 163"/>
            <p:cNvSpPr>
              <a:spLocks noChangeArrowheads="1"/>
            </p:cNvSpPr>
            <p:nvPr/>
          </p:nvSpPr>
          <p:spPr bwMode="auto">
            <a:xfrm>
              <a:off x="4408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164"/>
            <p:cNvSpPr txBox="1">
              <a:spLocks noChangeArrowheads="1"/>
            </p:cNvSpPr>
            <p:nvPr/>
          </p:nvSpPr>
          <p:spPr bwMode="auto">
            <a:xfrm>
              <a:off x="4204" y="3684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27" name="Text Box 165"/>
            <p:cNvSpPr txBox="1">
              <a:spLocks noChangeArrowheads="1"/>
            </p:cNvSpPr>
            <p:nvPr/>
          </p:nvSpPr>
          <p:spPr bwMode="auto">
            <a:xfrm>
              <a:off x="4424" y="2756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  <p:sp>
          <p:nvSpPr>
            <p:cNvPr id="28" name="Text Box 166"/>
            <p:cNvSpPr txBox="1">
              <a:spLocks noChangeArrowheads="1"/>
            </p:cNvSpPr>
            <p:nvPr/>
          </p:nvSpPr>
          <p:spPr bwMode="auto">
            <a:xfrm>
              <a:off x="3804" y="2768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29" name="Text Box 167"/>
            <p:cNvSpPr txBox="1">
              <a:spLocks noChangeArrowheads="1"/>
            </p:cNvSpPr>
            <p:nvPr/>
          </p:nvSpPr>
          <p:spPr bwMode="auto">
            <a:xfrm>
              <a:off x="3428" y="236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2" name="Group 177"/>
          <p:cNvGrpSpPr>
            <a:grpSpLocks/>
          </p:cNvGrpSpPr>
          <p:nvPr/>
        </p:nvGrpSpPr>
        <p:grpSpPr bwMode="auto">
          <a:xfrm>
            <a:off x="4667255" y="3557578"/>
            <a:ext cx="1060450" cy="1168401"/>
            <a:chOff x="3900" y="2964"/>
            <a:chExt cx="668" cy="736"/>
          </a:xfrm>
        </p:grpSpPr>
        <p:sp>
          <p:nvSpPr>
            <p:cNvPr id="33" name="Oval 169"/>
            <p:cNvSpPr>
              <a:spLocks noChangeArrowheads="1"/>
            </p:cNvSpPr>
            <p:nvPr/>
          </p:nvSpPr>
          <p:spPr bwMode="auto">
            <a:xfrm>
              <a:off x="3972" y="3372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Oval 170"/>
            <p:cNvSpPr>
              <a:spLocks noChangeArrowheads="1"/>
            </p:cNvSpPr>
            <p:nvPr/>
          </p:nvSpPr>
          <p:spPr bwMode="auto">
            <a:xfrm>
              <a:off x="4256" y="2964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173"/>
            <p:cNvSpPr txBox="1">
              <a:spLocks noChangeArrowheads="1"/>
            </p:cNvSpPr>
            <p:nvPr/>
          </p:nvSpPr>
          <p:spPr bwMode="auto">
            <a:xfrm>
              <a:off x="3900" y="3448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36" name="Text Box 174"/>
            <p:cNvSpPr txBox="1">
              <a:spLocks noChangeArrowheads="1"/>
            </p:cNvSpPr>
            <p:nvPr/>
          </p:nvSpPr>
          <p:spPr bwMode="auto">
            <a:xfrm>
              <a:off x="4200" y="2996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37" name="Group 179"/>
          <p:cNvGrpSpPr>
            <a:grpSpLocks/>
          </p:cNvGrpSpPr>
          <p:nvPr/>
        </p:nvGrpSpPr>
        <p:grpSpPr bwMode="auto">
          <a:xfrm>
            <a:off x="6419855" y="4516432"/>
            <a:ext cx="495300" cy="463551"/>
            <a:chOff x="5004" y="3568"/>
            <a:chExt cx="312" cy="292"/>
          </a:xfrm>
        </p:grpSpPr>
        <p:sp>
          <p:nvSpPr>
            <p:cNvPr id="38" name="Oval 171"/>
            <p:cNvSpPr>
              <a:spLocks noChangeArrowheads="1"/>
            </p:cNvSpPr>
            <p:nvPr/>
          </p:nvSpPr>
          <p:spPr bwMode="auto">
            <a:xfrm>
              <a:off x="5160" y="3568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9" name="Text Box 175"/>
            <p:cNvSpPr txBox="1">
              <a:spLocks noChangeArrowheads="1"/>
            </p:cNvSpPr>
            <p:nvPr/>
          </p:nvSpPr>
          <p:spPr bwMode="auto">
            <a:xfrm>
              <a:off x="5004" y="3608"/>
              <a:ext cx="3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2</a:t>
              </a:r>
              <a:r>
                <a:rPr lang="hr-HR" sz="2000" baseline="30000"/>
                <a:t>0</a:t>
              </a:r>
              <a:endParaRPr lang="en-GB" sz="2000"/>
            </a:p>
          </p:txBody>
        </p:sp>
      </p:grpSp>
      <p:grpSp>
        <p:nvGrpSpPr>
          <p:cNvPr id="40" name="Group 178"/>
          <p:cNvGrpSpPr>
            <a:grpSpLocks/>
          </p:cNvGrpSpPr>
          <p:nvPr/>
        </p:nvGrpSpPr>
        <p:grpSpPr bwMode="auto">
          <a:xfrm>
            <a:off x="5226055" y="1817676"/>
            <a:ext cx="615950" cy="1806575"/>
            <a:chOff x="4252" y="1868"/>
            <a:chExt cx="388" cy="1138"/>
          </a:xfrm>
        </p:grpSpPr>
        <p:sp>
          <p:nvSpPr>
            <p:cNvPr id="41" name="Line 119"/>
            <p:cNvSpPr>
              <a:spLocks noChangeShapeType="1"/>
            </p:cNvSpPr>
            <p:nvPr/>
          </p:nvSpPr>
          <p:spPr bwMode="auto">
            <a:xfrm>
              <a:off x="4284" y="1908"/>
              <a:ext cx="0" cy="109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Oval 172"/>
            <p:cNvSpPr>
              <a:spLocks noChangeArrowheads="1"/>
            </p:cNvSpPr>
            <p:nvPr/>
          </p:nvSpPr>
          <p:spPr bwMode="auto">
            <a:xfrm>
              <a:off x="4252" y="1868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176"/>
            <p:cNvSpPr txBox="1">
              <a:spLocks noChangeArrowheads="1"/>
            </p:cNvSpPr>
            <p:nvPr/>
          </p:nvSpPr>
          <p:spPr bwMode="auto">
            <a:xfrm>
              <a:off x="4284" y="1896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44" name="Group 184"/>
          <p:cNvGrpSpPr>
            <a:grpSpLocks/>
          </p:cNvGrpSpPr>
          <p:nvPr/>
        </p:nvGrpSpPr>
        <p:grpSpPr bwMode="auto">
          <a:xfrm>
            <a:off x="3048005" y="2230426"/>
            <a:ext cx="3911600" cy="2921000"/>
            <a:chOff x="2880" y="2128"/>
            <a:chExt cx="2464" cy="1840"/>
          </a:xfrm>
        </p:grpSpPr>
        <p:grpSp>
          <p:nvGrpSpPr>
            <p:cNvPr id="45" name="Group 103"/>
            <p:cNvGrpSpPr>
              <a:grpSpLocks/>
            </p:cNvGrpSpPr>
            <p:nvPr/>
          </p:nvGrpSpPr>
          <p:grpSpPr bwMode="auto">
            <a:xfrm>
              <a:off x="2880" y="2128"/>
              <a:ext cx="2464" cy="1840"/>
              <a:chOff x="2880" y="2128"/>
              <a:chExt cx="2464" cy="1840"/>
            </a:xfrm>
          </p:grpSpPr>
          <p:sp>
            <p:nvSpPr>
              <p:cNvPr id="47" name="Line 98"/>
              <p:cNvSpPr>
                <a:spLocks noChangeShapeType="1"/>
              </p:cNvSpPr>
              <p:nvPr/>
            </p:nvSpPr>
            <p:spPr bwMode="auto">
              <a:xfrm>
                <a:off x="2880" y="2992"/>
                <a:ext cx="24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8" name="Line 99"/>
              <p:cNvSpPr>
                <a:spLocks noChangeShapeType="1"/>
              </p:cNvSpPr>
              <p:nvPr/>
            </p:nvSpPr>
            <p:spPr bwMode="auto">
              <a:xfrm>
                <a:off x="3360" y="2128"/>
                <a:ext cx="1120" cy="8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9" name="Line 100"/>
              <p:cNvSpPr>
                <a:spLocks noChangeShapeType="1"/>
              </p:cNvSpPr>
              <p:nvPr/>
            </p:nvSpPr>
            <p:spPr bwMode="auto">
              <a:xfrm>
                <a:off x="3696" y="2864"/>
                <a:ext cx="976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50" name="Text Box 101"/>
              <p:cNvSpPr txBox="1">
                <a:spLocks noChangeArrowheads="1"/>
              </p:cNvSpPr>
              <p:nvPr/>
            </p:nvSpPr>
            <p:spPr bwMode="auto">
              <a:xfrm>
                <a:off x="3960" y="2376"/>
                <a:ext cx="33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p’’</a:t>
                </a:r>
                <a:endParaRPr lang="en-GB" sz="2000"/>
              </a:p>
            </p:txBody>
          </p:sp>
          <p:sp>
            <p:nvSpPr>
              <p:cNvPr id="51" name="Text Box 102"/>
              <p:cNvSpPr txBox="1">
                <a:spLocks noChangeArrowheads="1"/>
              </p:cNvSpPr>
              <p:nvPr/>
            </p:nvSpPr>
            <p:spPr bwMode="auto">
              <a:xfrm>
                <a:off x="3750" y="3063"/>
                <a:ext cx="49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p’</a:t>
                </a:r>
                <a:endParaRPr lang="en-GB" sz="2000" dirty="0"/>
              </a:p>
            </p:txBody>
          </p:sp>
        </p:grpSp>
        <p:sp>
          <p:nvSpPr>
            <p:cNvPr id="46" name="Text Box 182"/>
            <p:cNvSpPr txBox="1">
              <a:spLocks noChangeArrowheads="1"/>
            </p:cNvSpPr>
            <p:nvPr/>
          </p:nvSpPr>
          <p:spPr bwMode="auto">
            <a:xfrm>
              <a:off x="5034" y="2769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utoUpdateAnimBg="0"/>
      <p:bldP spid="12" grpId="0" autoUpdateAnimBg="0"/>
      <p:bldP spid="16" grpId="0" animBg="1"/>
      <p:bldP spid="17" grpId="0" animBg="1"/>
      <p:bldP spid="18" grpId="0" autoUpdateAnimBg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3"/>
          <p:cNvSpPr txBox="1">
            <a:spLocks noChangeArrowheads="1"/>
          </p:cNvSpPr>
          <p:nvPr/>
        </p:nvSpPr>
        <p:spPr bwMode="auto">
          <a:xfrm>
            <a:off x="642910" y="714356"/>
            <a:ext cx="6572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6. Odrediti </a:t>
            </a:r>
            <a:r>
              <a:rPr lang="hr-HR" dirty="0" err="1"/>
              <a:t>presječnicu</a:t>
            </a:r>
            <a:r>
              <a:rPr lang="hr-HR" dirty="0"/>
              <a:t> dviju ravnina </a:t>
            </a:r>
            <a:r>
              <a:rPr lang="hr-HR" b="1" dirty="0"/>
              <a:t>P</a:t>
            </a:r>
            <a:r>
              <a:rPr lang="hr-HR" dirty="0"/>
              <a:t> i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1954198" y="1555731"/>
            <a:ext cx="4087813" cy="4159250"/>
            <a:chOff x="3030" y="1079"/>
            <a:chExt cx="2575" cy="2620"/>
          </a:xfrm>
        </p:grpSpPr>
        <p:sp>
          <p:nvSpPr>
            <p:cNvPr id="4" name="Line 64"/>
            <p:cNvSpPr>
              <a:spLocks noChangeShapeType="1"/>
            </p:cNvSpPr>
            <p:nvPr/>
          </p:nvSpPr>
          <p:spPr bwMode="auto">
            <a:xfrm>
              <a:off x="3210" y="2249"/>
              <a:ext cx="2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" name="Line 65"/>
            <p:cNvSpPr>
              <a:spLocks noChangeShapeType="1"/>
            </p:cNvSpPr>
            <p:nvPr/>
          </p:nvSpPr>
          <p:spPr bwMode="auto">
            <a:xfrm>
              <a:off x="4297" y="1198"/>
              <a:ext cx="0" cy="2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" name="Text Box 66"/>
            <p:cNvSpPr txBox="1">
              <a:spLocks noChangeArrowheads="1"/>
            </p:cNvSpPr>
            <p:nvPr/>
          </p:nvSpPr>
          <p:spPr bwMode="auto">
            <a:xfrm>
              <a:off x="5358" y="2029"/>
              <a:ext cx="2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7" name="Text Box 67"/>
            <p:cNvSpPr txBox="1">
              <a:spLocks noChangeArrowheads="1"/>
            </p:cNvSpPr>
            <p:nvPr/>
          </p:nvSpPr>
          <p:spPr bwMode="auto">
            <a:xfrm>
              <a:off x="4115" y="1079"/>
              <a:ext cx="31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z</a:t>
              </a:r>
              <a:endParaRPr lang="en-GB" sz="2000"/>
            </a:p>
          </p:txBody>
        </p:sp>
        <p:sp>
          <p:nvSpPr>
            <p:cNvPr id="8" name="Text Box 68"/>
            <p:cNvSpPr txBox="1">
              <a:spLocks noChangeArrowheads="1"/>
            </p:cNvSpPr>
            <p:nvPr/>
          </p:nvSpPr>
          <p:spPr bwMode="auto">
            <a:xfrm>
              <a:off x="4050" y="3447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y</a:t>
              </a:r>
              <a:endParaRPr lang="en-GB" sz="2000"/>
            </a:p>
          </p:txBody>
        </p:sp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3030" y="2291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y</a:t>
              </a:r>
              <a:endParaRPr lang="en-GB" sz="2000"/>
            </a:p>
          </p:txBody>
        </p:sp>
      </p:grp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3936986" y="1657331"/>
            <a:ext cx="1958975" cy="3622675"/>
            <a:chOff x="4279" y="1143"/>
            <a:chExt cx="1234" cy="2282"/>
          </a:xfrm>
        </p:grpSpPr>
        <p:sp>
          <p:nvSpPr>
            <p:cNvPr id="11" name="Line 70"/>
            <p:cNvSpPr>
              <a:spLocks noChangeShapeType="1"/>
            </p:cNvSpPr>
            <p:nvPr/>
          </p:nvSpPr>
          <p:spPr bwMode="auto">
            <a:xfrm>
              <a:off x="4279" y="1435"/>
              <a:ext cx="1179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2" name="Line 71"/>
            <p:cNvSpPr>
              <a:spLocks noChangeShapeType="1"/>
            </p:cNvSpPr>
            <p:nvPr/>
          </p:nvSpPr>
          <p:spPr bwMode="auto">
            <a:xfrm>
              <a:off x="4288" y="3182"/>
              <a:ext cx="1189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3" name="Text Box 72"/>
            <p:cNvSpPr txBox="1">
              <a:spLocks noChangeArrowheads="1"/>
            </p:cNvSpPr>
            <p:nvPr/>
          </p:nvSpPr>
          <p:spPr bwMode="auto">
            <a:xfrm>
              <a:off x="5221" y="1143"/>
              <a:ext cx="2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14" name="Text Box 73"/>
            <p:cNvSpPr txBox="1">
              <a:spLocks noChangeArrowheads="1"/>
            </p:cNvSpPr>
            <p:nvPr/>
          </p:nvSpPr>
          <p:spPr bwMode="auto">
            <a:xfrm>
              <a:off x="5211" y="3173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15" name="Group 104"/>
          <p:cNvGrpSpPr>
            <a:grpSpLocks/>
          </p:cNvGrpSpPr>
          <p:nvPr/>
        </p:nvGrpSpPr>
        <p:grpSpPr bwMode="auto">
          <a:xfrm>
            <a:off x="3936986" y="2208193"/>
            <a:ext cx="1916112" cy="1155700"/>
            <a:chOff x="4279" y="1490"/>
            <a:chExt cx="1207" cy="728"/>
          </a:xfrm>
        </p:grpSpPr>
        <p:sp>
          <p:nvSpPr>
            <p:cNvPr id="16" name="Line 76"/>
            <p:cNvSpPr>
              <a:spLocks noChangeShapeType="1"/>
            </p:cNvSpPr>
            <p:nvPr/>
          </p:nvSpPr>
          <p:spPr bwMode="auto">
            <a:xfrm>
              <a:off x="4297" y="1737"/>
              <a:ext cx="1143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7" name="Line 77"/>
            <p:cNvSpPr>
              <a:spLocks noChangeShapeType="1"/>
            </p:cNvSpPr>
            <p:nvPr/>
          </p:nvSpPr>
          <p:spPr bwMode="auto">
            <a:xfrm>
              <a:off x="4279" y="1957"/>
              <a:ext cx="120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8" name="Text Box 78"/>
            <p:cNvSpPr txBox="1">
              <a:spLocks noChangeArrowheads="1"/>
            </p:cNvSpPr>
            <p:nvPr/>
          </p:nvSpPr>
          <p:spPr bwMode="auto">
            <a:xfrm>
              <a:off x="5066" y="1490"/>
              <a:ext cx="30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1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19" name="Text Box 79"/>
            <p:cNvSpPr txBox="1">
              <a:spLocks noChangeArrowheads="1"/>
            </p:cNvSpPr>
            <p:nvPr/>
          </p:nvSpPr>
          <p:spPr bwMode="auto">
            <a:xfrm>
              <a:off x="5083" y="1966"/>
              <a:ext cx="3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2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rc 82"/>
          <p:cNvSpPr>
            <a:spLocks/>
          </p:cNvSpPr>
          <p:nvPr/>
        </p:nvSpPr>
        <p:spPr bwMode="auto">
          <a:xfrm flipH="1" flipV="1">
            <a:off x="2486011" y="3414693"/>
            <a:ext cx="1479550" cy="14795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1" name="Group 85"/>
          <p:cNvGrpSpPr>
            <a:grpSpLocks/>
          </p:cNvGrpSpPr>
          <p:nvPr/>
        </p:nvGrpSpPr>
        <p:grpSpPr bwMode="auto">
          <a:xfrm>
            <a:off x="2335198" y="2109768"/>
            <a:ext cx="1628775" cy="1304925"/>
            <a:chOff x="3270" y="1428"/>
            <a:chExt cx="1026" cy="822"/>
          </a:xfrm>
        </p:grpSpPr>
        <p:sp>
          <p:nvSpPr>
            <p:cNvPr id="22" name="Line 83"/>
            <p:cNvSpPr>
              <a:spLocks noChangeShapeType="1"/>
            </p:cNvSpPr>
            <p:nvPr/>
          </p:nvSpPr>
          <p:spPr bwMode="auto">
            <a:xfrm flipV="1">
              <a:off x="3366" y="1428"/>
              <a:ext cx="930" cy="822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Text Box 84"/>
            <p:cNvSpPr txBox="1">
              <a:spLocks noChangeArrowheads="1"/>
            </p:cNvSpPr>
            <p:nvPr/>
          </p:nvSpPr>
          <p:spPr bwMode="auto">
            <a:xfrm>
              <a:off x="3270" y="1908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3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sp>
        <p:nvSpPr>
          <p:cNvPr id="24" name="Arc 86"/>
          <p:cNvSpPr>
            <a:spLocks/>
          </p:cNvSpPr>
          <p:nvPr/>
        </p:nvSpPr>
        <p:spPr bwMode="auto">
          <a:xfrm>
            <a:off x="3963973" y="2586018"/>
            <a:ext cx="838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5" name="Group 89"/>
          <p:cNvGrpSpPr>
            <a:grpSpLocks/>
          </p:cNvGrpSpPr>
          <p:nvPr/>
        </p:nvGrpSpPr>
        <p:grpSpPr bwMode="auto">
          <a:xfrm>
            <a:off x="2859073" y="2003406"/>
            <a:ext cx="1943100" cy="1420812"/>
            <a:chOff x="3600" y="1361"/>
            <a:chExt cx="1224" cy="895"/>
          </a:xfrm>
        </p:grpSpPr>
        <p:sp>
          <p:nvSpPr>
            <p:cNvPr id="26" name="Line 87"/>
            <p:cNvSpPr>
              <a:spLocks noChangeShapeType="1"/>
            </p:cNvSpPr>
            <p:nvPr/>
          </p:nvSpPr>
          <p:spPr bwMode="auto">
            <a:xfrm>
              <a:off x="3600" y="1560"/>
              <a:ext cx="1224" cy="69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7" name="Text Box 88"/>
            <p:cNvSpPr txBox="1">
              <a:spLocks noChangeArrowheads="1"/>
            </p:cNvSpPr>
            <p:nvPr/>
          </p:nvSpPr>
          <p:spPr bwMode="auto">
            <a:xfrm>
              <a:off x="3612" y="1361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3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</p:grpSp>
      <p:grpSp>
        <p:nvGrpSpPr>
          <p:cNvPr id="28" name="Group 92"/>
          <p:cNvGrpSpPr>
            <a:grpSpLocks/>
          </p:cNvGrpSpPr>
          <p:nvPr/>
        </p:nvGrpSpPr>
        <p:grpSpPr bwMode="auto">
          <a:xfrm>
            <a:off x="3201973" y="2211368"/>
            <a:ext cx="488950" cy="463550"/>
            <a:chOff x="3816" y="1492"/>
            <a:chExt cx="308" cy="292"/>
          </a:xfrm>
        </p:grpSpPr>
        <p:sp>
          <p:nvSpPr>
            <p:cNvPr id="29" name="Oval 90"/>
            <p:cNvSpPr>
              <a:spLocks noChangeArrowheads="1"/>
            </p:cNvSpPr>
            <p:nvPr/>
          </p:nvSpPr>
          <p:spPr bwMode="auto">
            <a:xfrm>
              <a:off x="3896" y="1718"/>
              <a:ext cx="66" cy="6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Text Box 91"/>
            <p:cNvSpPr txBox="1">
              <a:spLocks noChangeArrowheads="1"/>
            </p:cNvSpPr>
            <p:nvPr/>
          </p:nvSpPr>
          <p:spPr bwMode="auto">
            <a:xfrm>
              <a:off x="3816" y="1492"/>
              <a:ext cx="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3300"/>
                  </a:solidFill>
                </a:rPr>
                <a:t>t’’’</a:t>
              </a:r>
              <a:endParaRPr lang="en-GB" sz="2000">
                <a:solidFill>
                  <a:srgbClr val="FF3300"/>
                </a:solidFill>
              </a:endParaRPr>
            </a:p>
          </p:txBody>
        </p:sp>
      </p:grpSp>
      <p:grpSp>
        <p:nvGrpSpPr>
          <p:cNvPr id="31" name="Group 95"/>
          <p:cNvGrpSpPr>
            <a:grpSpLocks/>
          </p:cNvGrpSpPr>
          <p:nvPr/>
        </p:nvGrpSpPr>
        <p:grpSpPr bwMode="auto">
          <a:xfrm>
            <a:off x="3430573" y="2554271"/>
            <a:ext cx="2444750" cy="400051"/>
            <a:chOff x="3960" y="1708"/>
            <a:chExt cx="1540" cy="252"/>
          </a:xfrm>
        </p:grpSpPr>
        <p:sp>
          <p:nvSpPr>
            <p:cNvPr id="32" name="Line 93"/>
            <p:cNvSpPr>
              <a:spLocks noChangeShapeType="1"/>
            </p:cNvSpPr>
            <p:nvPr/>
          </p:nvSpPr>
          <p:spPr bwMode="auto">
            <a:xfrm>
              <a:off x="3960" y="1760"/>
              <a:ext cx="1536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3" name="Text Box 94"/>
            <p:cNvSpPr txBox="1">
              <a:spLocks noChangeArrowheads="1"/>
            </p:cNvSpPr>
            <p:nvPr/>
          </p:nvSpPr>
          <p:spPr bwMode="auto">
            <a:xfrm>
              <a:off x="5244" y="1708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3300"/>
                  </a:solidFill>
                </a:rPr>
                <a:t>t’’</a:t>
              </a:r>
              <a:endParaRPr lang="en-GB" sz="2000">
                <a:solidFill>
                  <a:srgbClr val="FF3300"/>
                </a:solidFill>
              </a:endParaRPr>
            </a:p>
          </p:txBody>
        </p:sp>
      </p:grpSp>
      <p:grpSp>
        <p:nvGrpSpPr>
          <p:cNvPr id="34" name="Group 98"/>
          <p:cNvGrpSpPr>
            <a:grpSpLocks/>
          </p:cNvGrpSpPr>
          <p:nvPr/>
        </p:nvGrpSpPr>
        <p:grpSpPr bwMode="auto">
          <a:xfrm>
            <a:off x="3379773" y="2662218"/>
            <a:ext cx="584200" cy="1333500"/>
            <a:chOff x="3928" y="1776"/>
            <a:chExt cx="368" cy="840"/>
          </a:xfrm>
        </p:grpSpPr>
        <p:sp>
          <p:nvSpPr>
            <p:cNvPr id="35" name="Line 96"/>
            <p:cNvSpPr>
              <a:spLocks noChangeShapeType="1"/>
            </p:cNvSpPr>
            <p:nvPr/>
          </p:nvSpPr>
          <p:spPr bwMode="auto">
            <a:xfrm>
              <a:off x="3928" y="1776"/>
              <a:ext cx="0" cy="48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6" name="Arc 97"/>
            <p:cNvSpPr>
              <a:spLocks/>
            </p:cNvSpPr>
            <p:nvPr/>
          </p:nvSpPr>
          <p:spPr bwMode="auto">
            <a:xfrm rot="-10800000">
              <a:off x="3928" y="2248"/>
              <a:ext cx="368" cy="36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37" name="Group 101"/>
          <p:cNvGrpSpPr>
            <a:grpSpLocks/>
          </p:cNvGrpSpPr>
          <p:nvPr/>
        </p:nvGrpSpPr>
        <p:grpSpPr bwMode="auto">
          <a:xfrm>
            <a:off x="3963973" y="3957618"/>
            <a:ext cx="1965325" cy="400050"/>
            <a:chOff x="4296" y="2592"/>
            <a:chExt cx="1238" cy="252"/>
          </a:xfrm>
        </p:grpSpPr>
        <p:sp>
          <p:nvSpPr>
            <p:cNvPr id="38" name="Line 99"/>
            <p:cNvSpPr>
              <a:spLocks noChangeShapeType="1"/>
            </p:cNvSpPr>
            <p:nvPr/>
          </p:nvSpPr>
          <p:spPr bwMode="auto">
            <a:xfrm>
              <a:off x="4296" y="2616"/>
              <a:ext cx="12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Text Box 100"/>
            <p:cNvSpPr txBox="1">
              <a:spLocks noChangeArrowheads="1"/>
            </p:cNvSpPr>
            <p:nvPr/>
          </p:nvSpPr>
          <p:spPr bwMode="auto">
            <a:xfrm>
              <a:off x="5284" y="2592"/>
              <a:ext cx="2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FF3300"/>
                  </a:solidFill>
                </a:rPr>
                <a:t>t’</a:t>
              </a:r>
              <a:endParaRPr lang="en-GB" sz="2000" dirty="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0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714348" y="642918"/>
            <a:ext cx="7429500" cy="4772025"/>
            <a:chOff x="2106" y="702"/>
            <a:chExt cx="4680" cy="3006"/>
          </a:xfrm>
        </p:grpSpPr>
        <p:sp>
          <p:nvSpPr>
            <p:cNvPr id="3" name="Text Box 134"/>
            <p:cNvSpPr txBox="1">
              <a:spLocks noChangeArrowheads="1"/>
            </p:cNvSpPr>
            <p:nvPr/>
          </p:nvSpPr>
          <p:spPr bwMode="auto">
            <a:xfrm>
              <a:off x="2106" y="702"/>
              <a:ext cx="46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 smtClean="0"/>
                <a:t>7. Točkom </a:t>
              </a:r>
              <a:r>
                <a:rPr lang="hr-HR" sz="2000" i="1" dirty="0"/>
                <a:t>T</a:t>
              </a:r>
              <a:r>
                <a:rPr lang="hr-HR" sz="2000" dirty="0"/>
                <a:t> položiti ravninu paralelnu s ravninom </a:t>
              </a:r>
              <a:r>
                <a:rPr lang="hr-HR" sz="2000" dirty="0" smtClean="0"/>
                <a:t>simetrije.</a:t>
              </a:r>
              <a:endParaRPr lang="en-GB" sz="2000" dirty="0"/>
            </a:p>
          </p:txBody>
        </p:sp>
        <p:grpSp>
          <p:nvGrpSpPr>
            <p:cNvPr id="4" name="Group 153"/>
            <p:cNvGrpSpPr>
              <a:grpSpLocks/>
            </p:cNvGrpSpPr>
            <p:nvPr/>
          </p:nvGrpSpPr>
          <p:grpSpPr bwMode="auto">
            <a:xfrm>
              <a:off x="2916" y="1290"/>
              <a:ext cx="2925" cy="2418"/>
              <a:chOff x="2916" y="1290"/>
              <a:chExt cx="2925" cy="2418"/>
            </a:xfrm>
          </p:grpSpPr>
          <p:sp>
            <p:nvSpPr>
              <p:cNvPr id="5" name="Line 135"/>
              <p:cNvSpPr>
                <a:spLocks noChangeShapeType="1"/>
              </p:cNvSpPr>
              <p:nvPr/>
            </p:nvSpPr>
            <p:spPr bwMode="auto">
              <a:xfrm>
                <a:off x="3054" y="2514"/>
                <a:ext cx="25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6" name="Line 136"/>
              <p:cNvSpPr>
                <a:spLocks noChangeShapeType="1"/>
              </p:cNvSpPr>
              <p:nvPr/>
            </p:nvSpPr>
            <p:spPr bwMode="auto">
              <a:xfrm>
                <a:off x="4140" y="1362"/>
                <a:ext cx="0" cy="22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" name="Text Box 138"/>
              <p:cNvSpPr txBox="1">
                <a:spLocks noChangeArrowheads="1"/>
              </p:cNvSpPr>
              <p:nvPr/>
            </p:nvSpPr>
            <p:spPr bwMode="auto">
              <a:xfrm>
                <a:off x="4711" y="2267"/>
                <a:ext cx="11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1</a:t>
                </a:r>
                <a:r>
                  <a:rPr lang="hr-HR" sz="2000" dirty="0"/>
                  <a:t> </a:t>
                </a:r>
                <a:r>
                  <a:rPr lang="hr-HR" sz="2000" dirty="0">
                    <a:sym typeface="Symbol" pitchFamily="18" charset="2"/>
                  </a:rPr>
                  <a:t> s</a:t>
                </a:r>
                <a:r>
                  <a:rPr lang="hr-HR" sz="2000" baseline="-25000" dirty="0">
                    <a:sym typeface="Symbol" pitchFamily="18" charset="2"/>
                  </a:rPr>
                  <a:t>2</a:t>
                </a:r>
                <a:r>
                  <a:rPr lang="hr-HR" sz="2000" dirty="0">
                    <a:sym typeface="Symbol" pitchFamily="18" charset="2"/>
                  </a:rPr>
                  <a:t>  k</a:t>
                </a:r>
                <a:r>
                  <a:rPr lang="hr-HR" sz="2000" baseline="-25000" dirty="0">
                    <a:sym typeface="Symbol" pitchFamily="18" charset="2"/>
                  </a:rPr>
                  <a:t>1</a:t>
                </a:r>
                <a:r>
                  <a:rPr lang="hr-HR" sz="2000" dirty="0">
                    <a:sym typeface="Symbol" pitchFamily="18" charset="2"/>
                  </a:rPr>
                  <a:t>  k</a:t>
                </a:r>
                <a:r>
                  <a:rPr lang="hr-HR" sz="2000" baseline="-25000" dirty="0">
                    <a:sym typeface="Symbol" pitchFamily="18" charset="2"/>
                  </a:rPr>
                  <a:t>2</a:t>
                </a:r>
                <a:endParaRPr lang="en-GB" sz="2000" dirty="0">
                  <a:sym typeface="Symbol" pitchFamily="18" charset="2"/>
                </a:endParaRPr>
              </a:p>
            </p:txBody>
          </p:sp>
          <p:sp>
            <p:nvSpPr>
              <p:cNvPr id="8" name="Text Box 139"/>
              <p:cNvSpPr txBox="1">
                <a:spLocks noChangeArrowheads="1"/>
              </p:cNvSpPr>
              <p:nvPr/>
            </p:nvSpPr>
            <p:spPr bwMode="auto">
              <a:xfrm>
                <a:off x="3972" y="1290"/>
                <a:ext cx="2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z</a:t>
                </a:r>
                <a:endParaRPr lang="en-GB" sz="2000" dirty="0"/>
              </a:p>
            </p:txBody>
          </p:sp>
          <p:sp>
            <p:nvSpPr>
              <p:cNvPr id="9" name="Text Box 140"/>
              <p:cNvSpPr txBox="1">
                <a:spLocks noChangeArrowheads="1"/>
              </p:cNvSpPr>
              <p:nvPr/>
            </p:nvSpPr>
            <p:spPr bwMode="auto">
              <a:xfrm>
                <a:off x="3936" y="3456"/>
                <a:ext cx="31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y</a:t>
                </a:r>
                <a:endParaRPr lang="en-GB" sz="2000" dirty="0"/>
              </a:p>
            </p:txBody>
          </p:sp>
          <p:sp>
            <p:nvSpPr>
              <p:cNvPr id="10" name="Line 141"/>
              <p:cNvSpPr>
                <a:spLocks noChangeShapeType="1"/>
              </p:cNvSpPr>
              <p:nvPr/>
            </p:nvSpPr>
            <p:spPr bwMode="auto">
              <a:xfrm rot="2675407">
                <a:off x="2916" y="2157"/>
                <a:ext cx="1727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" name="Text Box 142"/>
              <p:cNvSpPr txBox="1">
                <a:spLocks noChangeArrowheads="1"/>
              </p:cNvSpPr>
              <p:nvPr/>
            </p:nvSpPr>
            <p:spPr bwMode="auto">
              <a:xfrm>
                <a:off x="3162" y="1332"/>
                <a:ext cx="3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3</a:t>
                </a:r>
                <a:endParaRPr lang="en-GB" sz="2000" dirty="0"/>
              </a:p>
            </p:txBody>
          </p:sp>
          <p:sp>
            <p:nvSpPr>
              <p:cNvPr id="12" name="Line 143"/>
              <p:cNvSpPr>
                <a:spLocks noChangeShapeType="1"/>
              </p:cNvSpPr>
              <p:nvPr/>
            </p:nvSpPr>
            <p:spPr bwMode="auto">
              <a:xfrm>
                <a:off x="4632" y="2508"/>
                <a:ext cx="0" cy="5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Oval 144"/>
              <p:cNvSpPr>
                <a:spLocks noChangeArrowheads="1"/>
              </p:cNvSpPr>
              <p:nvPr/>
            </p:nvSpPr>
            <p:spPr bwMode="auto">
              <a:xfrm>
                <a:off x="4604" y="2672"/>
                <a:ext cx="56" cy="56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" name="Oval 145"/>
              <p:cNvSpPr>
                <a:spLocks noChangeArrowheads="1"/>
              </p:cNvSpPr>
              <p:nvPr/>
            </p:nvSpPr>
            <p:spPr bwMode="auto">
              <a:xfrm>
                <a:off x="4604" y="3000"/>
                <a:ext cx="56" cy="56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" name="Text Box 147"/>
              <p:cNvSpPr txBox="1">
                <a:spLocks noChangeArrowheads="1"/>
              </p:cNvSpPr>
              <p:nvPr/>
            </p:nvSpPr>
            <p:spPr bwMode="auto">
              <a:xfrm>
                <a:off x="4660" y="2928"/>
                <a:ext cx="3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</a:t>
                </a:r>
                <a:endParaRPr lang="en-GB"/>
              </a:p>
            </p:txBody>
          </p:sp>
          <p:sp>
            <p:nvSpPr>
              <p:cNvPr id="16" name="Text Box 148"/>
              <p:cNvSpPr txBox="1">
                <a:spLocks noChangeArrowheads="1"/>
              </p:cNvSpPr>
              <p:nvPr/>
            </p:nvSpPr>
            <p:spPr bwMode="auto">
              <a:xfrm>
                <a:off x="4656" y="2608"/>
                <a:ext cx="3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T”</a:t>
                </a:r>
                <a:endParaRPr lang="en-GB"/>
              </a:p>
            </p:txBody>
          </p:sp>
        </p:grpSp>
      </p:grpSp>
      <p:sp>
        <p:nvSpPr>
          <p:cNvPr id="17" name="Line 150"/>
          <p:cNvSpPr>
            <a:spLocks noChangeShapeType="1"/>
          </p:cNvSpPr>
          <p:nvPr/>
        </p:nvSpPr>
        <p:spPr bwMode="auto">
          <a:xfrm>
            <a:off x="3136882" y="3814743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18" name="Group 156"/>
          <p:cNvGrpSpPr>
            <a:grpSpLocks/>
          </p:cNvGrpSpPr>
          <p:nvPr/>
        </p:nvGrpSpPr>
        <p:grpSpPr bwMode="auto">
          <a:xfrm>
            <a:off x="3124182" y="3516293"/>
            <a:ext cx="1555750" cy="819150"/>
            <a:chOff x="3624" y="2512"/>
            <a:chExt cx="980" cy="516"/>
          </a:xfrm>
        </p:grpSpPr>
        <p:sp>
          <p:nvSpPr>
            <p:cNvPr id="19" name="Line 151"/>
            <p:cNvSpPr>
              <a:spLocks noChangeShapeType="1"/>
            </p:cNvSpPr>
            <p:nvPr/>
          </p:nvSpPr>
          <p:spPr bwMode="auto">
            <a:xfrm>
              <a:off x="4136" y="3028"/>
              <a:ext cx="4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0" name="Arc 152"/>
            <p:cNvSpPr>
              <a:spLocks/>
            </p:cNvSpPr>
            <p:nvPr/>
          </p:nvSpPr>
          <p:spPr bwMode="auto">
            <a:xfrm rot="-10800000">
              <a:off x="3624" y="2512"/>
              <a:ext cx="516" cy="5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21" name="Group 158"/>
          <p:cNvGrpSpPr>
            <a:grpSpLocks/>
          </p:cNvGrpSpPr>
          <p:nvPr/>
        </p:nvGrpSpPr>
        <p:grpSpPr bwMode="auto">
          <a:xfrm>
            <a:off x="2605070" y="3516296"/>
            <a:ext cx="642937" cy="674688"/>
            <a:chOff x="3297" y="2512"/>
            <a:chExt cx="405" cy="425"/>
          </a:xfrm>
        </p:grpSpPr>
        <p:sp>
          <p:nvSpPr>
            <p:cNvPr id="22" name="Line 155"/>
            <p:cNvSpPr>
              <a:spLocks noChangeShapeType="1"/>
            </p:cNvSpPr>
            <p:nvPr/>
          </p:nvSpPr>
          <p:spPr bwMode="auto">
            <a:xfrm>
              <a:off x="3624" y="2512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Oval 146"/>
            <p:cNvSpPr>
              <a:spLocks noChangeArrowheads="1"/>
            </p:cNvSpPr>
            <p:nvPr/>
          </p:nvSpPr>
          <p:spPr bwMode="auto">
            <a:xfrm>
              <a:off x="3594" y="2672"/>
              <a:ext cx="56" cy="5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Text Box 157"/>
            <p:cNvSpPr txBox="1">
              <a:spLocks noChangeArrowheads="1"/>
            </p:cNvSpPr>
            <p:nvPr/>
          </p:nvSpPr>
          <p:spPr bwMode="auto">
            <a:xfrm>
              <a:off x="3297" y="2685"/>
              <a:ext cx="4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T’’’</a:t>
              </a:r>
              <a:endParaRPr lang="en-GB" sz="2000"/>
            </a:p>
          </p:txBody>
        </p:sp>
      </p:grpSp>
      <p:grpSp>
        <p:nvGrpSpPr>
          <p:cNvPr id="25" name="Group 161"/>
          <p:cNvGrpSpPr>
            <a:grpSpLocks/>
          </p:cNvGrpSpPr>
          <p:nvPr/>
        </p:nvGrpSpPr>
        <p:grpSpPr bwMode="auto">
          <a:xfrm>
            <a:off x="2209782" y="2790806"/>
            <a:ext cx="1743075" cy="1839912"/>
            <a:chOff x="3045" y="2049"/>
            <a:chExt cx="1098" cy="1159"/>
          </a:xfrm>
        </p:grpSpPr>
        <p:sp>
          <p:nvSpPr>
            <p:cNvPr id="26" name="Line 159"/>
            <p:cNvSpPr>
              <a:spLocks noChangeShapeType="1"/>
            </p:cNvSpPr>
            <p:nvPr/>
          </p:nvSpPr>
          <p:spPr bwMode="auto">
            <a:xfrm>
              <a:off x="3045" y="2127"/>
              <a:ext cx="1098" cy="1081"/>
            </a:xfrm>
            <a:prstGeom prst="line">
              <a:avLst/>
            </a:prstGeom>
            <a:noFill/>
            <a:ln w="317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7" name="Text Box 160"/>
            <p:cNvSpPr txBox="1">
              <a:spLocks noChangeArrowheads="1"/>
            </p:cNvSpPr>
            <p:nvPr/>
          </p:nvSpPr>
          <p:spPr bwMode="auto">
            <a:xfrm>
              <a:off x="3150" y="2049"/>
              <a:ext cx="2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d</a:t>
              </a:r>
              <a:r>
                <a:rPr lang="hr-HR" sz="2000" baseline="-25000">
                  <a:solidFill>
                    <a:srgbClr val="CC3300"/>
                  </a:solidFill>
                </a:rPr>
                <a:t>3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28" name="Group 166"/>
          <p:cNvGrpSpPr>
            <a:grpSpLocks/>
          </p:cNvGrpSpPr>
          <p:nvPr/>
        </p:nvGrpSpPr>
        <p:grpSpPr bwMode="auto">
          <a:xfrm>
            <a:off x="3852845" y="4233841"/>
            <a:ext cx="2366962" cy="604838"/>
            <a:chOff x="4083" y="2964"/>
            <a:chExt cx="1491" cy="381"/>
          </a:xfrm>
        </p:grpSpPr>
        <p:sp>
          <p:nvSpPr>
            <p:cNvPr id="29" name="Line 162"/>
            <p:cNvSpPr>
              <a:spLocks noChangeShapeType="1"/>
            </p:cNvSpPr>
            <p:nvPr/>
          </p:nvSpPr>
          <p:spPr bwMode="auto">
            <a:xfrm>
              <a:off x="4083" y="3213"/>
              <a:ext cx="1368" cy="0"/>
            </a:xfrm>
            <a:prstGeom prst="line">
              <a:avLst/>
            </a:prstGeom>
            <a:noFill/>
            <a:ln w="317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0" name="Text Box 163"/>
            <p:cNvSpPr txBox="1">
              <a:spLocks noChangeArrowheads="1"/>
            </p:cNvSpPr>
            <p:nvPr/>
          </p:nvSpPr>
          <p:spPr bwMode="auto">
            <a:xfrm>
              <a:off x="5106" y="2964"/>
              <a:ext cx="46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d</a:t>
              </a:r>
              <a:r>
                <a:rPr lang="hr-HR" sz="2000" baseline="-25000">
                  <a:solidFill>
                    <a:srgbClr val="CC3300"/>
                  </a:solidFill>
                </a:rPr>
                <a:t>1</a:t>
              </a:r>
              <a:r>
                <a:rPr lang="hr-HR" sz="2000">
                  <a:solidFill>
                    <a:srgbClr val="CC3300"/>
                  </a:solidFill>
                </a:rPr>
                <a:t>=d</a:t>
              </a:r>
              <a:r>
                <a:rPr lang="hr-HR" sz="2000" baseline="-25000">
                  <a:solidFill>
                    <a:srgbClr val="CC3300"/>
                  </a:solidFill>
                </a:rPr>
                <a:t>2</a:t>
              </a:r>
              <a:endParaRPr lang="en-GB" sz="2000" baseline="-25000">
                <a:solidFill>
                  <a:srgbClr val="CC3300"/>
                </a:solidFill>
              </a:endParaRPr>
            </a:p>
          </p:txBody>
        </p:sp>
      </p:grpSp>
      <p:sp>
        <p:nvSpPr>
          <p:cNvPr id="31" name="Arc 165"/>
          <p:cNvSpPr>
            <a:spLocks/>
          </p:cNvSpPr>
          <p:nvPr/>
        </p:nvSpPr>
        <p:spPr bwMode="auto">
          <a:xfrm rot="16200000" flipH="1">
            <a:off x="2833669" y="3519469"/>
            <a:ext cx="1109663" cy="11096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500034" y="500042"/>
            <a:ext cx="37719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2</a:t>
            </a:r>
            <a:r>
              <a:rPr lang="hr-HR" sz="1800" dirty="0" smtClean="0"/>
              <a:t>. Odrediti </a:t>
            </a:r>
            <a:r>
              <a:rPr lang="hr-HR" sz="1800" b="1" dirty="0"/>
              <a:t>nacrt</a:t>
            </a:r>
            <a:r>
              <a:rPr lang="hr-HR" sz="1800" dirty="0"/>
              <a:t> pravca </a:t>
            </a:r>
            <a:r>
              <a:rPr lang="hr-HR" sz="1800" i="1" dirty="0"/>
              <a:t>a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>
            <a:off x="639734" y="3143236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Line 31"/>
          <p:cNvSpPr>
            <a:spLocks noChangeShapeType="1"/>
          </p:cNvSpPr>
          <p:nvPr/>
        </p:nvSpPr>
        <p:spPr bwMode="auto">
          <a:xfrm flipH="1">
            <a:off x="2525684" y="2165336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" name="Line 32"/>
          <p:cNvSpPr>
            <a:spLocks noChangeShapeType="1"/>
          </p:cNvSpPr>
          <p:nvPr/>
        </p:nvSpPr>
        <p:spPr bwMode="auto">
          <a:xfrm flipH="1">
            <a:off x="538134" y="3143236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385734" y="3638536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2836834" y="1822436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715934" y="3092436"/>
            <a:ext cx="2438400" cy="11303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2925734" y="3702036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a’</a:t>
            </a:r>
            <a:endParaRPr lang="en-GB" sz="2000">
              <a:solidFill>
                <a:schemeClr val="hlink"/>
              </a:solidFill>
            </a:endParaRPr>
          </a:p>
        </p:txBody>
      </p: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1547784" y="3511536"/>
            <a:ext cx="600075" cy="434975"/>
            <a:chOff x="804" y="2328"/>
            <a:chExt cx="378" cy="274"/>
          </a:xfrm>
        </p:grpSpPr>
        <p:sp>
          <p:nvSpPr>
            <p:cNvPr id="14" name="Oval 37"/>
            <p:cNvSpPr>
              <a:spLocks noChangeArrowheads="1"/>
            </p:cNvSpPr>
            <p:nvPr/>
          </p:nvSpPr>
          <p:spPr bwMode="auto">
            <a:xfrm>
              <a:off x="882" y="232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5" name="Text Box 38"/>
            <p:cNvSpPr txBox="1">
              <a:spLocks noChangeArrowheads="1"/>
            </p:cNvSpPr>
            <p:nvPr/>
          </p:nvSpPr>
          <p:spPr bwMode="auto">
            <a:xfrm>
              <a:off x="804" y="2352"/>
              <a:ext cx="3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16" name="Line 40"/>
          <p:cNvSpPr>
            <a:spLocks noChangeShapeType="1"/>
          </p:cNvSpPr>
          <p:nvPr/>
        </p:nvSpPr>
        <p:spPr bwMode="auto">
          <a:xfrm flipV="1">
            <a:off x="1719234" y="3121011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1681134" y="2768586"/>
            <a:ext cx="847725" cy="431800"/>
            <a:chOff x="888" y="1860"/>
            <a:chExt cx="534" cy="272"/>
          </a:xfrm>
        </p:grpSpPr>
        <p:sp>
          <p:nvSpPr>
            <p:cNvPr id="18" name="Oval 41"/>
            <p:cNvSpPr>
              <a:spLocks noChangeArrowheads="1"/>
            </p:cNvSpPr>
            <p:nvPr/>
          </p:nvSpPr>
          <p:spPr bwMode="auto">
            <a:xfrm>
              <a:off x="888" y="207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42"/>
            <p:cNvSpPr txBox="1">
              <a:spLocks noChangeArrowheads="1"/>
            </p:cNvSpPr>
            <p:nvPr/>
          </p:nvSpPr>
          <p:spPr bwMode="auto">
            <a:xfrm>
              <a:off x="936" y="1860"/>
              <a:ext cx="4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20" name="Group 46"/>
          <p:cNvGrpSpPr>
            <a:grpSpLocks/>
          </p:cNvGrpSpPr>
          <p:nvPr/>
        </p:nvGrpSpPr>
        <p:grpSpPr bwMode="auto">
          <a:xfrm>
            <a:off x="538134" y="2682861"/>
            <a:ext cx="609600" cy="498475"/>
            <a:chOff x="168" y="1806"/>
            <a:chExt cx="384" cy="314"/>
          </a:xfrm>
        </p:grpSpPr>
        <p:sp>
          <p:nvSpPr>
            <p:cNvPr id="21" name="Oval 44"/>
            <p:cNvSpPr>
              <a:spLocks noChangeArrowheads="1"/>
            </p:cNvSpPr>
            <p:nvPr/>
          </p:nvSpPr>
          <p:spPr bwMode="auto">
            <a:xfrm>
              <a:off x="306" y="206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2" name="Text Box 45"/>
            <p:cNvSpPr txBox="1">
              <a:spLocks noChangeArrowheads="1"/>
            </p:cNvSpPr>
            <p:nvPr/>
          </p:nvSpPr>
          <p:spPr bwMode="auto">
            <a:xfrm>
              <a:off x="168" y="180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23" name="Line 47"/>
          <p:cNvSpPr>
            <a:spLocks noChangeShapeType="1"/>
          </p:cNvSpPr>
          <p:nvPr/>
        </p:nvSpPr>
        <p:spPr bwMode="auto">
          <a:xfrm>
            <a:off x="795309" y="3140061"/>
            <a:ext cx="0" cy="21240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24" name="Line 48"/>
          <p:cNvSpPr>
            <a:spLocks noChangeShapeType="1"/>
          </p:cNvSpPr>
          <p:nvPr/>
        </p:nvSpPr>
        <p:spPr bwMode="auto">
          <a:xfrm flipH="1">
            <a:off x="661959" y="3159111"/>
            <a:ext cx="1847850" cy="225742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25" name="Group 51"/>
          <p:cNvGrpSpPr>
            <a:grpSpLocks/>
          </p:cNvGrpSpPr>
          <p:nvPr/>
        </p:nvGrpSpPr>
        <p:grpSpPr bwMode="auto">
          <a:xfrm>
            <a:off x="747684" y="5168886"/>
            <a:ext cx="704850" cy="396875"/>
            <a:chOff x="300" y="3372"/>
            <a:chExt cx="444" cy="250"/>
          </a:xfrm>
        </p:grpSpPr>
        <p:sp>
          <p:nvSpPr>
            <p:cNvPr id="26" name="Oval 49"/>
            <p:cNvSpPr>
              <a:spLocks noChangeArrowheads="1"/>
            </p:cNvSpPr>
            <p:nvPr/>
          </p:nvSpPr>
          <p:spPr bwMode="auto">
            <a:xfrm>
              <a:off x="300" y="340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7" name="Text Box 50"/>
            <p:cNvSpPr txBox="1">
              <a:spLocks noChangeArrowheads="1"/>
            </p:cNvSpPr>
            <p:nvPr/>
          </p:nvSpPr>
          <p:spPr bwMode="auto">
            <a:xfrm>
              <a:off x="330" y="3372"/>
              <a:ext cx="4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28" name="Group 54"/>
          <p:cNvGrpSpPr>
            <a:grpSpLocks/>
          </p:cNvGrpSpPr>
          <p:nvPr/>
        </p:nvGrpSpPr>
        <p:grpSpPr bwMode="auto">
          <a:xfrm>
            <a:off x="681009" y="1339836"/>
            <a:ext cx="2028825" cy="4152900"/>
            <a:chOff x="258" y="960"/>
            <a:chExt cx="1278" cy="2616"/>
          </a:xfrm>
        </p:grpSpPr>
        <p:sp>
          <p:nvSpPr>
            <p:cNvPr id="29" name="Line 52"/>
            <p:cNvSpPr>
              <a:spLocks noChangeShapeType="1"/>
            </p:cNvSpPr>
            <p:nvPr/>
          </p:nvSpPr>
          <p:spPr bwMode="auto">
            <a:xfrm flipV="1">
              <a:off x="258" y="960"/>
              <a:ext cx="1164" cy="261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Text Box 53"/>
            <p:cNvSpPr txBox="1">
              <a:spLocks noChangeArrowheads="1"/>
            </p:cNvSpPr>
            <p:nvPr/>
          </p:nvSpPr>
          <p:spPr bwMode="auto">
            <a:xfrm>
              <a:off x="1020" y="1128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a’’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500034" y="1428736"/>
            <a:ext cx="55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a)</a:t>
            </a:r>
            <a:endParaRPr lang="en-GB" sz="2400" dirty="0"/>
          </a:p>
        </p:txBody>
      </p:sp>
      <p:sp>
        <p:nvSpPr>
          <p:cNvPr id="32" name="Text Box 56"/>
          <p:cNvSpPr txBox="1">
            <a:spLocks noChangeArrowheads="1"/>
          </p:cNvSpPr>
          <p:nvPr/>
        </p:nvSpPr>
        <p:spPr bwMode="auto">
          <a:xfrm>
            <a:off x="4956176" y="142556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b)</a:t>
            </a:r>
            <a:endParaRPr lang="en-GB" sz="2400" dirty="0"/>
          </a:p>
        </p:txBody>
      </p:sp>
      <p:grpSp>
        <p:nvGrpSpPr>
          <p:cNvPr id="33" name="Group 71"/>
          <p:cNvGrpSpPr>
            <a:grpSpLocks/>
          </p:cNvGrpSpPr>
          <p:nvPr/>
        </p:nvGrpSpPr>
        <p:grpSpPr bwMode="auto">
          <a:xfrm>
            <a:off x="7210426" y="3127364"/>
            <a:ext cx="685800" cy="428625"/>
            <a:chOff x="3676" y="2064"/>
            <a:chExt cx="432" cy="270"/>
          </a:xfrm>
        </p:grpSpPr>
        <p:sp>
          <p:nvSpPr>
            <p:cNvPr id="34" name="Oval 66"/>
            <p:cNvSpPr>
              <a:spLocks noChangeArrowheads="1"/>
            </p:cNvSpPr>
            <p:nvPr/>
          </p:nvSpPr>
          <p:spPr bwMode="auto">
            <a:xfrm>
              <a:off x="3708" y="206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70"/>
            <p:cNvSpPr txBox="1">
              <a:spLocks noChangeArrowheads="1"/>
            </p:cNvSpPr>
            <p:nvPr/>
          </p:nvSpPr>
          <p:spPr bwMode="auto">
            <a:xfrm>
              <a:off x="3676" y="208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36" name="Group 74"/>
          <p:cNvGrpSpPr>
            <a:grpSpLocks/>
          </p:cNvGrpSpPr>
          <p:nvPr/>
        </p:nvGrpSpPr>
        <p:grpSpPr bwMode="auto">
          <a:xfrm>
            <a:off x="6651626" y="2232014"/>
            <a:ext cx="742950" cy="914400"/>
            <a:chOff x="3324" y="1500"/>
            <a:chExt cx="468" cy="576"/>
          </a:xfrm>
        </p:grpSpPr>
        <p:sp>
          <p:nvSpPr>
            <p:cNvPr id="37" name="Oval 67"/>
            <p:cNvSpPr>
              <a:spLocks noChangeArrowheads="1"/>
            </p:cNvSpPr>
            <p:nvPr/>
          </p:nvSpPr>
          <p:spPr bwMode="auto">
            <a:xfrm>
              <a:off x="3708" y="16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8" name="Line 72"/>
            <p:cNvSpPr>
              <a:spLocks noChangeShapeType="1"/>
            </p:cNvSpPr>
            <p:nvPr/>
          </p:nvSpPr>
          <p:spPr bwMode="auto">
            <a:xfrm flipV="1">
              <a:off x="3736" y="164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Text Box 73"/>
            <p:cNvSpPr txBox="1">
              <a:spLocks noChangeArrowheads="1"/>
            </p:cNvSpPr>
            <p:nvPr/>
          </p:nvSpPr>
          <p:spPr bwMode="auto">
            <a:xfrm>
              <a:off x="3324" y="1500"/>
              <a:ext cx="4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sp>
        <p:nvSpPr>
          <p:cNvPr id="40" name="Line 75"/>
          <p:cNvSpPr>
            <a:spLocks noChangeShapeType="1"/>
          </p:cNvSpPr>
          <p:nvPr/>
        </p:nvSpPr>
        <p:spPr bwMode="auto">
          <a:xfrm flipV="1">
            <a:off x="6708776" y="2689214"/>
            <a:ext cx="958850" cy="48895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41" name="Group 77"/>
          <p:cNvGrpSpPr>
            <a:grpSpLocks/>
          </p:cNvGrpSpPr>
          <p:nvPr/>
        </p:nvGrpSpPr>
        <p:grpSpPr bwMode="auto">
          <a:xfrm>
            <a:off x="7394576" y="2346314"/>
            <a:ext cx="546100" cy="450850"/>
            <a:chOff x="3792" y="1572"/>
            <a:chExt cx="344" cy="284"/>
          </a:xfrm>
        </p:grpSpPr>
        <p:sp>
          <p:nvSpPr>
            <p:cNvPr id="42" name="Oval 68"/>
            <p:cNvSpPr>
              <a:spLocks noChangeArrowheads="1"/>
            </p:cNvSpPr>
            <p:nvPr/>
          </p:nvSpPr>
          <p:spPr bwMode="auto">
            <a:xfrm>
              <a:off x="3860" y="18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76"/>
            <p:cNvSpPr txBox="1">
              <a:spLocks noChangeArrowheads="1"/>
            </p:cNvSpPr>
            <p:nvPr/>
          </p:nvSpPr>
          <p:spPr bwMode="auto">
            <a:xfrm>
              <a:off x="3792" y="1572"/>
              <a:ext cx="3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44" name="Group 80"/>
          <p:cNvGrpSpPr>
            <a:grpSpLocks/>
          </p:cNvGrpSpPr>
          <p:nvPr/>
        </p:nvGrpSpPr>
        <p:grpSpPr bwMode="auto">
          <a:xfrm>
            <a:off x="7502526" y="2784464"/>
            <a:ext cx="666750" cy="454025"/>
            <a:chOff x="3860" y="1848"/>
            <a:chExt cx="420" cy="286"/>
          </a:xfrm>
        </p:grpSpPr>
        <p:sp>
          <p:nvSpPr>
            <p:cNvPr id="45" name="Oval 69"/>
            <p:cNvSpPr>
              <a:spLocks noChangeArrowheads="1"/>
            </p:cNvSpPr>
            <p:nvPr/>
          </p:nvSpPr>
          <p:spPr bwMode="auto">
            <a:xfrm>
              <a:off x="3860" y="206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6" name="Line 78"/>
            <p:cNvSpPr>
              <a:spLocks noChangeShapeType="1"/>
            </p:cNvSpPr>
            <p:nvPr/>
          </p:nvSpPr>
          <p:spPr bwMode="auto">
            <a:xfrm>
              <a:off x="3888" y="1848"/>
              <a:ext cx="0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7" name="Text Box 79"/>
            <p:cNvSpPr txBox="1">
              <a:spLocks noChangeArrowheads="1"/>
            </p:cNvSpPr>
            <p:nvPr/>
          </p:nvSpPr>
          <p:spPr bwMode="auto">
            <a:xfrm>
              <a:off x="3864" y="1884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48" name="Group 83"/>
          <p:cNvGrpSpPr>
            <a:grpSpLocks/>
          </p:cNvGrpSpPr>
          <p:nvPr/>
        </p:nvGrpSpPr>
        <p:grpSpPr bwMode="auto">
          <a:xfrm>
            <a:off x="6657976" y="1470014"/>
            <a:ext cx="914400" cy="1790700"/>
            <a:chOff x="3328" y="1020"/>
            <a:chExt cx="576" cy="1128"/>
          </a:xfrm>
        </p:grpSpPr>
        <p:sp>
          <p:nvSpPr>
            <p:cNvPr id="49" name="Line 81"/>
            <p:cNvSpPr>
              <a:spLocks noChangeShapeType="1"/>
            </p:cNvSpPr>
            <p:nvPr/>
          </p:nvSpPr>
          <p:spPr bwMode="auto">
            <a:xfrm>
              <a:off x="3548" y="1020"/>
              <a:ext cx="356" cy="11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0" name="Text Box 82"/>
            <p:cNvSpPr txBox="1">
              <a:spLocks noChangeArrowheads="1"/>
            </p:cNvSpPr>
            <p:nvPr/>
          </p:nvSpPr>
          <p:spPr bwMode="auto">
            <a:xfrm>
              <a:off x="3328" y="1124"/>
              <a:ext cx="4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a’’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sp>
        <p:nvSpPr>
          <p:cNvPr id="60" name="Text Box 116"/>
          <p:cNvSpPr txBox="1">
            <a:spLocks noChangeArrowheads="1"/>
          </p:cNvSpPr>
          <p:nvPr/>
        </p:nvSpPr>
        <p:spPr bwMode="auto">
          <a:xfrm>
            <a:off x="3049559" y="2805099"/>
            <a:ext cx="280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grpSp>
        <p:nvGrpSpPr>
          <p:cNvPr id="61" name="Group 118"/>
          <p:cNvGrpSpPr>
            <a:grpSpLocks/>
          </p:cNvGrpSpPr>
          <p:nvPr/>
        </p:nvGrpSpPr>
        <p:grpSpPr bwMode="auto">
          <a:xfrm>
            <a:off x="4714876" y="1857364"/>
            <a:ext cx="3079750" cy="2940050"/>
            <a:chOff x="2200" y="760"/>
            <a:chExt cx="1940" cy="1852"/>
          </a:xfrm>
        </p:grpSpPr>
        <p:grpSp>
          <p:nvGrpSpPr>
            <p:cNvPr id="62" name="Group 65"/>
            <p:cNvGrpSpPr>
              <a:grpSpLocks/>
            </p:cNvGrpSpPr>
            <p:nvPr/>
          </p:nvGrpSpPr>
          <p:grpSpPr bwMode="auto">
            <a:xfrm>
              <a:off x="2200" y="760"/>
              <a:ext cx="1940" cy="1852"/>
              <a:chOff x="2104" y="1264"/>
              <a:chExt cx="1940" cy="1852"/>
            </a:xfrm>
          </p:grpSpPr>
          <p:sp>
            <p:nvSpPr>
              <p:cNvPr id="64" name="Text Box 61"/>
              <p:cNvSpPr txBox="1">
                <a:spLocks noChangeArrowheads="1"/>
              </p:cNvSpPr>
              <p:nvPr/>
            </p:nvSpPr>
            <p:spPr bwMode="auto">
              <a:xfrm>
                <a:off x="3639" y="1264"/>
                <a:ext cx="4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/>
                  <a:t>s</a:t>
                </a:r>
                <a:r>
                  <a:rPr lang="hr-HR" sz="2400" baseline="-25000" dirty="0"/>
                  <a:t>2</a:t>
                </a:r>
                <a:endParaRPr lang="en-GB" sz="2400" dirty="0"/>
              </a:p>
            </p:txBody>
          </p:sp>
          <p:grpSp>
            <p:nvGrpSpPr>
              <p:cNvPr id="65" name="Group 64"/>
              <p:cNvGrpSpPr>
                <a:grpSpLocks/>
              </p:cNvGrpSpPr>
              <p:nvPr/>
            </p:nvGrpSpPr>
            <p:grpSpPr bwMode="auto">
              <a:xfrm>
                <a:off x="2104" y="1480"/>
                <a:ext cx="1800" cy="1636"/>
                <a:chOff x="2104" y="1480"/>
                <a:chExt cx="1800" cy="1636"/>
              </a:xfrm>
            </p:grpSpPr>
            <p:sp>
              <p:nvSpPr>
                <p:cNvPr id="67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356" y="1480"/>
                  <a:ext cx="500" cy="6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6" name="Line 57"/>
                <p:cNvSpPr>
                  <a:spLocks noChangeShapeType="1"/>
                </p:cNvSpPr>
                <p:nvPr/>
              </p:nvSpPr>
              <p:spPr bwMode="auto">
                <a:xfrm>
                  <a:off x="2168" y="2096"/>
                  <a:ext cx="16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70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3176" y="1800"/>
                  <a:ext cx="728" cy="128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8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2104" y="2096"/>
                  <a:ext cx="1256" cy="6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9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184" y="2336"/>
                  <a:ext cx="376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1</a:t>
                  </a:r>
                  <a:endParaRPr lang="en-GB" sz="2000" dirty="0"/>
                </a:p>
              </p:txBody>
            </p:sp>
            <p:sp>
              <p:nvSpPr>
                <p:cNvPr id="7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264" y="2864"/>
                  <a:ext cx="352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>
                      <a:solidFill>
                        <a:schemeClr val="hlink"/>
                      </a:solidFill>
                    </a:rPr>
                    <a:t>a’</a:t>
                  </a:r>
                  <a:endParaRPr lang="en-GB" sz="2000" dirty="0">
                    <a:solidFill>
                      <a:schemeClr val="hlink"/>
                    </a:solidFill>
                  </a:endParaRPr>
                </a:p>
              </p:txBody>
            </p:sp>
          </p:grpSp>
        </p:grpSp>
        <p:sp>
          <p:nvSpPr>
            <p:cNvPr id="63" name="Text Box 117"/>
            <p:cNvSpPr txBox="1">
              <a:spLocks noChangeArrowheads="1"/>
            </p:cNvSpPr>
            <p:nvPr/>
          </p:nvSpPr>
          <p:spPr bwMode="auto">
            <a:xfrm>
              <a:off x="2553" y="1390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x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593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4" grpId="0" animBg="1"/>
      <p:bldP spid="32" grpId="0" autoUpdateAnimBg="0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4"/>
          <p:cNvSpPr txBox="1">
            <a:spLocks noChangeArrowheads="1"/>
          </p:cNvSpPr>
          <p:nvPr/>
        </p:nvSpPr>
        <p:spPr bwMode="auto">
          <a:xfrm>
            <a:off x="785786" y="714356"/>
            <a:ext cx="1081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c)</a:t>
            </a:r>
            <a:endParaRPr lang="en-GB" sz="2400" dirty="0"/>
          </a:p>
        </p:txBody>
      </p: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850876" y="1201722"/>
            <a:ext cx="2197100" cy="3089275"/>
            <a:chOff x="4376" y="712"/>
            <a:chExt cx="1384" cy="1946"/>
          </a:xfrm>
        </p:grpSpPr>
        <p:grpSp>
          <p:nvGrpSpPr>
            <p:cNvPr id="4" name="Group 98"/>
            <p:cNvGrpSpPr>
              <a:grpSpLocks/>
            </p:cNvGrpSpPr>
            <p:nvPr/>
          </p:nvGrpSpPr>
          <p:grpSpPr bwMode="auto">
            <a:xfrm>
              <a:off x="4376" y="712"/>
              <a:ext cx="1384" cy="1946"/>
              <a:chOff x="4280" y="1216"/>
              <a:chExt cx="1384" cy="1946"/>
            </a:xfrm>
          </p:grpSpPr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4376" y="2104"/>
                <a:ext cx="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7" name="Group 97"/>
              <p:cNvGrpSpPr>
                <a:grpSpLocks/>
              </p:cNvGrpSpPr>
              <p:nvPr/>
            </p:nvGrpSpPr>
            <p:grpSpPr bwMode="auto">
              <a:xfrm>
                <a:off x="4280" y="1216"/>
                <a:ext cx="1288" cy="1946"/>
                <a:chOff x="4280" y="1216"/>
                <a:chExt cx="1288" cy="1946"/>
              </a:xfrm>
            </p:grpSpPr>
            <p:sp>
              <p:nvSpPr>
                <p:cNvPr id="8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4424" y="1216"/>
                  <a:ext cx="1096" cy="8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9" name="Line 88"/>
                <p:cNvSpPr>
                  <a:spLocks noChangeShapeType="1"/>
                </p:cNvSpPr>
                <p:nvPr/>
              </p:nvSpPr>
              <p:spPr bwMode="auto">
                <a:xfrm>
                  <a:off x="4440" y="2104"/>
                  <a:ext cx="0" cy="9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4472" y="2912"/>
                  <a:ext cx="3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1</a:t>
                  </a:r>
                  <a:endParaRPr lang="en-GB" sz="2000" dirty="0"/>
                </a:p>
              </p:txBody>
            </p:sp>
            <p:sp>
              <p:nvSpPr>
                <p:cNvPr id="1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4689" y="1224"/>
                  <a:ext cx="360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2</a:t>
                  </a:r>
                  <a:endParaRPr lang="en-GB" sz="2000" dirty="0"/>
                </a:p>
              </p:txBody>
            </p:sp>
            <p:sp>
              <p:nvSpPr>
                <p:cNvPr id="12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4280" y="2048"/>
                  <a:ext cx="1288" cy="73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3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4872" y="2472"/>
                  <a:ext cx="42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>
                      <a:solidFill>
                        <a:schemeClr val="hlink"/>
                      </a:solidFill>
                    </a:rPr>
                    <a:t>a’</a:t>
                  </a:r>
                  <a:endParaRPr lang="en-GB" sz="2000" dirty="0">
                    <a:solidFill>
                      <a:schemeClr val="hlink"/>
                    </a:solidFill>
                  </a:endParaRPr>
                </a:p>
              </p:txBody>
            </p:sp>
          </p:grpSp>
        </p:grpSp>
        <p:sp>
          <p:nvSpPr>
            <p:cNvPr id="5" name="Text Box 119"/>
            <p:cNvSpPr txBox="1">
              <a:spLocks noChangeArrowheads="1"/>
            </p:cNvSpPr>
            <p:nvPr/>
          </p:nvSpPr>
          <p:spPr bwMode="auto">
            <a:xfrm>
              <a:off x="5239" y="1407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x</a:t>
              </a:r>
              <a:endParaRPr lang="en-GB" sz="2000" dirty="0"/>
            </a:p>
          </p:txBody>
        </p:sp>
      </p:grpSp>
      <p:grpSp>
        <p:nvGrpSpPr>
          <p:cNvPr id="14" name="Group 95"/>
          <p:cNvGrpSpPr>
            <a:grpSpLocks/>
          </p:cNvGrpSpPr>
          <p:nvPr/>
        </p:nvGrpSpPr>
        <p:grpSpPr bwMode="auto">
          <a:xfrm>
            <a:off x="1142976" y="1214422"/>
            <a:ext cx="1676400" cy="1371600"/>
            <a:chOff x="4464" y="1224"/>
            <a:chExt cx="1056" cy="864"/>
          </a:xfrm>
        </p:grpSpPr>
        <p:sp>
          <p:nvSpPr>
            <p:cNvPr id="15" name="Line 93"/>
            <p:cNvSpPr>
              <a:spLocks noChangeShapeType="1"/>
            </p:cNvSpPr>
            <p:nvPr/>
          </p:nvSpPr>
          <p:spPr bwMode="auto">
            <a:xfrm flipH="1">
              <a:off x="4464" y="1224"/>
              <a:ext cx="1056" cy="86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Text Box 94"/>
            <p:cNvSpPr txBox="1">
              <a:spLocks noChangeArrowheads="1"/>
            </p:cNvSpPr>
            <p:nvPr/>
          </p:nvSpPr>
          <p:spPr bwMode="auto">
            <a:xfrm>
              <a:off x="4869" y="1248"/>
              <a:ext cx="5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=  </a:t>
              </a:r>
              <a:r>
                <a:rPr lang="hr-HR" sz="2000" dirty="0" smtClean="0">
                  <a:solidFill>
                    <a:schemeClr val="hlink"/>
                  </a:solidFill>
                </a:rPr>
                <a:t>a</a:t>
              </a:r>
              <a:r>
                <a:rPr lang="hr-HR" sz="2000" dirty="0">
                  <a:solidFill>
                    <a:schemeClr val="hlink"/>
                  </a:solidFill>
                </a:rPr>
                <a:t>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17" name="Group 122"/>
          <p:cNvGrpSpPr>
            <a:grpSpLocks/>
          </p:cNvGrpSpPr>
          <p:nvPr/>
        </p:nvGrpSpPr>
        <p:grpSpPr bwMode="auto">
          <a:xfrm>
            <a:off x="4429126" y="857236"/>
            <a:ext cx="3125788" cy="2547938"/>
            <a:chOff x="3243" y="2559"/>
            <a:chExt cx="1969" cy="1605"/>
          </a:xfrm>
        </p:grpSpPr>
        <p:grpSp>
          <p:nvGrpSpPr>
            <p:cNvPr id="18" name="Group 112"/>
            <p:cNvGrpSpPr>
              <a:grpSpLocks/>
            </p:cNvGrpSpPr>
            <p:nvPr/>
          </p:nvGrpSpPr>
          <p:grpSpPr bwMode="auto">
            <a:xfrm>
              <a:off x="3243" y="2559"/>
              <a:ext cx="1887" cy="1605"/>
              <a:chOff x="3243" y="2559"/>
              <a:chExt cx="1887" cy="1605"/>
            </a:xfrm>
          </p:grpSpPr>
          <p:sp>
            <p:nvSpPr>
              <p:cNvPr id="20" name="Text Box 106"/>
              <p:cNvSpPr txBox="1">
                <a:spLocks noChangeArrowheads="1"/>
              </p:cNvSpPr>
              <p:nvPr/>
            </p:nvSpPr>
            <p:spPr bwMode="auto">
              <a:xfrm>
                <a:off x="3243" y="2559"/>
                <a:ext cx="55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/>
                  <a:t>d)</a:t>
                </a:r>
                <a:endParaRPr lang="en-GB" sz="2400" dirty="0"/>
              </a:p>
            </p:txBody>
          </p:sp>
          <p:sp>
            <p:nvSpPr>
              <p:cNvPr id="21" name="Line 107"/>
              <p:cNvSpPr>
                <a:spLocks noChangeShapeType="1"/>
              </p:cNvSpPr>
              <p:nvPr/>
            </p:nvSpPr>
            <p:spPr bwMode="auto">
              <a:xfrm>
                <a:off x="3546" y="3546"/>
                <a:ext cx="15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2" name="Line 108"/>
              <p:cNvSpPr>
                <a:spLocks noChangeShapeType="1"/>
              </p:cNvSpPr>
              <p:nvPr/>
            </p:nvSpPr>
            <p:spPr bwMode="auto">
              <a:xfrm flipV="1">
                <a:off x="3666" y="3545"/>
                <a:ext cx="1101" cy="6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3" name="Line 109"/>
              <p:cNvSpPr>
                <a:spLocks noChangeShapeType="1"/>
              </p:cNvSpPr>
              <p:nvPr/>
            </p:nvSpPr>
            <p:spPr bwMode="auto">
              <a:xfrm>
                <a:off x="4764" y="2940"/>
                <a:ext cx="0" cy="6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" name="Text Box 110"/>
              <p:cNvSpPr txBox="1">
                <a:spLocks noChangeArrowheads="1"/>
              </p:cNvSpPr>
              <p:nvPr/>
            </p:nvSpPr>
            <p:spPr bwMode="auto">
              <a:xfrm>
                <a:off x="4059" y="3870"/>
                <a:ext cx="31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25" name="Text Box 111"/>
              <p:cNvSpPr txBox="1">
                <a:spLocks noChangeArrowheads="1"/>
              </p:cNvSpPr>
              <p:nvPr/>
            </p:nvSpPr>
            <p:spPr bwMode="auto">
              <a:xfrm>
                <a:off x="4761" y="3027"/>
                <a:ext cx="3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2</a:t>
                </a:r>
                <a:endParaRPr lang="en-GB" sz="2000" dirty="0"/>
              </a:p>
            </p:txBody>
          </p:sp>
        </p:grpSp>
        <p:sp>
          <p:nvSpPr>
            <p:cNvPr id="19" name="Text Box 121"/>
            <p:cNvSpPr txBox="1">
              <a:spLocks noChangeArrowheads="1"/>
            </p:cNvSpPr>
            <p:nvPr/>
          </p:nvSpPr>
          <p:spPr bwMode="auto">
            <a:xfrm>
              <a:off x="5001" y="3351"/>
              <a:ext cx="2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5167313" y="2424098"/>
            <a:ext cx="1695450" cy="942975"/>
            <a:chOff x="3708" y="3546"/>
            <a:chExt cx="1068" cy="594"/>
          </a:xfrm>
        </p:grpSpPr>
        <p:sp>
          <p:nvSpPr>
            <p:cNvPr id="27" name="Line 113"/>
            <p:cNvSpPr>
              <a:spLocks noChangeShapeType="1"/>
            </p:cNvSpPr>
            <p:nvPr/>
          </p:nvSpPr>
          <p:spPr bwMode="auto">
            <a:xfrm flipH="1">
              <a:off x="3708" y="3546"/>
              <a:ext cx="1050" cy="59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114"/>
            <p:cNvSpPr txBox="1">
              <a:spLocks noChangeArrowheads="1"/>
            </p:cNvSpPr>
            <p:nvPr/>
          </p:nvSpPr>
          <p:spPr bwMode="auto">
            <a:xfrm>
              <a:off x="4434" y="3654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FF0000"/>
                  </a:solidFill>
                </a:rPr>
                <a:t>a’</a:t>
              </a:r>
              <a:endParaRPr lang="en-GB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 Box 96"/>
          <p:cNvSpPr txBox="1">
            <a:spLocks noChangeArrowheads="1"/>
          </p:cNvSpPr>
          <p:nvPr/>
        </p:nvSpPr>
        <p:spPr bwMode="auto">
          <a:xfrm>
            <a:off x="4500562" y="4071942"/>
            <a:ext cx="41830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>
                <a:solidFill>
                  <a:srgbClr val="FF0000"/>
                </a:solidFill>
              </a:rPr>
              <a:t>Napomena</a:t>
            </a:r>
            <a:r>
              <a:rPr lang="hr-HR" dirty="0"/>
              <a:t>: ako je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prva </a:t>
            </a:r>
            <a:r>
              <a:rPr lang="hr-HR" dirty="0" err="1">
                <a:sym typeface="Symbol" pitchFamily="18" charset="2"/>
              </a:rPr>
              <a:t>projicirajuća</a:t>
            </a:r>
            <a:r>
              <a:rPr lang="hr-HR" dirty="0">
                <a:sym typeface="Symbol" pitchFamily="18" charset="2"/>
              </a:rPr>
              <a:t> ravnina, nacrt pravca </a:t>
            </a:r>
            <a:r>
              <a:rPr lang="hr-HR" i="1" dirty="0">
                <a:sym typeface="Symbol" pitchFamily="18" charset="2"/>
              </a:rPr>
              <a:t>a</a:t>
            </a:r>
            <a:r>
              <a:rPr lang="hr-HR" dirty="0">
                <a:sym typeface="Symbol" pitchFamily="18" charset="2"/>
              </a:rPr>
              <a:t> nije određen.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42910" y="1142984"/>
            <a:ext cx="2435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a) Odrediti nacrt sutražnice </a:t>
            </a:r>
            <a:r>
              <a:rPr lang="hr-HR" sz="1800" i="1"/>
              <a:t>a</a:t>
            </a:r>
            <a:r>
              <a:rPr lang="hr-HR" sz="1800"/>
              <a:t> ravnine </a:t>
            </a:r>
            <a:r>
              <a:rPr lang="hr-HR" sz="1800" b="1">
                <a:sym typeface="Symbol" pitchFamily="18" charset="2"/>
              </a:rPr>
              <a:t></a:t>
            </a:r>
            <a:r>
              <a:rPr lang="hr-HR" sz="1800">
                <a:sym typeface="Symbol" pitchFamily="18" charset="2"/>
              </a:rPr>
              <a:t>.</a:t>
            </a:r>
            <a:endParaRPr lang="en-GB" sz="180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31810" y="3657584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2617760" y="2679684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630210" y="3657584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7810" y="4152884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928910" y="2336784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2" name="Line 72"/>
          <p:cNvSpPr>
            <a:spLocks noChangeShapeType="1"/>
          </p:cNvSpPr>
          <p:nvPr/>
        </p:nvSpPr>
        <p:spPr bwMode="auto">
          <a:xfrm flipV="1">
            <a:off x="757210" y="3619484"/>
            <a:ext cx="2578100" cy="1333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3" name="Text Box 73"/>
          <p:cNvSpPr txBox="1">
            <a:spLocks noChangeArrowheads="1"/>
          </p:cNvSpPr>
          <p:nvPr/>
        </p:nvSpPr>
        <p:spPr bwMode="auto">
          <a:xfrm>
            <a:off x="795310" y="4876784"/>
            <a:ext cx="647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</a:rPr>
              <a:t>a’</a:t>
            </a:r>
            <a:endParaRPr lang="en-GB" sz="2000">
              <a:solidFill>
                <a:schemeClr val="accent2"/>
              </a:solidFill>
            </a:endParaRPr>
          </a:p>
        </p:txBody>
      </p: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846110" y="2520936"/>
            <a:ext cx="2514600" cy="400051"/>
            <a:chOff x="304" y="1380"/>
            <a:chExt cx="1584" cy="252"/>
          </a:xfrm>
        </p:grpSpPr>
        <p:sp>
          <p:nvSpPr>
            <p:cNvPr id="15" name="Line 74"/>
            <p:cNvSpPr>
              <a:spLocks noChangeShapeType="1"/>
            </p:cNvSpPr>
            <p:nvPr/>
          </p:nvSpPr>
          <p:spPr bwMode="auto">
            <a:xfrm>
              <a:off x="304" y="1608"/>
              <a:ext cx="15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6" name="Text Box 75"/>
            <p:cNvSpPr txBox="1">
              <a:spLocks noChangeArrowheads="1"/>
            </p:cNvSpPr>
            <p:nvPr/>
          </p:nvSpPr>
          <p:spPr bwMode="auto">
            <a:xfrm>
              <a:off x="396" y="1380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accent2"/>
                  </a:solidFill>
                </a:rPr>
                <a:t>a’’</a:t>
              </a:r>
              <a:endParaRPr lang="en-GB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7" name="Text Box 77"/>
          <p:cNvSpPr txBox="1">
            <a:spLocks noChangeArrowheads="1"/>
          </p:cNvSpPr>
          <p:nvPr/>
        </p:nvSpPr>
        <p:spPr bwMode="auto">
          <a:xfrm>
            <a:off x="5000628" y="714356"/>
            <a:ext cx="23526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Odrediti nacrt </a:t>
            </a:r>
            <a:r>
              <a:rPr lang="hr-HR" sz="1800" dirty="0" err="1"/>
              <a:t>sutražnice</a:t>
            </a:r>
            <a:r>
              <a:rPr lang="hr-HR" sz="1800" dirty="0"/>
              <a:t> </a:t>
            </a:r>
            <a:r>
              <a:rPr lang="hr-HR" sz="1800" i="1" dirty="0"/>
              <a:t>m</a:t>
            </a:r>
            <a:r>
              <a:rPr lang="hr-HR" sz="1800" dirty="0"/>
              <a:t> ravnine </a:t>
            </a:r>
            <a:r>
              <a:rPr lang="hr-HR" sz="1800" b="1" dirty="0"/>
              <a:t>P</a:t>
            </a:r>
            <a:r>
              <a:rPr lang="hr-HR" sz="1800" dirty="0"/>
              <a:t>.</a:t>
            </a:r>
            <a:endParaRPr lang="en-GB" sz="1800" dirty="0"/>
          </a:p>
        </p:txBody>
      </p:sp>
      <p:grpSp>
        <p:nvGrpSpPr>
          <p:cNvPr id="18" name="Group 137"/>
          <p:cNvGrpSpPr>
            <a:grpSpLocks/>
          </p:cNvGrpSpPr>
          <p:nvPr/>
        </p:nvGrpSpPr>
        <p:grpSpPr bwMode="auto">
          <a:xfrm>
            <a:off x="4643438" y="2214554"/>
            <a:ext cx="3492500" cy="2724151"/>
            <a:chOff x="3296" y="560"/>
            <a:chExt cx="2200" cy="1716"/>
          </a:xfrm>
        </p:grpSpPr>
        <p:grpSp>
          <p:nvGrpSpPr>
            <p:cNvPr id="19" name="Group 94"/>
            <p:cNvGrpSpPr>
              <a:grpSpLocks/>
            </p:cNvGrpSpPr>
            <p:nvPr/>
          </p:nvGrpSpPr>
          <p:grpSpPr bwMode="auto">
            <a:xfrm>
              <a:off x="3328" y="888"/>
              <a:ext cx="1992" cy="280"/>
              <a:chOff x="3440" y="1344"/>
              <a:chExt cx="1992" cy="280"/>
            </a:xfrm>
          </p:grpSpPr>
          <p:sp>
            <p:nvSpPr>
              <p:cNvPr id="27" name="Line 83"/>
              <p:cNvSpPr>
                <a:spLocks noChangeShapeType="1"/>
              </p:cNvSpPr>
              <p:nvPr/>
            </p:nvSpPr>
            <p:spPr bwMode="auto">
              <a:xfrm>
                <a:off x="3440" y="1624"/>
                <a:ext cx="1992" cy="0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8" name="Text Box 84"/>
              <p:cNvSpPr txBox="1">
                <a:spLocks noChangeArrowheads="1"/>
              </p:cNvSpPr>
              <p:nvPr/>
            </p:nvSpPr>
            <p:spPr bwMode="auto">
              <a:xfrm>
                <a:off x="3528" y="1344"/>
                <a:ext cx="45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FF"/>
                    </a:solidFill>
                  </a:rPr>
                  <a:t>m’</a:t>
                </a:r>
                <a:endParaRPr lang="en-GB" sz="2000">
                  <a:solidFill>
                    <a:srgbClr val="CC00FF"/>
                  </a:solidFill>
                </a:endParaRPr>
              </a:p>
            </p:txBody>
          </p:sp>
        </p:grpSp>
        <p:grpSp>
          <p:nvGrpSpPr>
            <p:cNvPr id="20" name="Group 93"/>
            <p:cNvGrpSpPr>
              <a:grpSpLocks/>
            </p:cNvGrpSpPr>
            <p:nvPr/>
          </p:nvGrpSpPr>
          <p:grpSpPr bwMode="auto">
            <a:xfrm>
              <a:off x="3296" y="560"/>
              <a:ext cx="2200" cy="1716"/>
              <a:chOff x="3408" y="1016"/>
              <a:chExt cx="2200" cy="1716"/>
            </a:xfrm>
          </p:grpSpPr>
          <p:sp>
            <p:nvSpPr>
              <p:cNvPr id="21" name="Line 78"/>
              <p:cNvSpPr>
                <a:spLocks noChangeShapeType="1"/>
              </p:cNvSpPr>
              <p:nvPr/>
            </p:nvSpPr>
            <p:spPr bwMode="auto">
              <a:xfrm>
                <a:off x="3408" y="200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2" name="Line 79"/>
              <p:cNvSpPr>
                <a:spLocks noChangeShapeType="1"/>
              </p:cNvSpPr>
              <p:nvPr/>
            </p:nvSpPr>
            <p:spPr bwMode="auto">
              <a:xfrm>
                <a:off x="3928" y="1016"/>
                <a:ext cx="1040" cy="1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3" name="Line 80"/>
              <p:cNvSpPr>
                <a:spLocks noChangeShapeType="1"/>
              </p:cNvSpPr>
              <p:nvPr/>
            </p:nvSpPr>
            <p:spPr bwMode="auto">
              <a:xfrm flipH="1">
                <a:off x="3872" y="2008"/>
                <a:ext cx="1096" cy="6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4" name="Text Box 81"/>
              <p:cNvSpPr txBox="1">
                <a:spLocks noChangeArrowheads="1"/>
              </p:cNvSpPr>
              <p:nvPr/>
            </p:nvSpPr>
            <p:spPr bwMode="auto">
              <a:xfrm>
                <a:off x="4144" y="2480"/>
                <a:ext cx="36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r</a:t>
                </a:r>
                <a:r>
                  <a:rPr lang="hr-HR" sz="2000" baseline="-25000"/>
                  <a:t>1</a:t>
                </a:r>
                <a:endParaRPr lang="en-GB" sz="2000"/>
              </a:p>
            </p:txBody>
          </p:sp>
          <p:sp>
            <p:nvSpPr>
              <p:cNvPr id="25" name="Text Box 82"/>
              <p:cNvSpPr txBox="1">
                <a:spLocks noChangeArrowheads="1"/>
              </p:cNvSpPr>
              <p:nvPr/>
            </p:nvSpPr>
            <p:spPr bwMode="auto">
              <a:xfrm>
                <a:off x="4264" y="1088"/>
                <a:ext cx="39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r</a:t>
                </a:r>
                <a:r>
                  <a:rPr lang="hr-HR" sz="2000" baseline="-25000"/>
                  <a:t>2</a:t>
                </a:r>
                <a:endParaRPr lang="en-GB" sz="2000"/>
              </a:p>
            </p:txBody>
          </p:sp>
          <p:sp>
            <p:nvSpPr>
              <p:cNvPr id="26" name="Text Box 85"/>
              <p:cNvSpPr txBox="1">
                <a:spLocks noChangeArrowheads="1"/>
              </p:cNvSpPr>
              <p:nvPr/>
            </p:nvSpPr>
            <p:spPr bwMode="auto">
              <a:xfrm>
                <a:off x="5200" y="180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x</a:t>
                </a:r>
                <a:endParaRPr lang="en-GB" sz="2000"/>
              </a:p>
            </p:txBody>
          </p:sp>
        </p:grpSp>
      </p:grpSp>
      <p:grpSp>
        <p:nvGrpSpPr>
          <p:cNvPr id="29" name="Group 91"/>
          <p:cNvGrpSpPr>
            <a:grpSpLocks/>
          </p:cNvGrpSpPr>
          <p:nvPr/>
        </p:nvGrpSpPr>
        <p:grpSpPr bwMode="auto">
          <a:xfrm>
            <a:off x="7119938" y="3141654"/>
            <a:ext cx="1033463" cy="635000"/>
            <a:chOff x="4968" y="1600"/>
            <a:chExt cx="651" cy="400"/>
          </a:xfrm>
        </p:grpSpPr>
        <p:sp>
          <p:nvSpPr>
            <p:cNvPr id="30" name="Line 88"/>
            <p:cNvSpPr>
              <a:spLocks noChangeShapeType="1"/>
            </p:cNvSpPr>
            <p:nvPr/>
          </p:nvSpPr>
          <p:spPr bwMode="auto">
            <a:xfrm flipV="1">
              <a:off x="4968" y="1600"/>
              <a:ext cx="648" cy="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1" name="Line 90"/>
            <p:cNvSpPr>
              <a:spLocks noChangeShapeType="1"/>
            </p:cNvSpPr>
            <p:nvPr/>
          </p:nvSpPr>
          <p:spPr bwMode="auto">
            <a:xfrm>
              <a:off x="5433" y="1623"/>
              <a:ext cx="186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32" name="Group 97"/>
          <p:cNvGrpSpPr>
            <a:grpSpLocks/>
          </p:cNvGrpSpPr>
          <p:nvPr/>
        </p:nvGrpSpPr>
        <p:grpSpPr bwMode="auto">
          <a:xfrm>
            <a:off x="6553201" y="2290754"/>
            <a:ext cx="1633537" cy="1574800"/>
            <a:chOff x="4611" y="1064"/>
            <a:chExt cx="1029" cy="992"/>
          </a:xfrm>
        </p:grpSpPr>
        <p:sp>
          <p:nvSpPr>
            <p:cNvPr id="33" name="Line 95"/>
            <p:cNvSpPr>
              <a:spLocks noChangeShapeType="1"/>
            </p:cNvSpPr>
            <p:nvPr/>
          </p:nvSpPr>
          <p:spPr bwMode="auto">
            <a:xfrm>
              <a:off x="4611" y="1064"/>
              <a:ext cx="1029" cy="992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Text Box 96"/>
            <p:cNvSpPr txBox="1">
              <a:spLocks noChangeArrowheads="1"/>
            </p:cNvSpPr>
            <p:nvPr/>
          </p:nvSpPr>
          <p:spPr bwMode="auto">
            <a:xfrm>
              <a:off x="4816" y="1072"/>
              <a:ext cx="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00FF"/>
                  </a:solidFill>
                </a:rPr>
                <a:t>m’’</a:t>
              </a:r>
              <a:endParaRPr lang="en-GB" sz="2000">
                <a:solidFill>
                  <a:srgbClr val="CC00FF"/>
                </a:solidFill>
              </a:endParaRPr>
            </a:p>
          </p:txBody>
        </p:sp>
      </p:grpSp>
      <p:grpSp>
        <p:nvGrpSpPr>
          <p:cNvPr id="65" name="Group 144"/>
          <p:cNvGrpSpPr>
            <a:grpSpLocks/>
          </p:cNvGrpSpPr>
          <p:nvPr/>
        </p:nvGrpSpPr>
        <p:grpSpPr bwMode="auto">
          <a:xfrm>
            <a:off x="3201960" y="2830497"/>
            <a:ext cx="104775" cy="811212"/>
            <a:chOff x="1788" y="1575"/>
            <a:chExt cx="66" cy="511"/>
          </a:xfrm>
        </p:grpSpPr>
        <p:sp>
          <p:nvSpPr>
            <p:cNvPr id="66" name="Line 14"/>
            <p:cNvSpPr>
              <a:spLocks noChangeShapeType="1"/>
            </p:cNvSpPr>
            <p:nvPr/>
          </p:nvSpPr>
          <p:spPr bwMode="auto">
            <a:xfrm flipV="1">
              <a:off x="1824" y="1586"/>
              <a:ext cx="0" cy="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7" name="Oval 139"/>
            <p:cNvSpPr>
              <a:spLocks noChangeArrowheads="1"/>
            </p:cNvSpPr>
            <p:nvPr/>
          </p:nvSpPr>
          <p:spPr bwMode="auto">
            <a:xfrm>
              <a:off x="1788" y="1575"/>
              <a:ext cx="66" cy="6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68" name="Group 142"/>
          <p:cNvGrpSpPr>
            <a:grpSpLocks/>
          </p:cNvGrpSpPr>
          <p:nvPr/>
        </p:nvGrpSpPr>
        <p:grpSpPr bwMode="auto">
          <a:xfrm>
            <a:off x="3201960" y="3287697"/>
            <a:ext cx="614363" cy="419100"/>
            <a:chOff x="1788" y="1863"/>
            <a:chExt cx="387" cy="264"/>
          </a:xfrm>
        </p:grpSpPr>
        <p:sp>
          <p:nvSpPr>
            <p:cNvPr id="69" name="Oval 138"/>
            <p:cNvSpPr>
              <a:spLocks noChangeArrowheads="1"/>
            </p:cNvSpPr>
            <p:nvPr/>
          </p:nvSpPr>
          <p:spPr bwMode="auto">
            <a:xfrm>
              <a:off x="1788" y="2061"/>
              <a:ext cx="66" cy="6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0" name="Text Box 141"/>
            <p:cNvSpPr txBox="1">
              <a:spLocks noChangeArrowheads="1"/>
            </p:cNvSpPr>
            <p:nvPr/>
          </p:nvSpPr>
          <p:spPr bwMode="auto">
            <a:xfrm>
              <a:off x="1848" y="1863"/>
              <a:ext cx="3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baseline="-25000" dirty="0"/>
            </a:p>
          </p:txBody>
        </p:sp>
      </p:grpSp>
      <p:sp>
        <p:nvSpPr>
          <p:cNvPr id="71" name="Text Box 143"/>
          <p:cNvSpPr txBox="1">
            <a:spLocks noChangeArrowheads="1"/>
          </p:cNvSpPr>
          <p:nvPr/>
        </p:nvSpPr>
        <p:spPr bwMode="auto">
          <a:xfrm>
            <a:off x="3340073" y="2716197"/>
            <a:ext cx="600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</a:t>
            </a:r>
            <a:r>
              <a:rPr lang="hr-HR" sz="2000" baseline="-25000"/>
              <a:t>2</a:t>
            </a:r>
            <a:r>
              <a:rPr lang="hr-HR" sz="2000"/>
              <a:t>”</a:t>
            </a:r>
            <a:endParaRPr lang="en-GB" sz="2000"/>
          </a:p>
        </p:txBody>
      </p:sp>
      <p:sp>
        <p:nvSpPr>
          <p:cNvPr id="72" name="Text Box 147"/>
          <p:cNvSpPr txBox="1">
            <a:spLocks noChangeArrowheads="1"/>
          </p:cNvSpPr>
          <p:nvPr/>
        </p:nvSpPr>
        <p:spPr bwMode="auto">
          <a:xfrm>
            <a:off x="7831138" y="2701917"/>
            <a:ext cx="6048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M</a:t>
            </a:r>
            <a:r>
              <a:rPr lang="hr-HR" sz="2000" baseline="-25000"/>
              <a:t>1</a:t>
            </a:r>
            <a:r>
              <a:rPr lang="hr-HR" sz="2000"/>
              <a:t>’</a:t>
            </a:r>
            <a:endParaRPr lang="en-GB" sz="2000"/>
          </a:p>
        </p:txBody>
      </p:sp>
      <p:grpSp>
        <p:nvGrpSpPr>
          <p:cNvPr id="73" name="Group 149"/>
          <p:cNvGrpSpPr>
            <a:grpSpLocks/>
          </p:cNvGrpSpPr>
          <p:nvPr/>
        </p:nvGrpSpPr>
        <p:grpSpPr bwMode="auto">
          <a:xfrm>
            <a:off x="7831138" y="3167055"/>
            <a:ext cx="614363" cy="1130301"/>
            <a:chOff x="5304" y="1160"/>
            <a:chExt cx="387" cy="712"/>
          </a:xfrm>
        </p:grpSpPr>
        <p:sp>
          <p:nvSpPr>
            <p:cNvPr id="74" name="Line 92"/>
            <p:cNvSpPr>
              <a:spLocks noChangeShapeType="1"/>
            </p:cNvSpPr>
            <p:nvPr/>
          </p:nvSpPr>
          <p:spPr bwMode="auto">
            <a:xfrm>
              <a:off x="5472" y="1160"/>
              <a:ext cx="0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5" name="Oval 146"/>
            <p:cNvSpPr>
              <a:spLocks noChangeArrowheads="1"/>
            </p:cNvSpPr>
            <p:nvPr/>
          </p:nvSpPr>
          <p:spPr bwMode="auto">
            <a:xfrm>
              <a:off x="5439" y="1518"/>
              <a:ext cx="63" cy="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48"/>
            <p:cNvSpPr txBox="1">
              <a:spLocks noChangeArrowheads="1"/>
            </p:cNvSpPr>
            <p:nvPr/>
          </p:nvSpPr>
          <p:spPr bwMode="auto">
            <a:xfrm>
              <a:off x="5304" y="1620"/>
              <a:ext cx="38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sp>
        <p:nvSpPr>
          <p:cNvPr id="77" name="Oval 145"/>
          <p:cNvSpPr>
            <a:spLocks noChangeArrowheads="1"/>
          </p:cNvSpPr>
          <p:nvPr/>
        </p:nvSpPr>
        <p:spPr bwMode="auto">
          <a:xfrm>
            <a:off x="8045451" y="3121017"/>
            <a:ext cx="100012" cy="100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91" name="Text Box 160"/>
          <p:cNvSpPr txBox="1">
            <a:spLocks noChangeArrowheads="1"/>
          </p:cNvSpPr>
          <p:nvPr/>
        </p:nvSpPr>
        <p:spPr bwMode="auto">
          <a:xfrm>
            <a:off x="776260" y="3354372"/>
            <a:ext cx="377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92" name="Text Box 29"/>
          <p:cNvSpPr txBox="1">
            <a:spLocks noChangeArrowheads="1"/>
          </p:cNvSpPr>
          <p:nvPr/>
        </p:nvSpPr>
        <p:spPr bwMode="auto">
          <a:xfrm>
            <a:off x="428596" y="428604"/>
            <a:ext cx="3843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3. Odrediti </a:t>
            </a:r>
            <a:r>
              <a:rPr lang="hr-HR" sz="1800" b="1" dirty="0"/>
              <a:t>nacrt</a:t>
            </a:r>
            <a:r>
              <a:rPr lang="hr-HR" sz="1800" dirty="0"/>
              <a:t> </a:t>
            </a:r>
            <a:r>
              <a:rPr lang="hr-HR" sz="1800" dirty="0" err="1" smtClean="0"/>
              <a:t>sutražnice</a:t>
            </a:r>
            <a:r>
              <a:rPr lang="hr-HR" sz="1800" dirty="0" smtClean="0">
                <a:sym typeface="Symbol" pitchFamily="18" charset="2"/>
              </a:rPr>
              <a:t>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61273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71" grpId="0" autoUpdateAnimBg="0"/>
      <p:bldP spid="72" grpId="0" autoUpdateAnimBg="0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42910" y="500042"/>
            <a:ext cx="30718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4. Odrediti </a:t>
            </a:r>
            <a:r>
              <a:rPr lang="hr-HR" sz="1800" dirty="0"/>
              <a:t>nacrt </a:t>
            </a:r>
            <a:r>
              <a:rPr lang="hr-HR" sz="1800" dirty="0" err="1"/>
              <a:t>priklonice</a:t>
            </a:r>
            <a:r>
              <a:rPr lang="hr-HR" sz="1800" dirty="0"/>
              <a:t> prve skupine </a:t>
            </a:r>
            <a:r>
              <a:rPr lang="hr-HR" sz="1800" i="1" dirty="0"/>
              <a:t>a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857224" y="3429000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2743174" y="2451100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55624" y="3429000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03224" y="3924300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054324" y="2108200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9" name="Line 61"/>
          <p:cNvSpPr>
            <a:spLocks noChangeShapeType="1"/>
          </p:cNvSpPr>
          <p:nvPr/>
        </p:nvSpPr>
        <p:spPr bwMode="auto">
          <a:xfrm rot="16200000" flipH="1">
            <a:off x="692124" y="3721100"/>
            <a:ext cx="1676400" cy="863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1835124" y="4495800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a’</a:t>
            </a:r>
            <a:endParaRPr lang="en-GB" sz="2000">
              <a:solidFill>
                <a:srgbClr val="008000"/>
              </a:solidFill>
            </a:endParaRPr>
          </a:p>
        </p:txBody>
      </p: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1069949" y="3429000"/>
            <a:ext cx="1628775" cy="2044700"/>
            <a:chOff x="366" y="2096"/>
            <a:chExt cx="1026" cy="1288"/>
          </a:xfrm>
        </p:grpSpPr>
        <p:sp>
          <p:nvSpPr>
            <p:cNvPr id="22" name="Line 63"/>
            <p:cNvSpPr>
              <a:spLocks noChangeShapeType="1"/>
            </p:cNvSpPr>
            <p:nvPr/>
          </p:nvSpPr>
          <p:spPr bwMode="auto">
            <a:xfrm>
              <a:off x="416" y="2096"/>
              <a:ext cx="0" cy="1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Line 64"/>
            <p:cNvSpPr>
              <a:spLocks noChangeShapeType="1"/>
            </p:cNvSpPr>
            <p:nvPr/>
          </p:nvSpPr>
          <p:spPr bwMode="auto">
            <a:xfrm flipH="1">
              <a:off x="366" y="2128"/>
              <a:ext cx="1026" cy="1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24" name="Group 68"/>
          <p:cNvGrpSpPr>
            <a:grpSpLocks/>
          </p:cNvGrpSpPr>
          <p:nvPr/>
        </p:nvGrpSpPr>
        <p:grpSpPr bwMode="auto">
          <a:xfrm>
            <a:off x="1104874" y="2235200"/>
            <a:ext cx="1200150" cy="3384550"/>
            <a:chOff x="388" y="1344"/>
            <a:chExt cx="756" cy="2132"/>
          </a:xfrm>
        </p:grpSpPr>
        <p:sp>
          <p:nvSpPr>
            <p:cNvPr id="25" name="Line 66"/>
            <p:cNvSpPr>
              <a:spLocks noChangeShapeType="1"/>
            </p:cNvSpPr>
            <p:nvPr/>
          </p:nvSpPr>
          <p:spPr bwMode="auto">
            <a:xfrm flipV="1">
              <a:off x="388" y="1344"/>
              <a:ext cx="388" cy="213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6" name="Text Box 67"/>
            <p:cNvSpPr txBox="1">
              <a:spLocks noChangeArrowheads="1"/>
            </p:cNvSpPr>
            <p:nvPr/>
          </p:nvSpPr>
          <p:spPr bwMode="auto">
            <a:xfrm>
              <a:off x="764" y="1460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a’’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sp>
        <p:nvSpPr>
          <p:cNvPr id="69" name="Rectangle 143"/>
          <p:cNvSpPr>
            <a:spLocks noChangeArrowheads="1"/>
          </p:cNvSpPr>
          <p:nvPr/>
        </p:nvSpPr>
        <p:spPr bwMode="auto">
          <a:xfrm rot="19892245">
            <a:off x="1535087" y="4041775"/>
            <a:ext cx="173037" cy="173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70" name="Text Box 144"/>
          <p:cNvSpPr txBox="1">
            <a:spLocks noChangeArrowheads="1"/>
          </p:cNvSpPr>
          <p:nvPr/>
        </p:nvSpPr>
        <p:spPr bwMode="auto">
          <a:xfrm>
            <a:off x="1495399" y="3848100"/>
            <a:ext cx="23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.</a:t>
            </a:r>
            <a:endParaRPr lang="en-GB" sz="2000"/>
          </a:p>
        </p:txBody>
      </p:sp>
      <p:grpSp>
        <p:nvGrpSpPr>
          <p:cNvPr id="71" name="Group 155"/>
          <p:cNvGrpSpPr>
            <a:grpSpLocks/>
          </p:cNvGrpSpPr>
          <p:nvPr/>
        </p:nvGrpSpPr>
        <p:grpSpPr bwMode="auto">
          <a:xfrm>
            <a:off x="1103287" y="5273681"/>
            <a:ext cx="723900" cy="400051"/>
            <a:chOff x="387" y="3258"/>
            <a:chExt cx="456" cy="252"/>
          </a:xfrm>
        </p:grpSpPr>
        <p:sp>
          <p:nvSpPr>
            <p:cNvPr id="72" name="Oval 147"/>
            <p:cNvSpPr>
              <a:spLocks noChangeArrowheads="1"/>
            </p:cNvSpPr>
            <p:nvPr/>
          </p:nvSpPr>
          <p:spPr bwMode="auto">
            <a:xfrm>
              <a:off x="387" y="3297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3" name="Text Box 149"/>
            <p:cNvSpPr txBox="1">
              <a:spLocks noChangeArrowheads="1"/>
            </p:cNvSpPr>
            <p:nvPr/>
          </p:nvSpPr>
          <p:spPr bwMode="auto">
            <a:xfrm>
              <a:off x="450" y="3258"/>
              <a:ext cx="39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4" name="Group 153"/>
          <p:cNvGrpSpPr>
            <a:grpSpLocks/>
          </p:cNvGrpSpPr>
          <p:nvPr/>
        </p:nvGrpSpPr>
        <p:grpSpPr bwMode="auto">
          <a:xfrm>
            <a:off x="1436662" y="3597275"/>
            <a:ext cx="547687" cy="527050"/>
            <a:chOff x="597" y="2202"/>
            <a:chExt cx="345" cy="332"/>
          </a:xfrm>
        </p:grpSpPr>
        <p:sp>
          <p:nvSpPr>
            <p:cNvPr id="75" name="Oval 145"/>
            <p:cNvSpPr>
              <a:spLocks noChangeArrowheads="1"/>
            </p:cNvSpPr>
            <p:nvPr/>
          </p:nvSpPr>
          <p:spPr bwMode="auto">
            <a:xfrm>
              <a:off x="606" y="247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50"/>
            <p:cNvSpPr txBox="1">
              <a:spLocks noChangeArrowheads="1"/>
            </p:cNvSpPr>
            <p:nvPr/>
          </p:nvSpPr>
          <p:spPr bwMode="auto">
            <a:xfrm>
              <a:off x="597" y="2202"/>
              <a:ext cx="34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77" name="Group 156"/>
          <p:cNvGrpSpPr>
            <a:grpSpLocks/>
          </p:cNvGrpSpPr>
          <p:nvPr/>
        </p:nvGrpSpPr>
        <p:grpSpPr bwMode="auto">
          <a:xfrm>
            <a:off x="846112" y="2940050"/>
            <a:ext cx="581025" cy="527050"/>
            <a:chOff x="225" y="1788"/>
            <a:chExt cx="366" cy="332"/>
          </a:xfrm>
        </p:grpSpPr>
        <p:sp>
          <p:nvSpPr>
            <p:cNvPr id="78" name="Oval 146"/>
            <p:cNvSpPr>
              <a:spLocks noChangeArrowheads="1"/>
            </p:cNvSpPr>
            <p:nvPr/>
          </p:nvSpPr>
          <p:spPr bwMode="auto">
            <a:xfrm>
              <a:off x="390" y="20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151"/>
            <p:cNvSpPr txBox="1">
              <a:spLocks noChangeArrowheads="1"/>
            </p:cNvSpPr>
            <p:nvPr/>
          </p:nvSpPr>
          <p:spPr bwMode="auto">
            <a:xfrm>
              <a:off x="225" y="1788"/>
              <a:ext cx="36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80" name="Group 154"/>
          <p:cNvGrpSpPr>
            <a:grpSpLocks/>
          </p:cNvGrpSpPr>
          <p:nvPr/>
        </p:nvGrpSpPr>
        <p:grpSpPr bwMode="auto">
          <a:xfrm>
            <a:off x="1460474" y="3035300"/>
            <a:ext cx="604838" cy="1000125"/>
            <a:chOff x="612" y="1848"/>
            <a:chExt cx="381" cy="630"/>
          </a:xfrm>
        </p:grpSpPr>
        <p:sp>
          <p:nvSpPr>
            <p:cNvPr id="81" name="Line 12"/>
            <p:cNvSpPr>
              <a:spLocks noChangeShapeType="1"/>
            </p:cNvSpPr>
            <p:nvPr/>
          </p:nvSpPr>
          <p:spPr bwMode="auto">
            <a:xfrm flipV="1">
              <a:off x="640" y="2098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2" name="Oval 148"/>
            <p:cNvSpPr>
              <a:spLocks noChangeArrowheads="1"/>
            </p:cNvSpPr>
            <p:nvPr/>
          </p:nvSpPr>
          <p:spPr bwMode="auto">
            <a:xfrm>
              <a:off x="612" y="20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3" name="Text Box 152"/>
            <p:cNvSpPr txBox="1">
              <a:spLocks noChangeArrowheads="1"/>
            </p:cNvSpPr>
            <p:nvPr/>
          </p:nvSpPr>
          <p:spPr bwMode="auto">
            <a:xfrm>
              <a:off x="660" y="1848"/>
              <a:ext cx="3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sp>
        <p:nvSpPr>
          <p:cNvPr id="113" name="Text Box 180"/>
          <p:cNvSpPr txBox="1">
            <a:spLocks noChangeArrowheads="1"/>
          </p:cNvSpPr>
          <p:nvPr/>
        </p:nvSpPr>
        <p:spPr bwMode="auto">
          <a:xfrm>
            <a:off x="3179737" y="3125788"/>
            <a:ext cx="333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4857752" y="500042"/>
            <a:ext cx="30099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5. Odrediti tragove </a:t>
            </a:r>
            <a:r>
              <a:rPr lang="hr-HR" sz="1800" dirty="0"/>
              <a:t>ravnine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/>
              <a:t> kojoj je pravac </a:t>
            </a:r>
            <a:r>
              <a:rPr lang="hr-HR" sz="1800" i="1" dirty="0"/>
              <a:t>p</a:t>
            </a:r>
            <a:r>
              <a:rPr lang="hr-HR" sz="1800" dirty="0"/>
              <a:t> </a:t>
            </a:r>
            <a:r>
              <a:rPr lang="hr-HR" sz="1800" dirty="0" err="1"/>
              <a:t>priklonica</a:t>
            </a:r>
            <a:r>
              <a:rPr lang="hr-HR" sz="1800" dirty="0"/>
              <a:t> druge skupine.</a:t>
            </a:r>
            <a:endParaRPr lang="en-GB" sz="1800" dirty="0"/>
          </a:p>
        </p:txBody>
      </p:sp>
      <p:grpSp>
        <p:nvGrpSpPr>
          <p:cNvPr id="66" name="Group 114"/>
          <p:cNvGrpSpPr>
            <a:grpSpLocks/>
          </p:cNvGrpSpPr>
          <p:nvPr/>
        </p:nvGrpSpPr>
        <p:grpSpPr bwMode="auto">
          <a:xfrm>
            <a:off x="5345112" y="3521066"/>
            <a:ext cx="2292350" cy="1568450"/>
            <a:chOff x="3412" y="2996"/>
            <a:chExt cx="1444" cy="988"/>
          </a:xfrm>
        </p:grpSpPr>
        <p:sp>
          <p:nvSpPr>
            <p:cNvPr id="67" name="Line 107"/>
            <p:cNvSpPr>
              <a:spLocks noChangeShapeType="1"/>
            </p:cNvSpPr>
            <p:nvPr/>
          </p:nvSpPr>
          <p:spPr bwMode="auto">
            <a:xfrm>
              <a:off x="3412" y="2996"/>
              <a:ext cx="1444" cy="9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Text Box 109"/>
            <p:cNvSpPr txBox="1">
              <a:spLocks noChangeArrowheads="1"/>
            </p:cNvSpPr>
            <p:nvPr/>
          </p:nvSpPr>
          <p:spPr bwMode="auto">
            <a:xfrm>
              <a:off x="3500" y="3116"/>
              <a:ext cx="32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s</a:t>
              </a:r>
              <a:r>
                <a:rPr lang="hr-HR" sz="2000" baseline="-25000" dirty="0">
                  <a:solidFill>
                    <a:srgbClr val="800000"/>
                  </a:solidFill>
                </a:rPr>
                <a:t>1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84" name="Group 116"/>
          <p:cNvGrpSpPr>
            <a:grpSpLocks/>
          </p:cNvGrpSpPr>
          <p:nvPr/>
        </p:nvGrpSpPr>
        <p:grpSpPr bwMode="auto">
          <a:xfrm>
            <a:off x="5341937" y="1765291"/>
            <a:ext cx="1398588" cy="1752600"/>
            <a:chOff x="3410" y="1890"/>
            <a:chExt cx="881" cy="1104"/>
          </a:xfrm>
        </p:grpSpPr>
        <p:sp>
          <p:nvSpPr>
            <p:cNvPr id="85" name="Line 106"/>
            <p:cNvSpPr>
              <a:spLocks noChangeShapeType="1"/>
            </p:cNvSpPr>
            <p:nvPr/>
          </p:nvSpPr>
          <p:spPr bwMode="auto">
            <a:xfrm rot="-5400000">
              <a:off x="3299" y="2001"/>
              <a:ext cx="1104" cy="881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6" name="Text Box 108"/>
            <p:cNvSpPr txBox="1">
              <a:spLocks noChangeArrowheads="1"/>
            </p:cNvSpPr>
            <p:nvPr/>
          </p:nvSpPr>
          <p:spPr bwMode="auto">
            <a:xfrm>
              <a:off x="3792" y="204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s</a:t>
              </a:r>
              <a:r>
                <a:rPr lang="hr-HR" sz="2000" baseline="-25000">
                  <a:solidFill>
                    <a:srgbClr val="800000"/>
                  </a:solidFill>
                </a:rPr>
                <a:t>2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/>
          </p:nvSpPr>
          <p:spPr bwMode="auto">
            <a:xfrm rot="2276774">
              <a:off x="3712" y="2456"/>
              <a:ext cx="76" cy="7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8" name="Text Box 111"/>
            <p:cNvSpPr txBox="1">
              <a:spLocks noChangeArrowheads="1"/>
            </p:cNvSpPr>
            <p:nvPr/>
          </p:nvSpPr>
          <p:spPr bwMode="auto">
            <a:xfrm>
              <a:off x="3672" y="2313"/>
              <a:ext cx="1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97" name="Group 168"/>
          <p:cNvGrpSpPr>
            <a:grpSpLocks/>
          </p:cNvGrpSpPr>
          <p:nvPr/>
        </p:nvGrpSpPr>
        <p:grpSpPr bwMode="auto">
          <a:xfrm>
            <a:off x="5370512" y="2511417"/>
            <a:ext cx="2108200" cy="2501901"/>
            <a:chOff x="3428" y="2360"/>
            <a:chExt cx="1328" cy="1576"/>
          </a:xfrm>
        </p:grpSpPr>
        <p:grpSp>
          <p:nvGrpSpPr>
            <p:cNvPr id="98" name="Group 113"/>
            <p:cNvGrpSpPr>
              <a:grpSpLocks/>
            </p:cNvGrpSpPr>
            <p:nvPr/>
          </p:nvGrpSpPr>
          <p:grpSpPr bwMode="auto">
            <a:xfrm>
              <a:off x="3808" y="2484"/>
              <a:ext cx="628" cy="1228"/>
              <a:chOff x="3808" y="2484"/>
              <a:chExt cx="628" cy="1228"/>
            </a:xfrm>
          </p:grpSpPr>
          <p:sp>
            <p:nvSpPr>
              <p:cNvPr id="107" name="Line 104"/>
              <p:cNvSpPr>
                <a:spLocks noChangeShapeType="1"/>
              </p:cNvSpPr>
              <p:nvPr/>
            </p:nvSpPr>
            <p:spPr bwMode="auto">
              <a:xfrm flipV="1">
                <a:off x="3808" y="2484"/>
                <a:ext cx="0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08" name="Line 105"/>
              <p:cNvSpPr>
                <a:spLocks noChangeShapeType="1"/>
              </p:cNvSpPr>
              <p:nvPr/>
            </p:nvSpPr>
            <p:spPr bwMode="auto">
              <a:xfrm flipV="1">
                <a:off x="4436" y="2996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99" name="Oval 160"/>
            <p:cNvSpPr>
              <a:spLocks noChangeArrowheads="1"/>
            </p:cNvSpPr>
            <p:nvPr/>
          </p:nvSpPr>
          <p:spPr bwMode="auto">
            <a:xfrm>
              <a:off x="3780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0" name="Oval 161"/>
            <p:cNvSpPr>
              <a:spLocks noChangeArrowheads="1"/>
            </p:cNvSpPr>
            <p:nvPr/>
          </p:nvSpPr>
          <p:spPr bwMode="auto">
            <a:xfrm>
              <a:off x="4408" y="366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1" name="Oval 162"/>
            <p:cNvSpPr>
              <a:spLocks noChangeArrowheads="1"/>
            </p:cNvSpPr>
            <p:nvPr/>
          </p:nvSpPr>
          <p:spPr bwMode="auto">
            <a:xfrm>
              <a:off x="3780" y="2460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2" name="Oval 163"/>
            <p:cNvSpPr>
              <a:spLocks noChangeArrowheads="1"/>
            </p:cNvSpPr>
            <p:nvPr/>
          </p:nvSpPr>
          <p:spPr bwMode="auto">
            <a:xfrm>
              <a:off x="4408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3" name="Text Box 164"/>
            <p:cNvSpPr txBox="1">
              <a:spLocks noChangeArrowheads="1"/>
            </p:cNvSpPr>
            <p:nvPr/>
          </p:nvSpPr>
          <p:spPr bwMode="auto">
            <a:xfrm>
              <a:off x="4204" y="3684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104" name="Text Box 165"/>
            <p:cNvSpPr txBox="1">
              <a:spLocks noChangeArrowheads="1"/>
            </p:cNvSpPr>
            <p:nvPr/>
          </p:nvSpPr>
          <p:spPr bwMode="auto">
            <a:xfrm>
              <a:off x="4424" y="2756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  <p:sp>
          <p:nvSpPr>
            <p:cNvPr id="105" name="Text Box 166"/>
            <p:cNvSpPr txBox="1">
              <a:spLocks noChangeArrowheads="1"/>
            </p:cNvSpPr>
            <p:nvPr/>
          </p:nvSpPr>
          <p:spPr bwMode="auto">
            <a:xfrm>
              <a:off x="3804" y="2768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106" name="Text Box 167"/>
            <p:cNvSpPr txBox="1">
              <a:spLocks noChangeArrowheads="1"/>
            </p:cNvSpPr>
            <p:nvPr/>
          </p:nvSpPr>
          <p:spPr bwMode="auto">
            <a:xfrm>
              <a:off x="3428" y="236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153" name="Group 184"/>
          <p:cNvGrpSpPr>
            <a:grpSpLocks/>
          </p:cNvGrpSpPr>
          <p:nvPr/>
        </p:nvGrpSpPr>
        <p:grpSpPr bwMode="auto">
          <a:xfrm>
            <a:off x="4500562" y="2143116"/>
            <a:ext cx="3911600" cy="2921000"/>
            <a:chOff x="2880" y="2128"/>
            <a:chExt cx="2464" cy="1840"/>
          </a:xfrm>
        </p:grpSpPr>
        <p:grpSp>
          <p:nvGrpSpPr>
            <p:cNvPr id="154" name="Group 103"/>
            <p:cNvGrpSpPr>
              <a:grpSpLocks/>
            </p:cNvGrpSpPr>
            <p:nvPr/>
          </p:nvGrpSpPr>
          <p:grpSpPr bwMode="auto">
            <a:xfrm>
              <a:off x="2880" y="2128"/>
              <a:ext cx="2464" cy="1840"/>
              <a:chOff x="2880" y="2128"/>
              <a:chExt cx="2464" cy="1840"/>
            </a:xfrm>
          </p:grpSpPr>
          <p:sp>
            <p:nvSpPr>
              <p:cNvPr id="158" name="Line 100"/>
              <p:cNvSpPr>
                <a:spLocks noChangeShapeType="1"/>
              </p:cNvSpPr>
              <p:nvPr/>
            </p:nvSpPr>
            <p:spPr bwMode="auto">
              <a:xfrm>
                <a:off x="3696" y="2864"/>
                <a:ext cx="976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6" name="Line 98"/>
              <p:cNvSpPr>
                <a:spLocks noChangeShapeType="1"/>
              </p:cNvSpPr>
              <p:nvPr/>
            </p:nvSpPr>
            <p:spPr bwMode="auto">
              <a:xfrm>
                <a:off x="2880" y="2992"/>
                <a:ext cx="24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7" name="Line 99"/>
              <p:cNvSpPr>
                <a:spLocks noChangeShapeType="1"/>
              </p:cNvSpPr>
              <p:nvPr/>
            </p:nvSpPr>
            <p:spPr bwMode="auto">
              <a:xfrm>
                <a:off x="3360" y="2128"/>
                <a:ext cx="1120" cy="8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9" name="Text Box 101"/>
              <p:cNvSpPr txBox="1">
                <a:spLocks noChangeArrowheads="1"/>
              </p:cNvSpPr>
              <p:nvPr/>
            </p:nvSpPr>
            <p:spPr bwMode="auto">
              <a:xfrm>
                <a:off x="3960" y="2376"/>
                <a:ext cx="33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p’’</a:t>
                </a:r>
                <a:endParaRPr lang="en-GB" sz="2000"/>
              </a:p>
            </p:txBody>
          </p:sp>
          <p:sp>
            <p:nvSpPr>
              <p:cNvPr id="160" name="Text Box 102"/>
              <p:cNvSpPr txBox="1">
                <a:spLocks noChangeArrowheads="1"/>
              </p:cNvSpPr>
              <p:nvPr/>
            </p:nvSpPr>
            <p:spPr bwMode="auto">
              <a:xfrm>
                <a:off x="4050" y="3073"/>
                <a:ext cx="675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p’</a:t>
                </a:r>
                <a:endParaRPr lang="en-GB" sz="2000" dirty="0"/>
              </a:p>
            </p:txBody>
          </p:sp>
        </p:grpSp>
        <p:sp>
          <p:nvSpPr>
            <p:cNvPr id="155" name="Text Box 182"/>
            <p:cNvSpPr txBox="1">
              <a:spLocks noChangeArrowheads="1"/>
            </p:cNvSpPr>
            <p:nvPr/>
          </p:nvSpPr>
          <p:spPr bwMode="auto">
            <a:xfrm>
              <a:off x="5034" y="2769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</p:spTree>
    <p:extLst>
      <p:ext uri="{BB962C8B-B14F-4D97-AF65-F5344CB8AC3E}">
        <p14:creationId xmlns:p14="http://schemas.microsoft.com/office/powerpoint/2010/main" val="75781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1"/>
          <p:cNvGrpSpPr>
            <a:grpSpLocks/>
          </p:cNvGrpSpPr>
          <p:nvPr/>
        </p:nvGrpSpPr>
        <p:grpSpPr bwMode="auto">
          <a:xfrm>
            <a:off x="4700588" y="2336788"/>
            <a:ext cx="4083050" cy="2393950"/>
            <a:chOff x="2892" y="520"/>
            <a:chExt cx="2572" cy="1508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2892" y="520"/>
              <a:ext cx="2572" cy="1508"/>
              <a:chOff x="2964" y="1096"/>
              <a:chExt cx="2572" cy="1508"/>
            </a:xfrm>
          </p:grpSpPr>
          <p:sp>
            <p:nvSpPr>
              <p:cNvPr id="5" name="Line 84"/>
              <p:cNvSpPr>
                <a:spLocks noChangeShapeType="1"/>
              </p:cNvSpPr>
              <p:nvPr/>
            </p:nvSpPr>
            <p:spPr bwMode="auto">
              <a:xfrm>
                <a:off x="3088" y="2240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3286" y="1128"/>
                <a:ext cx="1490" cy="11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7" name="Line 86"/>
              <p:cNvSpPr>
                <a:spLocks noChangeShapeType="1"/>
              </p:cNvSpPr>
              <p:nvPr/>
            </p:nvSpPr>
            <p:spPr bwMode="auto">
              <a:xfrm>
                <a:off x="4744" y="2245"/>
                <a:ext cx="792" cy="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8" name="Line 87"/>
              <p:cNvSpPr>
                <a:spLocks noChangeShapeType="1"/>
              </p:cNvSpPr>
              <p:nvPr/>
            </p:nvSpPr>
            <p:spPr bwMode="auto">
              <a:xfrm>
                <a:off x="3219" y="1904"/>
                <a:ext cx="1509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5185" y="2352"/>
                <a:ext cx="23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hr-HR" sz="2000"/>
                  <a:t>s</a:t>
                </a:r>
                <a:r>
                  <a:rPr lang="hr-HR" sz="2000" baseline="-25000"/>
                  <a:t>1</a:t>
                </a:r>
                <a:endParaRPr lang="en-GB" sz="2000" baseline="-25000"/>
              </a:p>
            </p:txBody>
          </p:sp>
          <p:sp>
            <p:nvSpPr>
              <p:cNvPr id="10" name="Rectangle 89"/>
              <p:cNvSpPr>
                <a:spLocks noChangeArrowheads="1"/>
              </p:cNvSpPr>
              <p:nvPr/>
            </p:nvSpPr>
            <p:spPr bwMode="auto">
              <a:xfrm>
                <a:off x="3609" y="1096"/>
                <a:ext cx="23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hr-HR" sz="2000"/>
                  <a:t>s</a:t>
                </a:r>
                <a:r>
                  <a:rPr lang="hr-HR" sz="2000" baseline="-25000"/>
                  <a:t>2</a:t>
                </a:r>
                <a:endParaRPr lang="en-GB" sz="2000" baseline="-25000"/>
              </a:p>
            </p:txBody>
          </p:sp>
          <p:sp>
            <p:nvSpPr>
              <p:cNvPr id="11" name="Oval 90"/>
              <p:cNvSpPr>
                <a:spLocks noChangeArrowheads="1"/>
              </p:cNvSpPr>
              <p:nvPr/>
            </p:nvSpPr>
            <p:spPr bwMode="auto">
              <a:xfrm>
                <a:off x="3262" y="1630"/>
                <a:ext cx="60" cy="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 sz="2000"/>
              </a:p>
            </p:txBody>
          </p:sp>
          <p:sp>
            <p:nvSpPr>
              <p:cNvPr id="12" name="Text Box 92"/>
              <p:cNvSpPr txBox="1">
                <a:spLocks noChangeArrowheads="1"/>
              </p:cNvSpPr>
              <p:nvPr/>
            </p:nvSpPr>
            <p:spPr bwMode="auto">
              <a:xfrm>
                <a:off x="2964" y="1560"/>
                <a:ext cx="36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T’’</a:t>
                </a:r>
                <a:endParaRPr lang="en-GB" sz="2000"/>
              </a:p>
            </p:txBody>
          </p:sp>
        </p:grpSp>
        <p:sp>
          <p:nvSpPr>
            <p:cNvPr id="4" name="Text Box 179"/>
            <p:cNvSpPr txBox="1">
              <a:spLocks noChangeArrowheads="1"/>
            </p:cNvSpPr>
            <p:nvPr/>
          </p:nvSpPr>
          <p:spPr bwMode="auto">
            <a:xfrm>
              <a:off x="5046" y="1484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9400" y="812801"/>
            <a:ext cx="3721096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lphaLcParenR"/>
            </a:pPr>
            <a:r>
              <a:rPr lang="hr-HR" sz="1800" dirty="0" smtClean="0"/>
              <a:t>Odrediti </a:t>
            </a:r>
            <a:r>
              <a:rPr lang="hr-HR" sz="1800" dirty="0"/>
              <a:t>nacrt točke </a:t>
            </a:r>
            <a:r>
              <a:rPr lang="hr-HR" sz="1800" i="1" dirty="0"/>
              <a:t>T</a:t>
            </a:r>
            <a:r>
              <a:rPr lang="hr-HR" sz="1800" dirty="0"/>
              <a:t> u ravnini </a:t>
            </a:r>
            <a:r>
              <a:rPr lang="hr-HR" sz="1800" b="1" dirty="0" smtClean="0">
                <a:sym typeface="Symbol" pitchFamily="18" charset="2"/>
              </a:rPr>
              <a:t>  </a:t>
            </a:r>
            <a:r>
              <a:rPr lang="hr-HR" sz="1800" dirty="0" smtClean="0">
                <a:sym typeface="Symbol" pitchFamily="18" charset="2"/>
              </a:rPr>
              <a:t>pomoću </a:t>
            </a:r>
            <a:r>
              <a:rPr lang="hr-HR" sz="1800" dirty="0" err="1" smtClean="0">
                <a:sym typeface="Symbol" pitchFamily="18" charset="2"/>
              </a:rPr>
              <a:t>priklonice</a:t>
            </a:r>
            <a:r>
              <a:rPr lang="hr-HR" sz="1800" dirty="0" smtClean="0">
                <a:sym typeface="Symbol" pitchFamily="18" charset="2"/>
              </a:rPr>
              <a:t>  1. skupine</a:t>
            </a:r>
            <a:endParaRPr lang="hr-HR" sz="1800" b="1" dirty="0" smtClean="0">
              <a:sym typeface="Symbol" pitchFamily="18" charset="2"/>
            </a:endParaRPr>
          </a:p>
          <a:p>
            <a:pPr marL="342900" indent="-342900">
              <a:spcBef>
                <a:spcPct val="50000"/>
              </a:spcBef>
            </a:pPr>
            <a:endParaRPr lang="en-GB" sz="1800" dirty="0">
              <a:sym typeface="Symbol" pitchFamily="18" charset="2"/>
            </a:endParaRPr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785786" y="3286124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>
            <a:off x="2671736" y="2308224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 flipH="1">
            <a:off x="684186" y="3286124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31786" y="3781424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982886" y="1965324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grpSp>
        <p:nvGrpSpPr>
          <p:cNvPr id="20" name="Group 13"/>
          <p:cNvGrpSpPr>
            <a:grpSpLocks/>
          </p:cNvGrpSpPr>
          <p:nvPr/>
        </p:nvGrpSpPr>
        <p:grpSpPr bwMode="auto">
          <a:xfrm>
            <a:off x="998511" y="3286124"/>
            <a:ext cx="1628775" cy="2044700"/>
            <a:chOff x="366" y="2096"/>
            <a:chExt cx="1026" cy="1288"/>
          </a:xfrm>
        </p:grpSpPr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416" y="2096"/>
              <a:ext cx="0" cy="1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366" y="2128"/>
              <a:ext cx="1026" cy="1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1033436" y="2092324"/>
            <a:ext cx="1200150" cy="3384550"/>
            <a:chOff x="388" y="1344"/>
            <a:chExt cx="756" cy="2132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388" y="1344"/>
              <a:ext cx="388" cy="213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764" y="1460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sp>
        <p:nvSpPr>
          <p:cNvPr id="26" name="Oval 75"/>
          <p:cNvSpPr>
            <a:spLocks noChangeArrowheads="1"/>
          </p:cNvSpPr>
          <p:nvPr/>
        </p:nvSpPr>
        <p:spPr bwMode="auto">
          <a:xfrm>
            <a:off x="1528736" y="4187824"/>
            <a:ext cx="101600" cy="101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27" name="Text Box 76"/>
          <p:cNvSpPr txBox="1">
            <a:spLocks noChangeArrowheads="1"/>
          </p:cNvSpPr>
          <p:nvPr/>
        </p:nvSpPr>
        <p:spPr bwMode="auto">
          <a:xfrm>
            <a:off x="1592236" y="3940174"/>
            <a:ext cx="685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T’</a:t>
            </a:r>
            <a:endParaRPr lang="en-GB" sz="2000">
              <a:solidFill>
                <a:schemeClr val="hlink"/>
              </a:solidFill>
            </a:endParaRPr>
          </a:p>
        </p:txBody>
      </p:sp>
      <p:grpSp>
        <p:nvGrpSpPr>
          <p:cNvPr id="28" name="Group 82"/>
          <p:cNvGrpSpPr>
            <a:grpSpLocks/>
          </p:cNvGrpSpPr>
          <p:nvPr/>
        </p:nvGrpSpPr>
        <p:grpSpPr bwMode="auto">
          <a:xfrm>
            <a:off x="1204886" y="2098674"/>
            <a:ext cx="679450" cy="2095500"/>
            <a:chOff x="632" y="1564"/>
            <a:chExt cx="428" cy="1320"/>
          </a:xfrm>
        </p:grpSpPr>
        <p:sp>
          <p:nvSpPr>
            <p:cNvPr id="29" name="Oval 77"/>
            <p:cNvSpPr>
              <a:spLocks noChangeArrowheads="1"/>
            </p:cNvSpPr>
            <p:nvPr/>
          </p:nvSpPr>
          <p:spPr bwMode="auto">
            <a:xfrm>
              <a:off x="836" y="1768"/>
              <a:ext cx="64" cy="6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Line 80"/>
            <p:cNvSpPr>
              <a:spLocks noChangeShapeType="1"/>
            </p:cNvSpPr>
            <p:nvPr/>
          </p:nvSpPr>
          <p:spPr bwMode="auto">
            <a:xfrm flipV="1">
              <a:off x="868" y="1776"/>
              <a:ext cx="0" cy="1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1" name="Text Box 81"/>
            <p:cNvSpPr txBox="1">
              <a:spLocks noChangeArrowheads="1"/>
            </p:cNvSpPr>
            <p:nvPr/>
          </p:nvSpPr>
          <p:spPr bwMode="auto">
            <a:xfrm>
              <a:off x="632" y="1564"/>
              <a:ext cx="42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T’’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sp>
        <p:nvSpPr>
          <p:cNvPr id="32" name="Text Box 83"/>
          <p:cNvSpPr txBox="1">
            <a:spLocks noChangeArrowheads="1"/>
          </p:cNvSpPr>
          <p:nvPr/>
        </p:nvSpPr>
        <p:spPr bwMode="auto">
          <a:xfrm>
            <a:off x="4643438" y="857232"/>
            <a:ext cx="3517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Odrediti tlocrt točke </a:t>
            </a:r>
            <a:r>
              <a:rPr lang="hr-HR" sz="1800" i="1" dirty="0"/>
              <a:t>T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/>
              <a:t> pomoću </a:t>
            </a:r>
            <a:r>
              <a:rPr lang="hr-HR" sz="1800" dirty="0" err="1"/>
              <a:t>sutražnice</a:t>
            </a:r>
            <a:r>
              <a:rPr lang="hr-HR" sz="1800" dirty="0"/>
              <a:t> druge skupine</a:t>
            </a:r>
            <a:r>
              <a:rPr lang="hr-HR" sz="1800" dirty="0">
                <a:sym typeface="Symbol" pitchFamily="18" charset="2"/>
              </a:rPr>
              <a:t>.</a:t>
            </a:r>
            <a:r>
              <a:rPr lang="hr-HR" sz="1800" dirty="0"/>
              <a:t> </a:t>
            </a:r>
            <a:endParaRPr lang="en-GB" sz="1800" dirty="0"/>
          </a:p>
        </p:txBody>
      </p:sp>
      <p:grpSp>
        <p:nvGrpSpPr>
          <p:cNvPr id="33" name="Group 97"/>
          <p:cNvGrpSpPr>
            <a:grpSpLocks/>
          </p:cNvGrpSpPr>
          <p:nvPr/>
        </p:nvGrpSpPr>
        <p:grpSpPr bwMode="auto">
          <a:xfrm>
            <a:off x="4525963" y="2576501"/>
            <a:ext cx="1952625" cy="1611312"/>
            <a:chOff x="2854" y="1247"/>
            <a:chExt cx="1230" cy="1015"/>
          </a:xfrm>
        </p:grpSpPr>
        <p:sp>
          <p:nvSpPr>
            <p:cNvPr id="34" name="Line 94"/>
            <p:cNvSpPr>
              <a:spLocks noChangeShapeType="1"/>
            </p:cNvSpPr>
            <p:nvPr/>
          </p:nvSpPr>
          <p:spPr bwMode="auto">
            <a:xfrm>
              <a:off x="2854" y="1332"/>
              <a:ext cx="1230" cy="9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5" name="Text Box 95"/>
            <p:cNvSpPr txBox="1">
              <a:spLocks noChangeArrowheads="1"/>
            </p:cNvSpPr>
            <p:nvPr/>
          </p:nvSpPr>
          <p:spPr bwMode="auto">
            <a:xfrm>
              <a:off x="2988" y="1247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m’’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6" name="Group 128"/>
          <p:cNvGrpSpPr>
            <a:grpSpLocks/>
          </p:cNvGrpSpPr>
          <p:nvPr/>
        </p:nvGrpSpPr>
        <p:grpSpPr bwMode="auto">
          <a:xfrm>
            <a:off x="4491038" y="3575040"/>
            <a:ext cx="2952750" cy="400051"/>
            <a:chOff x="2760" y="1300"/>
            <a:chExt cx="1860" cy="252"/>
          </a:xfrm>
        </p:grpSpPr>
        <p:sp>
          <p:nvSpPr>
            <p:cNvPr id="37" name="Line 99"/>
            <p:cNvSpPr>
              <a:spLocks noChangeShapeType="1"/>
            </p:cNvSpPr>
            <p:nvPr/>
          </p:nvSpPr>
          <p:spPr bwMode="auto">
            <a:xfrm>
              <a:off x="2924" y="1516"/>
              <a:ext cx="16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Text Box 100"/>
            <p:cNvSpPr txBox="1">
              <a:spLocks noChangeArrowheads="1"/>
            </p:cNvSpPr>
            <p:nvPr/>
          </p:nvSpPr>
          <p:spPr bwMode="auto">
            <a:xfrm>
              <a:off x="2760" y="1300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m’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9" name="Group 104"/>
          <p:cNvGrpSpPr>
            <a:grpSpLocks/>
          </p:cNvGrpSpPr>
          <p:nvPr/>
        </p:nvGrpSpPr>
        <p:grpSpPr bwMode="auto">
          <a:xfrm>
            <a:off x="4857751" y="3276589"/>
            <a:ext cx="433387" cy="981076"/>
            <a:chOff x="3063" y="1688"/>
            <a:chExt cx="273" cy="618"/>
          </a:xfrm>
        </p:grpSpPr>
        <p:sp>
          <p:nvSpPr>
            <p:cNvPr id="40" name="Line 102"/>
            <p:cNvSpPr>
              <a:spLocks noChangeShapeType="1"/>
            </p:cNvSpPr>
            <p:nvPr/>
          </p:nvSpPr>
          <p:spPr bwMode="auto">
            <a:xfrm>
              <a:off x="3292" y="1688"/>
              <a:ext cx="0" cy="5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1" name="Oval 91"/>
            <p:cNvSpPr>
              <a:spLocks noChangeArrowheads="1"/>
            </p:cNvSpPr>
            <p:nvPr/>
          </p:nvSpPr>
          <p:spPr bwMode="auto">
            <a:xfrm>
              <a:off x="3258" y="206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2" name="Text Box 103"/>
            <p:cNvSpPr txBox="1">
              <a:spLocks noChangeArrowheads="1"/>
            </p:cNvSpPr>
            <p:nvPr/>
          </p:nvSpPr>
          <p:spPr bwMode="auto">
            <a:xfrm>
              <a:off x="3063" y="2054"/>
              <a:ext cx="27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T’</a:t>
              </a:r>
              <a:endParaRPr lang="en-GB" sz="2000" dirty="0"/>
            </a:p>
          </p:txBody>
        </p:sp>
      </p:grpSp>
      <p:grpSp>
        <p:nvGrpSpPr>
          <p:cNvPr id="55" name="Group 138"/>
          <p:cNvGrpSpPr>
            <a:grpSpLocks/>
          </p:cNvGrpSpPr>
          <p:nvPr/>
        </p:nvGrpSpPr>
        <p:grpSpPr bwMode="auto">
          <a:xfrm>
            <a:off x="1027086" y="3171824"/>
            <a:ext cx="1397000" cy="1676400"/>
            <a:chOff x="520" y="2240"/>
            <a:chExt cx="880" cy="1056"/>
          </a:xfrm>
        </p:grpSpPr>
        <p:grpSp>
          <p:nvGrpSpPr>
            <p:cNvPr id="56" name="Group 78"/>
            <p:cNvGrpSpPr>
              <a:grpSpLocks/>
            </p:cNvGrpSpPr>
            <p:nvPr/>
          </p:nvGrpSpPr>
          <p:grpSpPr bwMode="auto">
            <a:xfrm>
              <a:off x="520" y="2240"/>
              <a:ext cx="880" cy="1056"/>
              <a:chOff x="520" y="2240"/>
              <a:chExt cx="880" cy="1056"/>
            </a:xfrm>
          </p:grpSpPr>
          <p:sp>
            <p:nvSpPr>
              <p:cNvPr id="59" name="Line 11"/>
              <p:cNvSpPr>
                <a:spLocks noChangeShapeType="1"/>
              </p:cNvSpPr>
              <p:nvPr/>
            </p:nvSpPr>
            <p:spPr bwMode="auto">
              <a:xfrm rot="16200000" flipH="1">
                <a:off x="264" y="2496"/>
                <a:ext cx="1056" cy="544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60" name="Text Box 12"/>
              <p:cNvSpPr txBox="1">
                <a:spLocks noChangeArrowheads="1"/>
              </p:cNvSpPr>
              <p:nvPr/>
            </p:nvSpPr>
            <p:spPr bwMode="auto">
              <a:xfrm>
                <a:off x="984" y="2984"/>
                <a:ext cx="4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b’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57" name="Rectangle 136"/>
            <p:cNvSpPr>
              <a:spLocks noChangeArrowheads="1"/>
            </p:cNvSpPr>
            <p:nvPr/>
          </p:nvSpPr>
          <p:spPr bwMode="auto">
            <a:xfrm rot="-1532936">
              <a:off x="788" y="2708"/>
              <a:ext cx="68" cy="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8" name="Text Box 137"/>
            <p:cNvSpPr txBox="1">
              <a:spLocks noChangeArrowheads="1"/>
            </p:cNvSpPr>
            <p:nvPr/>
          </p:nvSpPr>
          <p:spPr bwMode="auto">
            <a:xfrm>
              <a:off x="748" y="2584"/>
              <a:ext cx="1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61" name="Group 145"/>
          <p:cNvGrpSpPr>
            <a:grpSpLocks/>
          </p:cNvGrpSpPr>
          <p:nvPr/>
        </p:nvGrpSpPr>
        <p:grpSpPr bwMode="auto">
          <a:xfrm>
            <a:off x="639736" y="3248024"/>
            <a:ext cx="1360488" cy="736600"/>
            <a:chOff x="276" y="2288"/>
            <a:chExt cx="857" cy="464"/>
          </a:xfrm>
        </p:grpSpPr>
        <p:sp>
          <p:nvSpPr>
            <p:cNvPr id="62" name="Oval 139"/>
            <p:cNvSpPr>
              <a:spLocks noChangeArrowheads="1"/>
            </p:cNvSpPr>
            <p:nvPr/>
          </p:nvSpPr>
          <p:spPr bwMode="auto">
            <a:xfrm>
              <a:off x="744" y="2696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3" name="Oval 140"/>
            <p:cNvSpPr>
              <a:spLocks noChangeArrowheads="1"/>
            </p:cNvSpPr>
            <p:nvPr/>
          </p:nvSpPr>
          <p:spPr bwMode="auto">
            <a:xfrm>
              <a:off x="528" y="2288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4" name="Text Box 143"/>
            <p:cNvSpPr txBox="1">
              <a:spLocks noChangeArrowheads="1"/>
            </p:cNvSpPr>
            <p:nvPr/>
          </p:nvSpPr>
          <p:spPr bwMode="auto">
            <a:xfrm>
              <a:off x="728" y="2304"/>
              <a:ext cx="40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65" name="Text Box 144"/>
            <p:cNvSpPr txBox="1">
              <a:spLocks noChangeArrowheads="1"/>
            </p:cNvSpPr>
            <p:nvPr/>
          </p:nvSpPr>
          <p:spPr bwMode="auto">
            <a:xfrm>
              <a:off x="276" y="2308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66" name="Group 147"/>
          <p:cNvGrpSpPr>
            <a:grpSpLocks/>
          </p:cNvGrpSpPr>
          <p:nvPr/>
        </p:nvGrpSpPr>
        <p:grpSpPr bwMode="auto">
          <a:xfrm>
            <a:off x="1071537" y="2928938"/>
            <a:ext cx="965201" cy="963613"/>
            <a:chOff x="548" y="2087"/>
            <a:chExt cx="608" cy="607"/>
          </a:xfrm>
        </p:grpSpPr>
        <p:sp>
          <p:nvSpPr>
            <p:cNvPr id="67" name="Line 9"/>
            <p:cNvSpPr>
              <a:spLocks noChangeShapeType="1"/>
            </p:cNvSpPr>
            <p:nvPr/>
          </p:nvSpPr>
          <p:spPr bwMode="auto">
            <a:xfrm flipV="1">
              <a:off x="776" y="2314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Oval 142"/>
            <p:cNvSpPr>
              <a:spLocks noChangeArrowheads="1"/>
            </p:cNvSpPr>
            <p:nvPr/>
          </p:nvSpPr>
          <p:spPr bwMode="auto">
            <a:xfrm>
              <a:off x="748" y="2284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9" name="Text Box 146"/>
            <p:cNvSpPr txBox="1">
              <a:spLocks noChangeArrowheads="1"/>
            </p:cNvSpPr>
            <p:nvPr/>
          </p:nvSpPr>
          <p:spPr bwMode="auto">
            <a:xfrm>
              <a:off x="548" y="2087"/>
              <a:ext cx="6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grpSp>
        <p:nvGrpSpPr>
          <p:cNvPr id="70" name="Group 149"/>
          <p:cNvGrpSpPr>
            <a:grpSpLocks/>
          </p:cNvGrpSpPr>
          <p:nvPr/>
        </p:nvGrpSpPr>
        <p:grpSpPr bwMode="auto">
          <a:xfrm>
            <a:off x="1039786" y="5127630"/>
            <a:ext cx="590550" cy="400051"/>
            <a:chOff x="528" y="3472"/>
            <a:chExt cx="372" cy="252"/>
          </a:xfrm>
        </p:grpSpPr>
        <p:sp>
          <p:nvSpPr>
            <p:cNvPr id="71" name="Oval 141"/>
            <p:cNvSpPr>
              <a:spLocks noChangeArrowheads="1"/>
            </p:cNvSpPr>
            <p:nvPr/>
          </p:nvSpPr>
          <p:spPr bwMode="auto">
            <a:xfrm>
              <a:off x="528" y="3512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2" name="Text Box 148"/>
            <p:cNvSpPr txBox="1">
              <a:spLocks noChangeArrowheads="1"/>
            </p:cNvSpPr>
            <p:nvPr/>
          </p:nvSpPr>
          <p:spPr bwMode="auto">
            <a:xfrm>
              <a:off x="556" y="3472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3" name="Group 155"/>
          <p:cNvGrpSpPr>
            <a:grpSpLocks/>
          </p:cNvGrpSpPr>
          <p:nvPr/>
        </p:nvGrpSpPr>
        <p:grpSpPr bwMode="auto">
          <a:xfrm>
            <a:off x="6173788" y="3486138"/>
            <a:ext cx="571500" cy="663575"/>
            <a:chOff x="3820" y="1244"/>
            <a:chExt cx="360" cy="418"/>
          </a:xfrm>
        </p:grpSpPr>
        <p:sp>
          <p:nvSpPr>
            <p:cNvPr id="74" name="Line 98"/>
            <p:cNvSpPr>
              <a:spLocks noChangeShapeType="1"/>
            </p:cNvSpPr>
            <p:nvPr/>
          </p:nvSpPr>
          <p:spPr bwMode="auto">
            <a:xfrm>
              <a:off x="3984" y="1512"/>
              <a:ext cx="0" cy="1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5" name="Oval 150"/>
            <p:cNvSpPr>
              <a:spLocks noChangeArrowheads="1"/>
            </p:cNvSpPr>
            <p:nvPr/>
          </p:nvSpPr>
          <p:spPr bwMode="auto">
            <a:xfrm>
              <a:off x="3956" y="1484"/>
              <a:ext cx="60" cy="60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52"/>
            <p:cNvSpPr txBox="1">
              <a:spLocks noChangeArrowheads="1"/>
            </p:cNvSpPr>
            <p:nvPr/>
          </p:nvSpPr>
          <p:spPr bwMode="auto">
            <a:xfrm>
              <a:off x="3820" y="1244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77" name="Group 154"/>
          <p:cNvGrpSpPr>
            <a:grpSpLocks/>
          </p:cNvGrpSpPr>
          <p:nvPr/>
        </p:nvGrpSpPr>
        <p:grpSpPr bwMode="auto">
          <a:xfrm>
            <a:off x="6218238" y="4108441"/>
            <a:ext cx="609600" cy="476251"/>
            <a:chOff x="3848" y="1636"/>
            <a:chExt cx="384" cy="300"/>
          </a:xfrm>
        </p:grpSpPr>
        <p:sp>
          <p:nvSpPr>
            <p:cNvPr id="78" name="Oval 151"/>
            <p:cNvSpPr>
              <a:spLocks noChangeArrowheads="1"/>
            </p:cNvSpPr>
            <p:nvPr/>
          </p:nvSpPr>
          <p:spPr bwMode="auto">
            <a:xfrm>
              <a:off x="3952" y="1636"/>
              <a:ext cx="60" cy="60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153"/>
            <p:cNvSpPr txBox="1">
              <a:spLocks noChangeArrowheads="1"/>
            </p:cNvSpPr>
            <p:nvPr/>
          </p:nvSpPr>
          <p:spPr bwMode="auto">
            <a:xfrm>
              <a:off x="3848" y="1684"/>
              <a:ext cx="3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sp>
        <p:nvSpPr>
          <p:cNvPr id="95" name="Text Box 178"/>
          <p:cNvSpPr txBox="1">
            <a:spLocks noChangeArrowheads="1"/>
          </p:cNvSpPr>
          <p:nvPr/>
        </p:nvSpPr>
        <p:spPr bwMode="auto">
          <a:xfrm>
            <a:off x="3146399" y="2992437"/>
            <a:ext cx="3603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19" name="Text Box 29"/>
          <p:cNvSpPr txBox="1">
            <a:spLocks noChangeArrowheads="1"/>
          </p:cNvSpPr>
          <p:nvPr/>
        </p:nvSpPr>
        <p:spPr bwMode="auto">
          <a:xfrm>
            <a:off x="500034" y="285728"/>
            <a:ext cx="377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6. Odrediti projekciju točke</a:t>
            </a:r>
            <a:endParaRPr lang="en-GB" sz="1800" dirty="0"/>
          </a:p>
        </p:txBody>
      </p:sp>
      <p:sp>
        <p:nvSpPr>
          <p:cNvPr id="80" name="TextBox 79"/>
          <p:cNvSpPr txBox="1"/>
          <p:nvPr/>
        </p:nvSpPr>
        <p:spPr>
          <a:xfrm>
            <a:off x="428596" y="6000768"/>
            <a:ext cx="3508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 smtClean="0"/>
              <a:t>Napomena: točku u ravnini određujemo</a:t>
            </a:r>
          </a:p>
          <a:p>
            <a:r>
              <a:rPr lang="hr-HR" sz="1600" dirty="0" smtClean="0"/>
              <a:t>pomoću bilo kojeg pravca ravnine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6486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928794" y="714356"/>
            <a:ext cx="48339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7</a:t>
            </a:r>
            <a:r>
              <a:rPr lang="hr-HR" dirty="0" smtClean="0"/>
              <a:t>. </a:t>
            </a:r>
            <a:r>
              <a:rPr lang="hr-HR" dirty="0"/>
              <a:t>Odrediti tlocrt dužine </a:t>
            </a:r>
            <a:r>
              <a:rPr lang="hr-HR" i="1" dirty="0"/>
              <a:t>AB</a:t>
            </a:r>
            <a:r>
              <a:rPr lang="hr-HR" dirty="0"/>
              <a:t> u danoj ravnini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sp>
        <p:nvSpPr>
          <p:cNvPr id="3" name="Line 126"/>
          <p:cNvSpPr>
            <a:spLocks noChangeShapeType="1"/>
          </p:cNvSpPr>
          <p:nvPr/>
        </p:nvSpPr>
        <p:spPr bwMode="auto">
          <a:xfrm>
            <a:off x="1862119" y="3657580"/>
            <a:ext cx="3863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" name="Text Box 127"/>
          <p:cNvSpPr txBox="1">
            <a:spLocks noChangeArrowheads="1"/>
          </p:cNvSpPr>
          <p:nvPr/>
        </p:nvSpPr>
        <p:spPr bwMode="auto">
          <a:xfrm>
            <a:off x="5500694" y="3295630"/>
            <a:ext cx="6429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aseline="-25000" dirty="0"/>
              <a:t>1</a:t>
            </a:r>
            <a:r>
              <a:rPr lang="hr-HR" sz="2000" dirty="0"/>
              <a:t>x</a:t>
            </a:r>
            <a:r>
              <a:rPr lang="hr-HR" sz="2000" baseline="-25000" dirty="0"/>
              <a:t>2</a:t>
            </a:r>
            <a:endParaRPr lang="en-GB" sz="2000" baseline="-25000" dirty="0"/>
          </a:p>
        </p:txBody>
      </p:sp>
      <p:sp>
        <p:nvSpPr>
          <p:cNvPr id="5" name="Line 128"/>
          <p:cNvSpPr>
            <a:spLocks noChangeShapeType="1"/>
          </p:cNvSpPr>
          <p:nvPr/>
        </p:nvSpPr>
        <p:spPr bwMode="auto">
          <a:xfrm>
            <a:off x="1957369" y="2219305"/>
            <a:ext cx="22860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129"/>
          <p:cNvSpPr>
            <a:spLocks noChangeShapeType="1"/>
          </p:cNvSpPr>
          <p:nvPr/>
        </p:nvSpPr>
        <p:spPr bwMode="auto">
          <a:xfrm>
            <a:off x="4224319" y="3657580"/>
            <a:ext cx="1508125" cy="18907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Text Box 130"/>
          <p:cNvSpPr txBox="1">
            <a:spLocks noChangeArrowheads="1"/>
          </p:cNvSpPr>
          <p:nvPr/>
        </p:nvSpPr>
        <p:spPr bwMode="auto">
          <a:xfrm>
            <a:off x="1995469" y="1962130"/>
            <a:ext cx="485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8" name="Text Box 131"/>
          <p:cNvSpPr txBox="1">
            <a:spLocks noChangeArrowheads="1"/>
          </p:cNvSpPr>
          <p:nvPr/>
        </p:nvSpPr>
        <p:spPr bwMode="auto">
          <a:xfrm>
            <a:off x="5129194" y="5357825"/>
            <a:ext cx="514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9" name="Text Box 134"/>
          <p:cNvSpPr txBox="1">
            <a:spLocks noChangeArrowheads="1"/>
          </p:cNvSpPr>
          <p:nvPr/>
        </p:nvSpPr>
        <p:spPr bwMode="auto">
          <a:xfrm>
            <a:off x="2695565" y="3057505"/>
            <a:ext cx="447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A”</a:t>
            </a:r>
            <a:endParaRPr lang="en-GB" sz="2000" dirty="0"/>
          </a:p>
        </p:txBody>
      </p:sp>
      <p:sp>
        <p:nvSpPr>
          <p:cNvPr id="10" name="Text Box 135"/>
          <p:cNvSpPr txBox="1">
            <a:spLocks noChangeArrowheads="1"/>
          </p:cNvSpPr>
          <p:nvPr/>
        </p:nvSpPr>
        <p:spPr bwMode="auto">
          <a:xfrm>
            <a:off x="4162407" y="2457430"/>
            <a:ext cx="581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B”</a:t>
            </a:r>
            <a:endParaRPr lang="en-GB" sz="2000"/>
          </a:p>
        </p:txBody>
      </p: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2309794" y="3014643"/>
            <a:ext cx="1581150" cy="685800"/>
            <a:chOff x="480" y="1878"/>
            <a:chExt cx="996" cy="432"/>
          </a:xfrm>
        </p:grpSpPr>
        <p:sp>
          <p:nvSpPr>
            <p:cNvPr id="12" name="Line 133"/>
            <p:cNvSpPr>
              <a:spLocks noChangeShapeType="1"/>
            </p:cNvSpPr>
            <p:nvPr/>
          </p:nvSpPr>
          <p:spPr bwMode="auto">
            <a:xfrm flipV="1">
              <a:off x="480" y="1878"/>
              <a:ext cx="99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3" name="Text Box 136"/>
            <p:cNvSpPr txBox="1">
              <a:spLocks noChangeArrowheads="1"/>
            </p:cNvSpPr>
            <p:nvPr/>
          </p:nvSpPr>
          <p:spPr bwMode="auto">
            <a:xfrm>
              <a:off x="510" y="2034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p”</a:t>
              </a:r>
              <a:endParaRPr lang="en-GB" sz="2000" dirty="0"/>
            </a:p>
          </p:txBody>
        </p:sp>
      </p:grpSp>
      <p:sp>
        <p:nvSpPr>
          <p:cNvPr id="14" name="Line 132"/>
          <p:cNvSpPr>
            <a:spLocks noChangeShapeType="1"/>
          </p:cNvSpPr>
          <p:nvPr/>
        </p:nvSpPr>
        <p:spPr bwMode="auto">
          <a:xfrm flipV="1">
            <a:off x="3024169" y="2833668"/>
            <a:ext cx="1285875" cy="557212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5" name="Oval 138"/>
          <p:cNvSpPr>
            <a:spLocks noChangeArrowheads="1"/>
          </p:cNvSpPr>
          <p:nvPr/>
        </p:nvSpPr>
        <p:spPr bwMode="auto">
          <a:xfrm>
            <a:off x="3438507" y="3143230"/>
            <a:ext cx="88900" cy="88900"/>
          </a:xfrm>
          <a:prstGeom prst="ellipse">
            <a:avLst/>
          </a:prstGeom>
          <a:gradFill rotWithShape="0">
            <a:gsLst>
              <a:gs pos="0">
                <a:srgbClr val="B3C5FF">
                  <a:gamma/>
                  <a:shade val="46275"/>
                  <a:invGamma/>
                </a:srgbClr>
              </a:gs>
              <a:gs pos="100000">
                <a:srgbClr val="B3C5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6" name="Oval 140"/>
          <p:cNvSpPr>
            <a:spLocks noChangeArrowheads="1"/>
          </p:cNvSpPr>
          <p:nvPr/>
        </p:nvSpPr>
        <p:spPr bwMode="auto">
          <a:xfrm>
            <a:off x="2357419" y="3614718"/>
            <a:ext cx="88900" cy="88900"/>
          </a:xfrm>
          <a:prstGeom prst="ellipse">
            <a:avLst/>
          </a:prstGeom>
          <a:gradFill rotWithShape="0">
            <a:gsLst>
              <a:gs pos="0">
                <a:srgbClr val="B3C5FF">
                  <a:gamma/>
                  <a:shade val="46275"/>
                  <a:invGamma/>
                </a:srgbClr>
              </a:gs>
              <a:gs pos="100000">
                <a:srgbClr val="B3C5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7" name="Text Box 142"/>
          <p:cNvSpPr txBox="1">
            <a:spLocks noChangeArrowheads="1"/>
          </p:cNvSpPr>
          <p:nvPr/>
        </p:nvSpPr>
        <p:spPr bwMode="auto">
          <a:xfrm>
            <a:off x="3214678" y="2786058"/>
            <a:ext cx="5715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2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18" name="Group 145"/>
          <p:cNvGrpSpPr>
            <a:grpSpLocks/>
          </p:cNvGrpSpPr>
          <p:nvPr/>
        </p:nvGrpSpPr>
        <p:grpSpPr bwMode="auto">
          <a:xfrm>
            <a:off x="3143232" y="3233718"/>
            <a:ext cx="466725" cy="885825"/>
            <a:chOff x="1005" y="2019"/>
            <a:chExt cx="294" cy="558"/>
          </a:xfrm>
        </p:grpSpPr>
        <p:sp>
          <p:nvSpPr>
            <p:cNvPr id="19" name="Oval 139"/>
            <p:cNvSpPr>
              <a:spLocks noChangeArrowheads="1"/>
            </p:cNvSpPr>
            <p:nvPr/>
          </p:nvSpPr>
          <p:spPr bwMode="auto">
            <a:xfrm>
              <a:off x="1188" y="2256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B3C5FF">
                    <a:gamma/>
                    <a:shade val="46275"/>
                    <a:invGamma/>
                  </a:srgbClr>
                </a:gs>
                <a:gs pos="100000">
                  <a:srgbClr val="B3C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0" name="Line 143"/>
            <p:cNvSpPr>
              <a:spLocks noChangeShapeType="1"/>
            </p:cNvSpPr>
            <p:nvPr/>
          </p:nvSpPr>
          <p:spPr bwMode="auto">
            <a:xfrm>
              <a:off x="1218" y="2019"/>
              <a:ext cx="0" cy="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1" name="Text Box 144"/>
            <p:cNvSpPr txBox="1">
              <a:spLocks noChangeArrowheads="1"/>
            </p:cNvSpPr>
            <p:nvPr/>
          </p:nvSpPr>
          <p:spPr bwMode="auto">
            <a:xfrm>
              <a:off x="1005" y="2325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2185968" y="3724255"/>
            <a:ext cx="933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1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23" name="Group 149"/>
          <p:cNvGrpSpPr>
            <a:grpSpLocks/>
          </p:cNvGrpSpPr>
          <p:nvPr/>
        </p:nvGrpSpPr>
        <p:grpSpPr bwMode="auto">
          <a:xfrm>
            <a:off x="2357419" y="1352530"/>
            <a:ext cx="1862138" cy="2295525"/>
            <a:chOff x="510" y="834"/>
            <a:chExt cx="1173" cy="1446"/>
          </a:xfrm>
        </p:grpSpPr>
        <p:sp>
          <p:nvSpPr>
            <p:cNvPr id="24" name="Oval 141"/>
            <p:cNvSpPr>
              <a:spLocks noChangeArrowheads="1"/>
            </p:cNvSpPr>
            <p:nvPr/>
          </p:nvSpPr>
          <p:spPr bwMode="auto">
            <a:xfrm>
              <a:off x="510" y="834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B3C5FF">
                    <a:gamma/>
                    <a:shade val="46275"/>
                    <a:invGamma/>
                  </a:srgbClr>
                </a:gs>
                <a:gs pos="100000">
                  <a:srgbClr val="B3C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5" name="Line 147"/>
            <p:cNvSpPr>
              <a:spLocks noChangeShapeType="1"/>
            </p:cNvSpPr>
            <p:nvPr/>
          </p:nvSpPr>
          <p:spPr bwMode="auto">
            <a:xfrm flipV="1">
              <a:off x="537" y="882"/>
              <a:ext cx="0" cy="13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6" name="Line 148"/>
            <p:cNvSpPr>
              <a:spLocks noChangeShapeType="1"/>
            </p:cNvSpPr>
            <p:nvPr/>
          </p:nvSpPr>
          <p:spPr bwMode="auto">
            <a:xfrm>
              <a:off x="558" y="876"/>
              <a:ext cx="1125" cy="1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27" name="Text Box 150"/>
          <p:cNvSpPr txBox="1">
            <a:spLocks noChangeArrowheads="1"/>
          </p:cNvSpPr>
          <p:nvPr/>
        </p:nvSpPr>
        <p:spPr bwMode="auto">
          <a:xfrm>
            <a:off x="2019282" y="1400155"/>
            <a:ext cx="671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1</a:t>
            </a:r>
            <a:r>
              <a:rPr lang="hr-HR" sz="2000" dirty="0"/>
              <a:t>’</a:t>
            </a:r>
            <a:endParaRPr lang="en-GB" sz="2000" dirty="0"/>
          </a:p>
        </p:txBody>
      </p:sp>
      <p:grpSp>
        <p:nvGrpSpPr>
          <p:cNvPr id="28" name="Group 155"/>
          <p:cNvGrpSpPr>
            <a:grpSpLocks/>
          </p:cNvGrpSpPr>
          <p:nvPr/>
        </p:nvGrpSpPr>
        <p:grpSpPr bwMode="auto">
          <a:xfrm>
            <a:off x="2419332" y="1433493"/>
            <a:ext cx="2628899" cy="4476751"/>
            <a:chOff x="549" y="885"/>
            <a:chExt cx="1656" cy="2820"/>
          </a:xfrm>
        </p:grpSpPr>
        <p:grpSp>
          <p:nvGrpSpPr>
            <p:cNvPr id="29" name="Group 153"/>
            <p:cNvGrpSpPr>
              <a:grpSpLocks/>
            </p:cNvGrpSpPr>
            <p:nvPr/>
          </p:nvGrpSpPr>
          <p:grpSpPr bwMode="auto">
            <a:xfrm>
              <a:off x="549" y="885"/>
              <a:ext cx="1320" cy="2766"/>
              <a:chOff x="549" y="885"/>
              <a:chExt cx="1320" cy="2766"/>
            </a:xfrm>
          </p:grpSpPr>
          <p:sp>
            <p:nvSpPr>
              <p:cNvPr id="31" name="Line 151"/>
              <p:cNvSpPr>
                <a:spLocks noChangeShapeType="1"/>
              </p:cNvSpPr>
              <p:nvPr/>
            </p:nvSpPr>
            <p:spPr bwMode="auto">
              <a:xfrm>
                <a:off x="549" y="885"/>
                <a:ext cx="873" cy="18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32" name="Line 152"/>
              <p:cNvSpPr>
                <a:spLocks noChangeShapeType="1"/>
              </p:cNvSpPr>
              <p:nvPr/>
            </p:nvSpPr>
            <p:spPr bwMode="auto">
              <a:xfrm>
                <a:off x="1228" y="2307"/>
                <a:ext cx="641" cy="13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30" name="Text Box 154"/>
            <p:cNvSpPr txBox="1">
              <a:spLocks noChangeArrowheads="1"/>
            </p:cNvSpPr>
            <p:nvPr/>
          </p:nvSpPr>
          <p:spPr bwMode="auto">
            <a:xfrm>
              <a:off x="1827" y="3453"/>
              <a:ext cx="3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p’</a:t>
              </a:r>
              <a:endParaRPr lang="en-GB" sz="2000" dirty="0"/>
            </a:p>
          </p:txBody>
        </p:sp>
      </p:grpSp>
      <p:sp>
        <p:nvSpPr>
          <p:cNvPr id="33" name="Oval 156"/>
          <p:cNvSpPr>
            <a:spLocks noChangeArrowheads="1"/>
          </p:cNvSpPr>
          <p:nvPr/>
        </p:nvSpPr>
        <p:spPr bwMode="auto">
          <a:xfrm>
            <a:off x="2995594" y="3343255"/>
            <a:ext cx="88900" cy="88900"/>
          </a:xfrm>
          <a:prstGeom prst="ellipse">
            <a:avLst/>
          </a:prstGeom>
          <a:gradFill rotWithShape="0">
            <a:gsLst>
              <a:gs pos="0">
                <a:srgbClr val="FF8163">
                  <a:gamma/>
                  <a:shade val="46275"/>
                  <a:invGamma/>
                </a:srgbClr>
              </a:gs>
              <a:gs pos="100000">
                <a:srgbClr val="FF816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34" name="Oval 159"/>
          <p:cNvSpPr>
            <a:spLocks noChangeArrowheads="1"/>
          </p:cNvSpPr>
          <p:nvPr/>
        </p:nvSpPr>
        <p:spPr bwMode="auto">
          <a:xfrm>
            <a:off x="4286232" y="2781280"/>
            <a:ext cx="88900" cy="88900"/>
          </a:xfrm>
          <a:prstGeom prst="ellipse">
            <a:avLst/>
          </a:prstGeom>
          <a:gradFill rotWithShape="0">
            <a:gsLst>
              <a:gs pos="0">
                <a:srgbClr val="FF8163">
                  <a:gamma/>
                  <a:shade val="46275"/>
                  <a:invGamma/>
                </a:srgbClr>
              </a:gs>
              <a:gs pos="100000">
                <a:srgbClr val="FF816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35" name="Group 162"/>
          <p:cNvGrpSpPr>
            <a:grpSpLocks/>
          </p:cNvGrpSpPr>
          <p:nvPr/>
        </p:nvGrpSpPr>
        <p:grpSpPr bwMode="auto">
          <a:xfrm>
            <a:off x="3938568" y="2862243"/>
            <a:ext cx="538163" cy="2957511"/>
            <a:chOff x="1506" y="1785"/>
            <a:chExt cx="339" cy="1863"/>
          </a:xfrm>
        </p:grpSpPr>
        <p:sp>
          <p:nvSpPr>
            <p:cNvPr id="36" name="Oval 158"/>
            <p:cNvSpPr>
              <a:spLocks noChangeArrowheads="1"/>
            </p:cNvSpPr>
            <p:nvPr/>
          </p:nvSpPr>
          <p:spPr bwMode="auto">
            <a:xfrm>
              <a:off x="1719" y="3375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FF8163">
                    <a:gamma/>
                    <a:shade val="46275"/>
                    <a:invGamma/>
                  </a:srgbClr>
                </a:gs>
                <a:gs pos="100000">
                  <a:srgbClr val="FF816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7" name="Line 160"/>
            <p:cNvSpPr>
              <a:spLocks noChangeShapeType="1"/>
            </p:cNvSpPr>
            <p:nvPr/>
          </p:nvSpPr>
          <p:spPr bwMode="auto">
            <a:xfrm>
              <a:off x="1752" y="1785"/>
              <a:ext cx="0" cy="15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Text Box 161"/>
            <p:cNvSpPr txBox="1">
              <a:spLocks noChangeArrowheads="1"/>
            </p:cNvSpPr>
            <p:nvPr/>
          </p:nvSpPr>
          <p:spPr bwMode="auto">
            <a:xfrm>
              <a:off x="1506" y="3396"/>
              <a:ext cx="33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B’</a:t>
              </a:r>
              <a:endParaRPr lang="en-GB" sz="2000" dirty="0"/>
            </a:p>
          </p:txBody>
        </p:sp>
      </p:grpSp>
      <p:grpSp>
        <p:nvGrpSpPr>
          <p:cNvPr id="39" name="Group 165"/>
          <p:cNvGrpSpPr>
            <a:grpSpLocks/>
          </p:cNvGrpSpPr>
          <p:nvPr/>
        </p:nvGrpSpPr>
        <p:grpSpPr bwMode="auto">
          <a:xfrm>
            <a:off x="3000357" y="2428855"/>
            <a:ext cx="423862" cy="914400"/>
            <a:chOff x="915" y="1512"/>
            <a:chExt cx="267" cy="576"/>
          </a:xfrm>
        </p:grpSpPr>
        <p:sp>
          <p:nvSpPr>
            <p:cNvPr id="40" name="Oval 157"/>
            <p:cNvSpPr>
              <a:spLocks noChangeArrowheads="1"/>
            </p:cNvSpPr>
            <p:nvPr/>
          </p:nvSpPr>
          <p:spPr bwMode="auto">
            <a:xfrm>
              <a:off x="915" y="1689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FF8163">
                    <a:gamma/>
                    <a:shade val="46275"/>
                    <a:invGamma/>
                  </a:srgbClr>
                </a:gs>
                <a:gs pos="100000">
                  <a:srgbClr val="FF816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Line 163"/>
            <p:cNvSpPr>
              <a:spLocks noChangeShapeType="1"/>
            </p:cNvSpPr>
            <p:nvPr/>
          </p:nvSpPr>
          <p:spPr bwMode="auto">
            <a:xfrm flipV="1">
              <a:off x="942" y="175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164"/>
            <p:cNvSpPr txBox="1">
              <a:spLocks noChangeArrowheads="1"/>
            </p:cNvSpPr>
            <p:nvPr/>
          </p:nvSpPr>
          <p:spPr bwMode="auto">
            <a:xfrm>
              <a:off x="915" y="1512"/>
              <a:ext cx="26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A’</a:t>
              </a:r>
              <a:endParaRPr lang="en-GB" sz="2000" dirty="0"/>
            </a:p>
          </p:txBody>
        </p:sp>
      </p:grpSp>
      <p:sp>
        <p:nvSpPr>
          <p:cNvPr id="43" name="Line 166"/>
          <p:cNvSpPr>
            <a:spLocks noChangeShapeType="1"/>
          </p:cNvSpPr>
          <p:nvPr/>
        </p:nvSpPr>
        <p:spPr bwMode="auto">
          <a:xfrm>
            <a:off x="3059094" y="2790805"/>
            <a:ext cx="1244600" cy="25971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44" name="Group 195"/>
          <p:cNvGrpSpPr>
            <a:grpSpLocks/>
          </p:cNvGrpSpPr>
          <p:nvPr/>
        </p:nvGrpSpPr>
        <p:grpSpPr bwMode="auto">
          <a:xfrm>
            <a:off x="3821094" y="2498705"/>
            <a:ext cx="1822450" cy="1168400"/>
            <a:chOff x="1432" y="1556"/>
            <a:chExt cx="1148" cy="736"/>
          </a:xfrm>
        </p:grpSpPr>
        <p:sp>
          <p:nvSpPr>
            <p:cNvPr id="45" name="Line 193"/>
            <p:cNvSpPr>
              <a:spLocks noChangeShapeType="1"/>
            </p:cNvSpPr>
            <p:nvPr/>
          </p:nvSpPr>
          <p:spPr bwMode="auto">
            <a:xfrm>
              <a:off x="1432" y="1556"/>
              <a:ext cx="1148" cy="736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6" name="Text Box 194"/>
            <p:cNvSpPr txBox="1">
              <a:spLocks noChangeArrowheads="1"/>
            </p:cNvSpPr>
            <p:nvPr/>
          </p:nvSpPr>
          <p:spPr bwMode="auto">
            <a:xfrm>
              <a:off x="2012" y="1796"/>
              <a:ext cx="5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s”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47" name="Line 196"/>
          <p:cNvSpPr>
            <a:spLocks noChangeShapeType="1"/>
          </p:cNvSpPr>
          <p:nvPr/>
        </p:nvSpPr>
        <p:spPr bwMode="auto">
          <a:xfrm>
            <a:off x="5637194" y="3654405"/>
            <a:ext cx="0" cy="1797050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9" name="Line 197"/>
          <p:cNvSpPr>
            <a:spLocks noChangeShapeType="1"/>
          </p:cNvSpPr>
          <p:nvPr/>
        </p:nvSpPr>
        <p:spPr bwMode="auto">
          <a:xfrm>
            <a:off x="2957494" y="5426055"/>
            <a:ext cx="2736850" cy="0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1" name="TextBox 50"/>
          <p:cNvSpPr txBox="1"/>
          <p:nvPr/>
        </p:nvSpPr>
        <p:spPr>
          <a:xfrm>
            <a:off x="2857488" y="5000636"/>
            <a:ext cx="403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chemeClr val="hlink"/>
                </a:solidFill>
              </a:rPr>
              <a:t>s’</a:t>
            </a:r>
            <a:endParaRPr lang="en-GB" sz="2000" dirty="0" smtClean="0">
              <a:solidFill>
                <a:schemeClr val="hlink"/>
              </a:solidFill>
            </a:endParaRPr>
          </a:p>
          <a:p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utoUpdateAnimBg="0"/>
      <p:bldP spid="22" grpId="0" autoUpdateAnimBg="0"/>
      <p:bldP spid="27" grpId="0" autoUpdateAnimBg="0"/>
      <p:bldP spid="43" grpId="0" animBg="1"/>
      <p:bldP spid="47" grpId="0" animBg="1"/>
      <p:bldP spid="49" grpId="0" animBg="1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04800"/>
            <a:ext cx="5521325" cy="406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2400" b="1" smtClean="0"/>
              <a:t>Konstrukcija tragova ravnine određene</a:t>
            </a:r>
            <a:endParaRPr lang="en-GB" sz="2400" b="1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08000" y="10160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a) dvama ukrštenim pravcima</a:t>
            </a:r>
            <a:endParaRPr lang="en-GB" sz="180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19100" y="35433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660400" y="1917700"/>
            <a:ext cx="3238500" cy="16637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342900" y="3225800"/>
            <a:ext cx="3594100" cy="18288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000125" y="1968500"/>
            <a:ext cx="1778000" cy="16129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006600" y="2879725"/>
            <a:ext cx="0" cy="1333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993775" y="3517900"/>
            <a:ext cx="2032000" cy="13970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352550" y="2047875"/>
            <a:ext cx="495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80"/>
                </a:solidFill>
              </a:rPr>
              <a:t>a’’</a:t>
            </a:r>
            <a:endParaRPr lang="en-GB" sz="2000">
              <a:solidFill>
                <a:srgbClr val="800080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085975" y="4400550"/>
            <a:ext cx="409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80"/>
                </a:solidFill>
              </a:rPr>
              <a:t>a’</a:t>
            </a:r>
            <a:endParaRPr lang="en-GB" sz="2000">
              <a:solidFill>
                <a:srgbClr val="800080"/>
              </a:solidFill>
            </a:endParaRPr>
          </a:p>
        </p:txBody>
      </p: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2698750" y="3543300"/>
            <a:ext cx="622300" cy="1225550"/>
            <a:chOff x="1700" y="2232"/>
            <a:chExt cx="392" cy="772"/>
          </a:xfrm>
        </p:grpSpPr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1700" y="2745"/>
              <a:ext cx="392" cy="259"/>
              <a:chOff x="1700" y="2745"/>
              <a:chExt cx="392" cy="259"/>
            </a:xfrm>
          </p:grpSpPr>
          <p:sp>
            <p:nvSpPr>
              <p:cNvPr id="15" name="Oval 15"/>
              <p:cNvSpPr>
                <a:spLocks noChangeArrowheads="1"/>
              </p:cNvSpPr>
              <p:nvPr/>
            </p:nvSpPr>
            <p:spPr bwMode="auto">
              <a:xfrm>
                <a:off x="1700" y="2948"/>
                <a:ext cx="56" cy="56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 sz="2000"/>
              </a:p>
            </p:txBody>
          </p:sp>
          <p:sp>
            <p:nvSpPr>
              <p:cNvPr id="16" name="Text Box 19"/>
              <p:cNvSpPr txBox="1">
                <a:spLocks noChangeArrowheads="1"/>
              </p:cNvSpPr>
              <p:nvPr/>
            </p:nvSpPr>
            <p:spPr bwMode="auto">
              <a:xfrm>
                <a:off x="1740" y="2745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>
                    <a:solidFill>
                      <a:srgbClr val="800080"/>
                    </a:solidFill>
                  </a:rPr>
                  <a:t>A</a:t>
                </a:r>
                <a:r>
                  <a:rPr lang="hr-HR" sz="2000" baseline="-25000" dirty="0">
                    <a:solidFill>
                      <a:srgbClr val="800080"/>
                    </a:solidFill>
                  </a:rPr>
                  <a:t>1</a:t>
                </a:r>
                <a:r>
                  <a:rPr lang="hr-HR" sz="2000" dirty="0">
                    <a:solidFill>
                      <a:srgbClr val="800080"/>
                    </a:solidFill>
                  </a:rPr>
                  <a:t>’</a:t>
                </a:r>
                <a:endParaRPr lang="en-GB" sz="2000" dirty="0">
                  <a:solidFill>
                    <a:srgbClr val="800080"/>
                  </a:solidFill>
                </a:endParaRPr>
              </a:p>
            </p:txBody>
          </p:sp>
        </p:grp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728" y="2232"/>
              <a:ext cx="0" cy="7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17" name="Group 27"/>
          <p:cNvGrpSpPr>
            <a:grpSpLocks/>
          </p:cNvGrpSpPr>
          <p:nvPr/>
        </p:nvGrpSpPr>
        <p:grpSpPr bwMode="auto">
          <a:xfrm>
            <a:off x="2692400" y="3143250"/>
            <a:ext cx="593725" cy="438150"/>
            <a:chOff x="1696" y="1980"/>
            <a:chExt cx="374" cy="276"/>
          </a:xfrm>
        </p:grpSpPr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1696" y="2200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700" y="1980"/>
              <a:ext cx="3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80"/>
                  </a:solidFill>
                </a:rPr>
                <a:t>A</a:t>
              </a:r>
              <a:r>
                <a:rPr lang="hr-HR" sz="2000" baseline="-25000" dirty="0">
                  <a:solidFill>
                    <a:srgbClr val="800080"/>
                  </a:solidFill>
                </a:rPr>
                <a:t>1</a:t>
              </a:r>
              <a:r>
                <a:rPr lang="hr-HR" sz="2000" dirty="0">
                  <a:solidFill>
                    <a:srgbClr val="800080"/>
                  </a:solidFill>
                </a:rPr>
                <a:t>’’</a:t>
              </a:r>
              <a:endParaRPr lang="en-GB" sz="20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742950" y="3505200"/>
            <a:ext cx="527050" cy="469900"/>
            <a:chOff x="468" y="2208"/>
            <a:chExt cx="332" cy="296"/>
          </a:xfrm>
        </p:grpSpPr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620" y="220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468" y="2252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80"/>
                  </a:solidFill>
                </a:rPr>
                <a:t>A</a:t>
              </a:r>
              <a:r>
                <a:rPr lang="hr-HR" sz="2000" baseline="-25000">
                  <a:solidFill>
                    <a:srgbClr val="800080"/>
                  </a:solidFill>
                </a:rPr>
                <a:t>2</a:t>
              </a:r>
              <a:r>
                <a:rPr lang="hr-HR" sz="2000">
                  <a:solidFill>
                    <a:srgbClr val="800080"/>
                  </a:solidFill>
                </a:rPr>
                <a:t>’</a:t>
              </a:r>
              <a:endParaRPr lang="en-GB" sz="2000">
                <a:solidFill>
                  <a:srgbClr val="800080"/>
                </a:solidFill>
              </a:endParaRPr>
            </a:p>
          </p:txBody>
        </p:sp>
      </p:grpSp>
      <p:grpSp>
        <p:nvGrpSpPr>
          <p:cNvPr id="23" name="Group 26"/>
          <p:cNvGrpSpPr>
            <a:grpSpLocks/>
          </p:cNvGrpSpPr>
          <p:nvPr/>
        </p:nvGrpSpPr>
        <p:grpSpPr bwMode="auto">
          <a:xfrm>
            <a:off x="965200" y="1612900"/>
            <a:ext cx="546100" cy="1930400"/>
            <a:chOff x="608" y="1016"/>
            <a:chExt cx="344" cy="1216"/>
          </a:xfrm>
        </p:grpSpPr>
        <p:sp>
          <p:nvSpPr>
            <p:cNvPr id="24" name="Line 14"/>
            <p:cNvSpPr>
              <a:spLocks noChangeShapeType="1"/>
            </p:cNvSpPr>
            <p:nvPr/>
          </p:nvSpPr>
          <p:spPr bwMode="auto">
            <a:xfrm flipV="1">
              <a:off x="648" y="1260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auto">
            <a:xfrm>
              <a:off x="620" y="122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608" y="1016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80"/>
                  </a:solidFill>
                </a:rPr>
                <a:t>A</a:t>
              </a:r>
              <a:r>
                <a:rPr lang="hr-HR" sz="2000" baseline="-25000" dirty="0">
                  <a:solidFill>
                    <a:srgbClr val="800080"/>
                  </a:solidFill>
                </a:rPr>
                <a:t>2</a:t>
              </a:r>
              <a:r>
                <a:rPr lang="hr-HR" sz="2000" dirty="0">
                  <a:solidFill>
                    <a:srgbClr val="800080"/>
                  </a:solidFill>
                </a:rPr>
                <a:t>’’</a:t>
              </a:r>
              <a:endParaRPr lang="en-GB" sz="20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3225803" y="3498850"/>
            <a:ext cx="560388" cy="482600"/>
            <a:chOff x="2032" y="2204"/>
            <a:chExt cx="353" cy="304"/>
          </a:xfrm>
        </p:grpSpPr>
        <p:sp>
          <p:nvSpPr>
            <p:cNvPr id="28" name="Oval 29"/>
            <p:cNvSpPr>
              <a:spLocks noChangeArrowheads="1"/>
            </p:cNvSpPr>
            <p:nvPr/>
          </p:nvSpPr>
          <p:spPr bwMode="auto">
            <a:xfrm>
              <a:off x="2056" y="2204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2032" y="2256"/>
              <a:ext cx="3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3399"/>
                  </a:solidFill>
                </a:rPr>
                <a:t>B</a:t>
              </a:r>
              <a:r>
                <a:rPr lang="hr-HR" sz="2000" baseline="-25000" dirty="0">
                  <a:solidFill>
                    <a:srgbClr val="003399"/>
                  </a:solidFill>
                </a:rPr>
                <a:t>2</a:t>
              </a:r>
              <a:r>
                <a:rPr lang="hr-HR" sz="2000" dirty="0">
                  <a:solidFill>
                    <a:srgbClr val="003399"/>
                  </a:solidFill>
                </a:rPr>
                <a:t>’</a:t>
              </a:r>
              <a:endParaRPr lang="en-GB" sz="2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1212850" y="4527550"/>
            <a:ext cx="393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3399"/>
                </a:solidFill>
              </a:rPr>
              <a:t>b’</a:t>
            </a:r>
            <a:endParaRPr lang="en-GB" sz="2000">
              <a:solidFill>
                <a:srgbClr val="003399"/>
              </a:solidFill>
            </a:endParaRP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2298700" y="2286000"/>
            <a:ext cx="487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003399"/>
                </a:solidFill>
              </a:rPr>
              <a:t>b’’</a:t>
            </a:r>
            <a:endParaRPr lang="en-GB" sz="2000" dirty="0">
              <a:solidFill>
                <a:srgbClr val="003399"/>
              </a:solidFill>
            </a:endParaRPr>
          </a:p>
        </p:txBody>
      </p: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3181350" y="1758950"/>
            <a:ext cx="552450" cy="1739900"/>
            <a:chOff x="2004" y="1108"/>
            <a:chExt cx="348" cy="1096"/>
          </a:xfrm>
        </p:grpSpPr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2056" y="1372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 flipV="1">
              <a:off x="2084" y="1396"/>
              <a:ext cx="0" cy="808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2004" y="1108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2</a:t>
              </a:r>
              <a:r>
                <a:rPr lang="hr-HR" sz="2000">
                  <a:solidFill>
                    <a:srgbClr val="003399"/>
                  </a:solidFill>
                </a:rPr>
                <a:t>’’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317500" y="3181350"/>
            <a:ext cx="584200" cy="406400"/>
            <a:chOff x="200" y="2004"/>
            <a:chExt cx="368" cy="256"/>
          </a:xfrm>
        </p:grpSpPr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416" y="2204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8" name="Text Box 40"/>
            <p:cNvSpPr txBox="1">
              <a:spLocks noChangeArrowheads="1"/>
            </p:cNvSpPr>
            <p:nvPr/>
          </p:nvSpPr>
          <p:spPr bwMode="auto">
            <a:xfrm>
              <a:off x="200" y="2004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1</a:t>
              </a:r>
              <a:r>
                <a:rPr lang="hr-HR" sz="2000">
                  <a:solidFill>
                    <a:srgbClr val="003399"/>
                  </a:solidFill>
                </a:rPr>
                <a:t>’’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9" name="Group 44"/>
          <p:cNvGrpSpPr>
            <a:grpSpLocks/>
          </p:cNvGrpSpPr>
          <p:nvPr/>
        </p:nvGrpSpPr>
        <p:grpSpPr bwMode="auto">
          <a:xfrm>
            <a:off x="577850" y="3568700"/>
            <a:ext cx="539750" cy="1765300"/>
            <a:chOff x="364" y="2248"/>
            <a:chExt cx="340" cy="1112"/>
          </a:xfrm>
        </p:grpSpPr>
        <p:sp>
          <p:nvSpPr>
            <p:cNvPr id="40" name="Oval 31"/>
            <p:cNvSpPr>
              <a:spLocks noChangeArrowheads="1"/>
            </p:cNvSpPr>
            <p:nvPr/>
          </p:nvSpPr>
          <p:spPr bwMode="auto">
            <a:xfrm>
              <a:off x="416" y="3040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444" y="2248"/>
              <a:ext cx="0" cy="824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364" y="3108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1</a:t>
              </a:r>
              <a:r>
                <a:rPr lang="hr-HR" sz="2000">
                  <a:solidFill>
                    <a:srgbClr val="003399"/>
                  </a:solidFill>
                </a:rPr>
                <a:t>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43" name="Group 110"/>
          <p:cNvGrpSpPr>
            <a:grpSpLocks/>
          </p:cNvGrpSpPr>
          <p:nvPr/>
        </p:nvGrpSpPr>
        <p:grpSpPr bwMode="auto">
          <a:xfrm>
            <a:off x="285750" y="1739900"/>
            <a:ext cx="3575050" cy="3397250"/>
            <a:chOff x="180" y="1096"/>
            <a:chExt cx="2252" cy="2140"/>
          </a:xfrm>
        </p:grpSpPr>
        <p:grpSp>
          <p:nvGrpSpPr>
            <p:cNvPr id="44" name="Group 49"/>
            <p:cNvGrpSpPr>
              <a:grpSpLocks/>
            </p:cNvGrpSpPr>
            <p:nvPr/>
          </p:nvGrpSpPr>
          <p:grpSpPr bwMode="auto">
            <a:xfrm>
              <a:off x="180" y="2936"/>
              <a:ext cx="2124" cy="300"/>
              <a:chOff x="180" y="2936"/>
              <a:chExt cx="2124" cy="300"/>
            </a:xfrm>
          </p:grpSpPr>
          <p:sp>
            <p:nvSpPr>
              <p:cNvPr id="48" name="Line 45"/>
              <p:cNvSpPr>
                <a:spLocks noChangeShapeType="1"/>
              </p:cNvSpPr>
              <p:nvPr/>
            </p:nvSpPr>
            <p:spPr bwMode="auto">
              <a:xfrm flipV="1">
                <a:off x="180" y="2936"/>
                <a:ext cx="2124" cy="1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9" name="Text Box 46"/>
              <p:cNvSpPr txBox="1">
                <a:spLocks noChangeArrowheads="1"/>
              </p:cNvSpPr>
              <p:nvPr/>
            </p:nvSpPr>
            <p:spPr bwMode="auto">
              <a:xfrm>
                <a:off x="1056" y="2984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FF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FF0000"/>
                    </a:solidFill>
                  </a:rPr>
                  <a:t>1</a:t>
                </a:r>
                <a:endParaRPr lang="en-GB" sz="200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5" name="Group 50"/>
            <p:cNvGrpSpPr>
              <a:grpSpLocks/>
            </p:cNvGrpSpPr>
            <p:nvPr/>
          </p:nvGrpSpPr>
          <p:grpSpPr bwMode="auto">
            <a:xfrm>
              <a:off x="340" y="1096"/>
              <a:ext cx="2092" cy="340"/>
              <a:chOff x="340" y="1096"/>
              <a:chExt cx="2092" cy="340"/>
            </a:xfrm>
          </p:grpSpPr>
          <p:sp>
            <p:nvSpPr>
              <p:cNvPr id="46" name="Line 47"/>
              <p:cNvSpPr>
                <a:spLocks noChangeShapeType="1"/>
              </p:cNvSpPr>
              <p:nvPr/>
            </p:nvSpPr>
            <p:spPr bwMode="auto">
              <a:xfrm>
                <a:off x="340" y="1220"/>
                <a:ext cx="2092" cy="2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7" name="Text Box 48"/>
              <p:cNvSpPr txBox="1">
                <a:spLocks noChangeArrowheads="1"/>
              </p:cNvSpPr>
              <p:nvPr/>
            </p:nvSpPr>
            <p:spPr bwMode="auto">
              <a:xfrm>
                <a:off x="1268" y="1096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>
                    <a:solidFill>
                      <a:srgbClr val="FF0000"/>
                    </a:solidFill>
                  </a:rPr>
                  <a:t>r</a:t>
                </a:r>
                <a:r>
                  <a:rPr lang="hr-HR" sz="2000" baseline="-25000" dirty="0">
                    <a:solidFill>
                      <a:srgbClr val="FF0000"/>
                    </a:solidFill>
                  </a:rPr>
                  <a:t>2</a:t>
                </a:r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3767138" y="3273425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5448300" y="977900"/>
            <a:ext cx="3132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b) dvama paralelnim pravcima</a:t>
            </a:r>
            <a:endParaRPr lang="en-GB" sz="1800"/>
          </a:p>
        </p:txBody>
      </p:sp>
      <p:grpSp>
        <p:nvGrpSpPr>
          <p:cNvPr id="52" name="Group 109"/>
          <p:cNvGrpSpPr>
            <a:grpSpLocks/>
          </p:cNvGrpSpPr>
          <p:nvPr/>
        </p:nvGrpSpPr>
        <p:grpSpPr bwMode="auto">
          <a:xfrm>
            <a:off x="5026025" y="1590675"/>
            <a:ext cx="3851275" cy="3400425"/>
            <a:chOff x="3166" y="1002"/>
            <a:chExt cx="2426" cy="2142"/>
          </a:xfrm>
        </p:grpSpPr>
        <p:sp>
          <p:nvSpPr>
            <p:cNvPr id="53" name="Line 53"/>
            <p:cNvSpPr>
              <a:spLocks noChangeShapeType="1"/>
            </p:cNvSpPr>
            <p:nvPr/>
          </p:nvSpPr>
          <p:spPr bwMode="auto">
            <a:xfrm>
              <a:off x="3166" y="2224"/>
              <a:ext cx="23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5296" y="1992"/>
              <a:ext cx="29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H="1">
              <a:off x="3186" y="1002"/>
              <a:ext cx="1854" cy="161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H="1">
              <a:off x="4164" y="1256"/>
              <a:ext cx="1146" cy="10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7" name="Line 57"/>
            <p:cNvSpPr>
              <a:spLocks noChangeShapeType="1"/>
            </p:cNvSpPr>
            <p:nvPr/>
          </p:nvSpPr>
          <p:spPr bwMode="auto">
            <a:xfrm>
              <a:off x="4149" y="1827"/>
              <a:ext cx="1397" cy="1275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8" name="Line 58"/>
            <p:cNvSpPr>
              <a:spLocks noChangeShapeType="1"/>
            </p:cNvSpPr>
            <p:nvPr/>
          </p:nvSpPr>
          <p:spPr bwMode="auto">
            <a:xfrm>
              <a:off x="3208" y="2216"/>
              <a:ext cx="1008" cy="92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5106" y="2892"/>
              <a:ext cx="3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m’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60" name="Text Box 60"/>
            <p:cNvSpPr txBox="1">
              <a:spLocks noChangeArrowheads="1"/>
            </p:cNvSpPr>
            <p:nvPr/>
          </p:nvSpPr>
          <p:spPr bwMode="auto">
            <a:xfrm>
              <a:off x="4986" y="1452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m’’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61" name="Text Box 61"/>
            <p:cNvSpPr txBox="1">
              <a:spLocks noChangeArrowheads="1"/>
            </p:cNvSpPr>
            <p:nvPr/>
          </p:nvSpPr>
          <p:spPr bwMode="auto">
            <a:xfrm>
              <a:off x="4056" y="2838"/>
              <a:ext cx="25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  <p:sp>
          <p:nvSpPr>
            <p:cNvPr id="62" name="Text Box 62"/>
            <p:cNvSpPr txBox="1">
              <a:spLocks noChangeArrowheads="1"/>
            </p:cNvSpPr>
            <p:nvPr/>
          </p:nvSpPr>
          <p:spPr bwMode="auto">
            <a:xfrm>
              <a:off x="4464" y="1146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63" name="Group 71"/>
          <p:cNvGrpSpPr>
            <a:grpSpLocks/>
          </p:cNvGrpSpPr>
          <p:nvPr/>
        </p:nvGrpSpPr>
        <p:grpSpPr bwMode="auto">
          <a:xfrm>
            <a:off x="5492755" y="3111500"/>
            <a:ext cx="579438" cy="457200"/>
            <a:chOff x="3460" y="1960"/>
            <a:chExt cx="365" cy="288"/>
          </a:xfrm>
        </p:grpSpPr>
        <p:sp>
          <p:nvSpPr>
            <p:cNvPr id="64" name="Oval 66"/>
            <p:cNvSpPr>
              <a:spLocks noChangeArrowheads="1"/>
            </p:cNvSpPr>
            <p:nvPr/>
          </p:nvSpPr>
          <p:spPr bwMode="auto">
            <a:xfrm>
              <a:off x="3616" y="2192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67"/>
            <p:cNvSpPr txBox="1">
              <a:spLocks noChangeArrowheads="1"/>
            </p:cNvSpPr>
            <p:nvPr/>
          </p:nvSpPr>
          <p:spPr bwMode="auto">
            <a:xfrm>
              <a:off x="3460" y="1960"/>
              <a:ext cx="36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1</a:t>
              </a:r>
              <a:r>
                <a:rPr lang="hr-HR" sz="2000" dirty="0">
                  <a:solidFill>
                    <a:srgbClr val="CC3300"/>
                  </a:solidFill>
                </a:rPr>
                <a:t>’’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66" name="Group 70"/>
          <p:cNvGrpSpPr>
            <a:grpSpLocks/>
          </p:cNvGrpSpPr>
          <p:nvPr/>
        </p:nvGrpSpPr>
        <p:grpSpPr bwMode="auto">
          <a:xfrm>
            <a:off x="5557838" y="3562352"/>
            <a:ext cx="514350" cy="1081088"/>
            <a:chOff x="3501" y="2244"/>
            <a:chExt cx="324" cy="681"/>
          </a:xfrm>
        </p:grpSpPr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3616" y="2584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3644" y="2244"/>
              <a:ext cx="0" cy="36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9" name="Text Box 69"/>
            <p:cNvSpPr txBox="1">
              <a:spLocks noChangeArrowheads="1"/>
            </p:cNvSpPr>
            <p:nvPr/>
          </p:nvSpPr>
          <p:spPr bwMode="auto">
            <a:xfrm>
              <a:off x="3501" y="2673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1</a:t>
              </a:r>
              <a:r>
                <a:rPr lang="hr-HR" sz="2000" dirty="0">
                  <a:solidFill>
                    <a:srgbClr val="CC3300"/>
                  </a:solidFill>
                </a:rPr>
                <a:t>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70" name="Group 73"/>
          <p:cNvGrpSpPr>
            <a:grpSpLocks/>
          </p:cNvGrpSpPr>
          <p:nvPr/>
        </p:nvGrpSpPr>
        <p:grpSpPr bwMode="auto">
          <a:xfrm>
            <a:off x="4845050" y="3071816"/>
            <a:ext cx="546100" cy="503238"/>
            <a:chOff x="3052" y="1935"/>
            <a:chExt cx="344" cy="317"/>
          </a:xfrm>
        </p:grpSpPr>
        <p:sp>
          <p:nvSpPr>
            <p:cNvPr id="71" name="Oval 63"/>
            <p:cNvSpPr>
              <a:spLocks noChangeArrowheads="1"/>
            </p:cNvSpPr>
            <p:nvPr/>
          </p:nvSpPr>
          <p:spPr bwMode="auto">
            <a:xfrm>
              <a:off x="3184" y="2196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2" name="Text Box 72"/>
            <p:cNvSpPr txBox="1">
              <a:spLocks noChangeArrowheads="1"/>
            </p:cNvSpPr>
            <p:nvPr/>
          </p:nvSpPr>
          <p:spPr bwMode="auto">
            <a:xfrm>
              <a:off x="3052" y="1935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2</a:t>
              </a:r>
              <a:r>
                <a:rPr lang="hr-HR" sz="2000" dirty="0">
                  <a:solidFill>
                    <a:srgbClr val="CC3300"/>
                  </a:solidFill>
                </a:rPr>
                <a:t>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73" name="Group 76"/>
          <p:cNvGrpSpPr>
            <a:grpSpLocks/>
          </p:cNvGrpSpPr>
          <p:nvPr/>
        </p:nvGrpSpPr>
        <p:grpSpPr bwMode="auto">
          <a:xfrm>
            <a:off x="4806950" y="3568700"/>
            <a:ext cx="565150" cy="977900"/>
            <a:chOff x="3028" y="2248"/>
            <a:chExt cx="356" cy="616"/>
          </a:xfrm>
        </p:grpSpPr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3184" y="2560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3212" y="2248"/>
              <a:ext cx="0" cy="3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3028" y="2612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</a:t>
              </a:r>
              <a:r>
                <a:rPr lang="hr-HR" sz="2000" baseline="-25000">
                  <a:solidFill>
                    <a:srgbClr val="CC3300"/>
                  </a:solidFill>
                </a:rPr>
                <a:t>2</a:t>
              </a:r>
              <a:r>
                <a:rPr lang="hr-HR" sz="2000">
                  <a:solidFill>
                    <a:srgbClr val="CC3300"/>
                  </a:solidFill>
                </a:rPr>
                <a:t>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77" name="Group 85"/>
          <p:cNvGrpSpPr>
            <a:grpSpLocks/>
          </p:cNvGrpSpPr>
          <p:nvPr/>
        </p:nvGrpSpPr>
        <p:grpSpPr bwMode="auto">
          <a:xfrm>
            <a:off x="6400800" y="3486150"/>
            <a:ext cx="742950" cy="457200"/>
            <a:chOff x="4032" y="2196"/>
            <a:chExt cx="468" cy="288"/>
          </a:xfrm>
        </p:grpSpPr>
        <p:sp>
          <p:nvSpPr>
            <p:cNvPr id="78" name="Oval 83"/>
            <p:cNvSpPr>
              <a:spLocks noChangeArrowheads="1"/>
            </p:cNvSpPr>
            <p:nvPr/>
          </p:nvSpPr>
          <p:spPr bwMode="auto">
            <a:xfrm>
              <a:off x="4168" y="2196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84"/>
            <p:cNvSpPr txBox="1">
              <a:spLocks noChangeArrowheads="1"/>
            </p:cNvSpPr>
            <p:nvPr/>
          </p:nvSpPr>
          <p:spPr bwMode="auto">
            <a:xfrm>
              <a:off x="4032" y="2232"/>
              <a:ext cx="4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1</a:t>
              </a:r>
              <a:r>
                <a:rPr lang="hr-HR" sz="2000" dirty="0">
                  <a:solidFill>
                    <a:srgbClr val="006600"/>
                  </a:solidFill>
                </a:rPr>
                <a:t>’’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0" name="Group 88"/>
          <p:cNvGrpSpPr>
            <a:grpSpLocks/>
          </p:cNvGrpSpPr>
          <p:nvPr/>
        </p:nvGrpSpPr>
        <p:grpSpPr bwMode="auto">
          <a:xfrm>
            <a:off x="6215063" y="2428878"/>
            <a:ext cx="622300" cy="1063626"/>
            <a:chOff x="3915" y="1530"/>
            <a:chExt cx="392" cy="670"/>
          </a:xfrm>
        </p:grpSpPr>
        <p:sp>
          <p:nvSpPr>
            <p:cNvPr id="81" name="Oval 81"/>
            <p:cNvSpPr>
              <a:spLocks noChangeArrowheads="1"/>
            </p:cNvSpPr>
            <p:nvPr/>
          </p:nvSpPr>
          <p:spPr bwMode="auto">
            <a:xfrm>
              <a:off x="4168" y="184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2" name="Line 86"/>
            <p:cNvSpPr>
              <a:spLocks noChangeShapeType="1"/>
            </p:cNvSpPr>
            <p:nvPr/>
          </p:nvSpPr>
          <p:spPr bwMode="auto">
            <a:xfrm flipV="1">
              <a:off x="4192" y="1868"/>
              <a:ext cx="0" cy="33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3" name="Text Box 87"/>
            <p:cNvSpPr txBox="1">
              <a:spLocks noChangeArrowheads="1"/>
            </p:cNvSpPr>
            <p:nvPr/>
          </p:nvSpPr>
          <p:spPr bwMode="auto">
            <a:xfrm>
              <a:off x="3915" y="1530"/>
              <a:ext cx="39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1</a:t>
              </a:r>
              <a:r>
                <a:rPr lang="hr-HR" sz="2000" dirty="0">
                  <a:solidFill>
                    <a:srgbClr val="006600"/>
                  </a:solidFill>
                </a:rPr>
                <a:t>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4" name="Group 90"/>
          <p:cNvGrpSpPr>
            <a:grpSpLocks/>
          </p:cNvGrpSpPr>
          <p:nvPr/>
        </p:nvGrpSpPr>
        <p:grpSpPr bwMode="auto">
          <a:xfrm>
            <a:off x="6921500" y="3492500"/>
            <a:ext cx="650875" cy="450850"/>
            <a:chOff x="4360" y="2200"/>
            <a:chExt cx="410" cy="284"/>
          </a:xfrm>
        </p:grpSpPr>
        <p:sp>
          <p:nvSpPr>
            <p:cNvPr id="85" name="Oval 80"/>
            <p:cNvSpPr>
              <a:spLocks noChangeArrowheads="1"/>
            </p:cNvSpPr>
            <p:nvPr/>
          </p:nvSpPr>
          <p:spPr bwMode="auto">
            <a:xfrm>
              <a:off x="4556" y="2200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6" name="Text Box 89"/>
            <p:cNvSpPr txBox="1">
              <a:spLocks noChangeArrowheads="1"/>
            </p:cNvSpPr>
            <p:nvPr/>
          </p:nvSpPr>
          <p:spPr bwMode="auto">
            <a:xfrm>
              <a:off x="4360" y="2232"/>
              <a:ext cx="4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2</a:t>
              </a:r>
              <a:r>
                <a:rPr lang="hr-HR" sz="2000" dirty="0">
                  <a:solidFill>
                    <a:srgbClr val="006600"/>
                  </a:solidFill>
                </a:rPr>
                <a:t>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7" name="Group 93"/>
          <p:cNvGrpSpPr>
            <a:grpSpLocks/>
          </p:cNvGrpSpPr>
          <p:nvPr/>
        </p:nvGrpSpPr>
        <p:grpSpPr bwMode="auto">
          <a:xfrm>
            <a:off x="6929438" y="2571750"/>
            <a:ext cx="641350" cy="914400"/>
            <a:chOff x="4365" y="1620"/>
            <a:chExt cx="404" cy="576"/>
          </a:xfrm>
        </p:grpSpPr>
        <p:sp>
          <p:nvSpPr>
            <p:cNvPr id="88" name="Oval 82"/>
            <p:cNvSpPr>
              <a:spLocks noChangeArrowheads="1"/>
            </p:cNvSpPr>
            <p:nvPr/>
          </p:nvSpPr>
          <p:spPr bwMode="auto">
            <a:xfrm>
              <a:off x="4556" y="1860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auto">
            <a:xfrm flipV="1">
              <a:off x="4580" y="1892"/>
              <a:ext cx="0" cy="304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4365" y="1620"/>
              <a:ext cx="4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2</a:t>
              </a:r>
              <a:r>
                <a:rPr lang="hr-HR" sz="2000" dirty="0">
                  <a:solidFill>
                    <a:srgbClr val="006600"/>
                  </a:solidFill>
                </a:rPr>
                <a:t>’’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91" name="Group 115"/>
          <p:cNvGrpSpPr>
            <a:grpSpLocks/>
          </p:cNvGrpSpPr>
          <p:nvPr/>
        </p:nvGrpSpPr>
        <p:grpSpPr bwMode="auto">
          <a:xfrm>
            <a:off x="4762500" y="2647950"/>
            <a:ext cx="3457575" cy="1638300"/>
            <a:chOff x="3000" y="1668"/>
            <a:chExt cx="2178" cy="1032"/>
          </a:xfrm>
        </p:grpSpPr>
        <p:sp>
          <p:nvSpPr>
            <p:cNvPr id="92" name="Line 112"/>
            <p:cNvSpPr>
              <a:spLocks noChangeShapeType="1"/>
            </p:cNvSpPr>
            <p:nvPr/>
          </p:nvSpPr>
          <p:spPr bwMode="auto">
            <a:xfrm flipV="1">
              <a:off x="3933" y="1668"/>
              <a:ext cx="1089" cy="555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3" name="Line 94"/>
            <p:cNvSpPr>
              <a:spLocks noChangeShapeType="1"/>
            </p:cNvSpPr>
            <p:nvPr/>
          </p:nvSpPr>
          <p:spPr bwMode="auto">
            <a:xfrm flipV="1">
              <a:off x="3000" y="1668"/>
              <a:ext cx="2022" cy="103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4" name="Text Box 95"/>
            <p:cNvSpPr txBox="1">
              <a:spLocks noChangeArrowheads="1"/>
            </p:cNvSpPr>
            <p:nvPr/>
          </p:nvSpPr>
          <p:spPr bwMode="auto">
            <a:xfrm>
              <a:off x="4788" y="1722"/>
              <a:ext cx="3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r</a:t>
              </a:r>
              <a:r>
                <a:rPr lang="hr-HR" sz="2000" baseline="-25000">
                  <a:solidFill>
                    <a:srgbClr val="000099"/>
                  </a:solidFill>
                </a:rPr>
                <a:t>2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95" name="Group 114"/>
          <p:cNvGrpSpPr>
            <a:grpSpLocks/>
          </p:cNvGrpSpPr>
          <p:nvPr/>
        </p:nvGrpSpPr>
        <p:grpSpPr bwMode="auto">
          <a:xfrm>
            <a:off x="5076825" y="2676525"/>
            <a:ext cx="1800225" cy="2524125"/>
            <a:chOff x="3198" y="1686"/>
            <a:chExt cx="1134" cy="1590"/>
          </a:xfrm>
        </p:grpSpPr>
        <p:grpSp>
          <p:nvGrpSpPr>
            <p:cNvPr id="96" name="Group 113"/>
            <p:cNvGrpSpPr>
              <a:grpSpLocks/>
            </p:cNvGrpSpPr>
            <p:nvPr/>
          </p:nvGrpSpPr>
          <p:grpSpPr bwMode="auto">
            <a:xfrm>
              <a:off x="3198" y="1686"/>
              <a:ext cx="1134" cy="1527"/>
              <a:chOff x="3198" y="1686"/>
              <a:chExt cx="1134" cy="1527"/>
            </a:xfrm>
          </p:grpSpPr>
          <p:sp>
            <p:nvSpPr>
              <p:cNvPr id="98" name="Line 111"/>
              <p:cNvSpPr>
                <a:spLocks noChangeShapeType="1"/>
              </p:cNvSpPr>
              <p:nvPr/>
            </p:nvSpPr>
            <p:spPr bwMode="auto">
              <a:xfrm flipH="1">
                <a:off x="3198" y="2220"/>
                <a:ext cx="735" cy="993"/>
              </a:xfrm>
              <a:prstGeom prst="line">
                <a:avLst/>
              </a:prstGeom>
              <a:noFill/>
              <a:ln w="3810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99" name="Line 96"/>
              <p:cNvSpPr>
                <a:spLocks noChangeShapeType="1"/>
              </p:cNvSpPr>
              <p:nvPr/>
            </p:nvSpPr>
            <p:spPr bwMode="auto">
              <a:xfrm flipH="1">
                <a:off x="3198" y="1686"/>
                <a:ext cx="1134" cy="152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97" name="Text Box 97"/>
            <p:cNvSpPr txBox="1">
              <a:spLocks noChangeArrowheads="1"/>
            </p:cNvSpPr>
            <p:nvPr/>
          </p:nvSpPr>
          <p:spPr bwMode="auto">
            <a:xfrm>
              <a:off x="3270" y="3024"/>
              <a:ext cx="2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r</a:t>
              </a:r>
              <a:r>
                <a:rPr lang="hr-HR" sz="2000" baseline="-25000">
                  <a:solidFill>
                    <a:srgbClr val="000099"/>
                  </a:solidFill>
                </a:rPr>
                <a:t>1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sp>
        <p:nvSpPr>
          <p:cNvPr id="107" name="Oval 123"/>
          <p:cNvSpPr>
            <a:spLocks noChangeArrowheads="1"/>
          </p:cNvSpPr>
          <p:nvPr/>
        </p:nvSpPr>
        <p:spPr bwMode="auto">
          <a:xfrm>
            <a:off x="1957388" y="2843213"/>
            <a:ext cx="88900" cy="889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08" name="Oval 124"/>
          <p:cNvSpPr>
            <a:spLocks noChangeArrowheads="1"/>
          </p:cNvSpPr>
          <p:nvPr/>
        </p:nvSpPr>
        <p:spPr bwMode="auto">
          <a:xfrm>
            <a:off x="1952625" y="4171950"/>
            <a:ext cx="88900" cy="889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09" name="Text Box 125"/>
          <p:cNvSpPr txBox="1">
            <a:spLocks noChangeArrowheads="1"/>
          </p:cNvSpPr>
          <p:nvPr/>
        </p:nvSpPr>
        <p:spPr bwMode="auto">
          <a:xfrm>
            <a:off x="1833563" y="2471738"/>
            <a:ext cx="5952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S”</a:t>
            </a:r>
            <a:endParaRPr lang="en-GB" sz="2000" dirty="0"/>
          </a:p>
        </p:txBody>
      </p:sp>
      <p:sp>
        <p:nvSpPr>
          <p:cNvPr id="110" name="Text Box 126"/>
          <p:cNvSpPr txBox="1">
            <a:spLocks noChangeArrowheads="1"/>
          </p:cNvSpPr>
          <p:nvPr/>
        </p:nvSpPr>
        <p:spPr bwMode="auto">
          <a:xfrm>
            <a:off x="1781175" y="4233863"/>
            <a:ext cx="39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S’</a:t>
            </a:r>
            <a:endParaRPr lang="en-GB" sz="2000"/>
          </a:p>
        </p:txBody>
      </p:sp>
      <p:sp>
        <p:nvSpPr>
          <p:cNvPr id="104" name="TextBox 103"/>
          <p:cNvSpPr txBox="1"/>
          <p:nvPr/>
        </p:nvSpPr>
        <p:spPr>
          <a:xfrm>
            <a:off x="714348" y="5715016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Ravnina može biti </a:t>
            </a:r>
            <a:r>
              <a:rPr lang="hr-HR" dirty="0" smtClean="0"/>
              <a:t>zadana </a:t>
            </a:r>
            <a:r>
              <a:rPr lang="hr-HR" dirty="0" smtClean="0"/>
              <a:t>još sa pravcem i točkom koja ne leži na njemu,</a:t>
            </a:r>
          </a:p>
          <a:p>
            <a:r>
              <a:rPr lang="hr-HR" dirty="0" smtClean="0"/>
              <a:t> te sa tri </a:t>
            </a:r>
            <a:r>
              <a:rPr lang="hr-HR" dirty="0" err="1" smtClean="0"/>
              <a:t>nekolinearne</a:t>
            </a:r>
            <a:r>
              <a:rPr lang="hr-HR" dirty="0" smtClean="0"/>
              <a:t> točke (takvi se zadaci rješavaju pomoću ova dva primjera).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866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844550" y="1698625"/>
            <a:ext cx="3238500" cy="2044700"/>
            <a:chOff x="1304" y="864"/>
            <a:chExt cx="1988" cy="1504"/>
          </a:xfrm>
        </p:grpSpPr>
        <p:sp>
          <p:nvSpPr>
            <p:cNvPr id="3" name="Line 47"/>
            <p:cNvSpPr>
              <a:spLocks noChangeShapeType="1"/>
            </p:cNvSpPr>
            <p:nvPr/>
          </p:nvSpPr>
          <p:spPr bwMode="auto">
            <a:xfrm flipV="1">
              <a:off x="1304" y="864"/>
              <a:ext cx="1988" cy="1504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48"/>
            <p:cNvSpPr txBox="1">
              <a:spLocks noChangeArrowheads="1"/>
            </p:cNvSpPr>
            <p:nvPr/>
          </p:nvSpPr>
          <p:spPr bwMode="auto">
            <a:xfrm>
              <a:off x="2312" y="1493"/>
              <a:ext cx="396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71513" y="3203575"/>
            <a:ext cx="3468687" cy="1844675"/>
            <a:chOff x="1276" y="2016"/>
            <a:chExt cx="2092" cy="1588"/>
          </a:xfrm>
        </p:grpSpPr>
        <p:sp>
          <p:nvSpPr>
            <p:cNvPr id="6" name="Line 50"/>
            <p:cNvSpPr>
              <a:spLocks noChangeShapeType="1"/>
            </p:cNvSpPr>
            <p:nvPr/>
          </p:nvSpPr>
          <p:spPr bwMode="auto">
            <a:xfrm flipH="1">
              <a:off x="1276" y="2016"/>
              <a:ext cx="2092" cy="1588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Text Box 51"/>
            <p:cNvSpPr txBox="1">
              <a:spLocks noChangeArrowheads="1"/>
            </p:cNvSpPr>
            <p:nvPr/>
          </p:nvSpPr>
          <p:spPr bwMode="auto">
            <a:xfrm>
              <a:off x="2076" y="2560"/>
              <a:ext cx="380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9600" y="152400"/>
            <a:ext cx="457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Presječnica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dviju ravnina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19050" y="3552825"/>
            <a:ext cx="493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 flipH="1">
            <a:off x="158750" y="1666875"/>
            <a:ext cx="4219575" cy="1898650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171450" y="3540125"/>
            <a:ext cx="1246188" cy="1627188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361950" y="406717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152650" y="195897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14" name="Line 29"/>
          <p:cNvSpPr>
            <a:spLocks noChangeShapeType="1"/>
          </p:cNvSpPr>
          <p:nvPr/>
        </p:nvSpPr>
        <p:spPr bwMode="auto">
          <a:xfrm>
            <a:off x="3105150" y="1620838"/>
            <a:ext cx="1647825" cy="1919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H="1">
            <a:off x="544513" y="3549650"/>
            <a:ext cx="4205287" cy="14589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851150" y="4181475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s</a:t>
            </a:r>
            <a:r>
              <a:rPr lang="hr-HR" sz="2000" baseline="-25000">
                <a:solidFill>
                  <a:srgbClr val="008000"/>
                </a:solidFill>
              </a:rPr>
              <a:t>1</a:t>
            </a:r>
            <a:endParaRPr lang="en-GB" sz="2000">
              <a:solidFill>
                <a:srgbClr val="008000"/>
              </a:solidFill>
            </a:endParaRP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3308350" y="1349375"/>
            <a:ext cx="78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s</a:t>
            </a:r>
            <a:r>
              <a:rPr lang="hr-HR" sz="2000" baseline="-25000">
                <a:solidFill>
                  <a:srgbClr val="008000"/>
                </a:solidFill>
              </a:rPr>
              <a:t>2</a:t>
            </a:r>
            <a:endParaRPr lang="en-GB" sz="2000">
              <a:solidFill>
                <a:srgbClr val="008000"/>
              </a:solidFill>
            </a:endParaRPr>
          </a:p>
        </p:txBody>
      </p:sp>
      <p:grpSp>
        <p:nvGrpSpPr>
          <p:cNvPr id="18" name="Group 38"/>
          <p:cNvGrpSpPr>
            <a:grpSpLocks/>
          </p:cNvGrpSpPr>
          <p:nvPr/>
        </p:nvGrpSpPr>
        <p:grpSpPr bwMode="auto">
          <a:xfrm>
            <a:off x="1079500" y="4686300"/>
            <a:ext cx="774700" cy="396875"/>
            <a:chOff x="1444" y="3378"/>
            <a:chExt cx="488" cy="250"/>
          </a:xfrm>
        </p:grpSpPr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444" y="3412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1542" y="3378"/>
              <a:ext cx="3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21" name="Line 39"/>
          <p:cNvSpPr>
            <a:spLocks noChangeShapeType="1"/>
          </p:cNvSpPr>
          <p:nvPr/>
        </p:nvSpPr>
        <p:spPr bwMode="auto">
          <a:xfrm flipV="1">
            <a:off x="1139825" y="3533775"/>
            <a:ext cx="0" cy="12144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082675" y="3492500"/>
            <a:ext cx="790575" cy="412750"/>
            <a:chOff x="1446" y="2194"/>
            <a:chExt cx="498" cy="260"/>
          </a:xfrm>
        </p:grpSpPr>
        <p:sp>
          <p:nvSpPr>
            <p:cNvPr id="23" name="Oval 34"/>
            <p:cNvSpPr>
              <a:spLocks noChangeArrowheads="1"/>
            </p:cNvSpPr>
            <p:nvPr/>
          </p:nvSpPr>
          <p:spPr bwMode="auto">
            <a:xfrm>
              <a:off x="1446" y="2194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472" y="2204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25" name="Line 44"/>
          <p:cNvSpPr>
            <a:spLocks noChangeShapeType="1"/>
          </p:cNvSpPr>
          <p:nvPr/>
        </p:nvSpPr>
        <p:spPr bwMode="auto">
          <a:xfrm>
            <a:off x="3482975" y="2063750"/>
            <a:ext cx="0" cy="1435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6" name="Group 46"/>
          <p:cNvGrpSpPr>
            <a:grpSpLocks/>
          </p:cNvGrpSpPr>
          <p:nvPr/>
        </p:nvGrpSpPr>
        <p:grpSpPr bwMode="auto">
          <a:xfrm>
            <a:off x="2940050" y="3044825"/>
            <a:ext cx="673100" cy="565150"/>
            <a:chOff x="2744" y="1908"/>
            <a:chExt cx="424" cy="356"/>
          </a:xfrm>
        </p:grpSpPr>
        <p:sp>
          <p:nvSpPr>
            <p:cNvPr id="27" name="Oval 35"/>
            <p:cNvSpPr>
              <a:spLocks noChangeArrowheads="1"/>
            </p:cNvSpPr>
            <p:nvPr/>
          </p:nvSpPr>
          <p:spPr bwMode="auto">
            <a:xfrm>
              <a:off x="3050" y="218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8" name="Text Box 45"/>
            <p:cNvSpPr txBox="1">
              <a:spLocks noChangeArrowheads="1"/>
            </p:cNvSpPr>
            <p:nvPr/>
          </p:nvSpPr>
          <p:spPr bwMode="auto">
            <a:xfrm>
              <a:off x="2744" y="1908"/>
              <a:ext cx="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422650" y="1851025"/>
            <a:ext cx="1016000" cy="396875"/>
            <a:chOff x="3052" y="876"/>
            <a:chExt cx="640" cy="250"/>
          </a:xfrm>
        </p:grpSpPr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3052" y="97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2"/>
            <p:cNvSpPr txBox="1">
              <a:spLocks noChangeArrowheads="1"/>
            </p:cNvSpPr>
            <p:nvPr/>
          </p:nvSpPr>
          <p:spPr bwMode="auto">
            <a:xfrm>
              <a:off x="3172" y="876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495300" y="5589240"/>
            <a:ext cx="353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 </a:t>
            </a:r>
            <a:r>
              <a:rPr lang="hr-HR" sz="2000" i="1">
                <a:sym typeface="Symbol" pitchFamily="18" charset="2"/>
              </a:rPr>
              <a:t>r</a:t>
            </a:r>
            <a:r>
              <a:rPr lang="hr-HR" sz="2000" baseline="-25000">
                <a:sym typeface="Symbol" pitchFamily="18" charset="2"/>
              </a:rPr>
              <a:t>1</a:t>
            </a:r>
            <a:r>
              <a:rPr lang="hr-HR" sz="2000">
                <a:sym typeface="Symbol" pitchFamily="18" charset="2"/>
              </a:rPr>
              <a:t>, </a:t>
            </a: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 </a:t>
            </a:r>
            <a:r>
              <a:rPr lang="hr-HR" sz="2000" i="1">
                <a:sym typeface="Symbol" pitchFamily="18" charset="2"/>
              </a:rPr>
              <a:t>s</a:t>
            </a:r>
            <a:r>
              <a:rPr lang="hr-HR" sz="2000" baseline="-25000">
                <a:sym typeface="Symbol" pitchFamily="18" charset="2"/>
              </a:rPr>
              <a:t>1 </a:t>
            </a:r>
            <a:r>
              <a:rPr lang="hr-HR" sz="2000">
                <a:sym typeface="Symbol" pitchFamily="18" charset="2"/>
              </a:rPr>
              <a:t> </a:t>
            </a: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= </a:t>
            </a:r>
            <a:r>
              <a:rPr lang="hr-HR" sz="2000" i="1"/>
              <a:t>r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 </a:t>
            </a:r>
            <a:r>
              <a:rPr lang="hr-HR" sz="2000" i="1">
                <a:sym typeface="Symbol" pitchFamily="18" charset="2"/>
              </a:rPr>
              <a:t>s</a:t>
            </a:r>
            <a:r>
              <a:rPr lang="hr-HR" sz="2000" baseline="-25000">
                <a:sym typeface="Symbol" pitchFamily="18" charset="2"/>
              </a:rPr>
              <a:t>1</a:t>
            </a:r>
            <a:endParaRPr lang="en-GB" sz="2000"/>
          </a:p>
        </p:txBody>
      </p:sp>
      <p:sp>
        <p:nvSpPr>
          <p:cNvPr id="33" name="Text Box 56"/>
          <p:cNvSpPr txBox="1">
            <a:spLocks noChangeArrowheads="1"/>
          </p:cNvSpPr>
          <p:nvPr/>
        </p:nvSpPr>
        <p:spPr bwMode="auto">
          <a:xfrm>
            <a:off x="466725" y="5949280"/>
            <a:ext cx="347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 </a:t>
            </a:r>
            <a:r>
              <a:rPr lang="hr-HR" sz="2000" i="1" dirty="0">
                <a:sym typeface="Symbol" pitchFamily="18" charset="2"/>
              </a:rPr>
              <a:t>r</a:t>
            </a:r>
            <a:r>
              <a:rPr lang="hr-HR" sz="2000" baseline="-25000" dirty="0">
                <a:sym typeface="Symbol" pitchFamily="18" charset="2"/>
              </a:rPr>
              <a:t>2</a:t>
            </a:r>
            <a:r>
              <a:rPr lang="hr-HR" sz="2000" dirty="0">
                <a:sym typeface="Symbol" pitchFamily="18" charset="2"/>
              </a:rPr>
              <a:t>, </a:t>
            </a: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 </a:t>
            </a:r>
            <a:r>
              <a:rPr lang="hr-HR" sz="2000" i="1" dirty="0">
                <a:sym typeface="Symbol" pitchFamily="18" charset="2"/>
              </a:rPr>
              <a:t>s</a:t>
            </a:r>
            <a:r>
              <a:rPr lang="hr-HR" sz="2000" baseline="-25000" dirty="0">
                <a:sym typeface="Symbol" pitchFamily="18" charset="2"/>
              </a:rPr>
              <a:t>2 </a:t>
            </a:r>
            <a:r>
              <a:rPr lang="hr-HR" sz="2000" dirty="0">
                <a:sym typeface="Symbol" pitchFamily="18" charset="2"/>
              </a:rPr>
              <a:t> </a:t>
            </a: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= </a:t>
            </a:r>
            <a:r>
              <a:rPr lang="hr-HR" sz="2000" i="1" dirty="0"/>
              <a:t>r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 </a:t>
            </a:r>
            <a:r>
              <a:rPr lang="hr-HR" sz="2000" i="1" dirty="0">
                <a:sym typeface="Symbol" pitchFamily="18" charset="2"/>
              </a:rPr>
              <a:t>s</a:t>
            </a:r>
            <a:r>
              <a:rPr lang="hr-HR" sz="2000" baseline="-25000" dirty="0">
                <a:sym typeface="Symbol" pitchFamily="18" charset="2"/>
              </a:rPr>
              <a:t>2</a:t>
            </a:r>
            <a:endParaRPr lang="en-GB" sz="2000" dirty="0"/>
          </a:p>
        </p:txBody>
      </p:sp>
      <p:grpSp>
        <p:nvGrpSpPr>
          <p:cNvPr id="34" name="Group 62"/>
          <p:cNvGrpSpPr>
            <a:grpSpLocks/>
          </p:cNvGrpSpPr>
          <p:nvPr/>
        </p:nvGrpSpPr>
        <p:grpSpPr bwMode="auto">
          <a:xfrm>
            <a:off x="5632450" y="1104900"/>
            <a:ext cx="3346450" cy="1958975"/>
            <a:chOff x="1304" y="864"/>
            <a:chExt cx="1988" cy="1504"/>
          </a:xfrm>
        </p:grpSpPr>
        <p:sp>
          <p:nvSpPr>
            <p:cNvPr id="35" name="Line 63"/>
            <p:cNvSpPr>
              <a:spLocks noChangeShapeType="1"/>
            </p:cNvSpPr>
            <p:nvPr/>
          </p:nvSpPr>
          <p:spPr bwMode="auto">
            <a:xfrm flipV="1">
              <a:off x="1304" y="864"/>
              <a:ext cx="1988" cy="1504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64"/>
            <p:cNvSpPr txBox="1">
              <a:spLocks noChangeArrowheads="1"/>
            </p:cNvSpPr>
            <p:nvPr/>
          </p:nvSpPr>
          <p:spPr bwMode="auto">
            <a:xfrm>
              <a:off x="2312" y="1492"/>
              <a:ext cx="3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sp>
        <p:nvSpPr>
          <p:cNvPr id="37" name="Line 76"/>
          <p:cNvSpPr>
            <a:spLocks noChangeShapeType="1"/>
          </p:cNvSpPr>
          <p:nvPr/>
        </p:nvSpPr>
        <p:spPr bwMode="auto">
          <a:xfrm flipV="1">
            <a:off x="5924550" y="2876550"/>
            <a:ext cx="0" cy="1895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3959225" y="3238500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 sz="2000"/>
          </a:p>
        </p:txBody>
      </p:sp>
      <p:sp>
        <p:nvSpPr>
          <p:cNvPr id="39" name="Text Box 86"/>
          <p:cNvSpPr txBox="1">
            <a:spLocks noChangeArrowheads="1"/>
          </p:cNvSpPr>
          <p:nvPr/>
        </p:nvSpPr>
        <p:spPr bwMode="auto">
          <a:xfrm>
            <a:off x="5391150" y="5724525"/>
            <a:ext cx="31337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>
                <a:solidFill>
                  <a:schemeClr val="accent1"/>
                </a:solidFill>
              </a:rPr>
              <a:t>Napomena</a:t>
            </a:r>
            <a:r>
              <a:rPr lang="hr-HR" i="1">
                <a:solidFill>
                  <a:schemeClr val="accent1"/>
                </a:solidFill>
              </a:rPr>
              <a:t>.</a:t>
            </a:r>
            <a:r>
              <a:rPr lang="hr-HR"/>
              <a:t> Tlocrt presječnice pada u prvi trag ravnine </a:t>
            </a:r>
            <a:r>
              <a:rPr lang="hr-HR" b="1">
                <a:sym typeface="Symbol" pitchFamily="18" charset="2"/>
              </a:rPr>
              <a:t></a:t>
            </a:r>
            <a:r>
              <a:rPr lang="hr-HR">
                <a:sym typeface="Symbol" pitchFamily="18" charset="2"/>
              </a:rPr>
              <a:t> (prva projicirajuća ravnina).</a:t>
            </a:r>
            <a:endParaRPr lang="en-GB"/>
          </a:p>
        </p:txBody>
      </p:sp>
      <p:sp>
        <p:nvSpPr>
          <p:cNvPr id="48" name="Text Box 99"/>
          <p:cNvSpPr txBox="1">
            <a:spLocks noChangeArrowheads="1"/>
          </p:cNvSpPr>
          <p:nvPr/>
        </p:nvSpPr>
        <p:spPr bwMode="auto">
          <a:xfrm>
            <a:off x="47625" y="129222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a)</a:t>
            </a:r>
            <a:endParaRPr lang="en-GB" sz="2000"/>
          </a:p>
        </p:txBody>
      </p:sp>
      <p:grpSp>
        <p:nvGrpSpPr>
          <p:cNvPr id="49" name="Group 101"/>
          <p:cNvGrpSpPr>
            <a:grpSpLocks/>
          </p:cNvGrpSpPr>
          <p:nvPr/>
        </p:nvGrpSpPr>
        <p:grpSpPr bwMode="auto">
          <a:xfrm>
            <a:off x="4803775" y="758825"/>
            <a:ext cx="4406900" cy="4895850"/>
            <a:chOff x="2984" y="112"/>
            <a:chExt cx="2776" cy="3084"/>
          </a:xfrm>
        </p:grpSpPr>
        <p:grpSp>
          <p:nvGrpSpPr>
            <p:cNvPr id="50" name="Group 89"/>
            <p:cNvGrpSpPr>
              <a:grpSpLocks/>
            </p:cNvGrpSpPr>
            <p:nvPr/>
          </p:nvGrpSpPr>
          <p:grpSpPr bwMode="auto">
            <a:xfrm>
              <a:off x="2984" y="112"/>
              <a:ext cx="2776" cy="3084"/>
              <a:chOff x="2984" y="112"/>
              <a:chExt cx="2776" cy="3084"/>
            </a:xfrm>
          </p:grpSpPr>
          <p:sp>
            <p:nvSpPr>
              <p:cNvPr id="52" name="Text Box 58"/>
              <p:cNvSpPr txBox="1">
                <a:spLocks noChangeArrowheads="1"/>
              </p:cNvSpPr>
              <p:nvPr/>
            </p:nvSpPr>
            <p:spPr bwMode="auto">
              <a:xfrm>
                <a:off x="3008" y="2898"/>
                <a:ext cx="3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008000"/>
                    </a:solidFill>
                  </a:rPr>
                  <a:t>1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  <p:sp>
            <p:nvSpPr>
              <p:cNvPr id="53" name="Line 71"/>
              <p:cNvSpPr>
                <a:spLocks noChangeShapeType="1"/>
              </p:cNvSpPr>
              <p:nvPr/>
            </p:nvSpPr>
            <p:spPr bwMode="auto">
              <a:xfrm flipH="1">
                <a:off x="3284" y="1402"/>
                <a:ext cx="2068" cy="1582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4" name="Line 65"/>
              <p:cNvSpPr>
                <a:spLocks noChangeShapeType="1"/>
              </p:cNvSpPr>
              <p:nvPr/>
            </p:nvSpPr>
            <p:spPr bwMode="auto">
              <a:xfrm>
                <a:off x="2984" y="1458"/>
                <a:ext cx="27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5" name="Line 66"/>
              <p:cNvSpPr>
                <a:spLocks noChangeShapeType="1"/>
              </p:cNvSpPr>
              <p:nvPr/>
            </p:nvSpPr>
            <p:spPr bwMode="auto">
              <a:xfrm flipH="1">
                <a:off x="3072" y="359"/>
                <a:ext cx="2598" cy="1107"/>
              </a:xfrm>
              <a:prstGeom prst="line">
                <a:avLst/>
              </a:prstGeom>
              <a:noFill/>
              <a:ln w="28575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Line 67"/>
              <p:cNvSpPr>
                <a:spLocks noChangeShapeType="1"/>
              </p:cNvSpPr>
              <p:nvPr/>
            </p:nvSpPr>
            <p:spPr bwMode="auto">
              <a:xfrm>
                <a:off x="3080" y="1450"/>
                <a:ext cx="832" cy="1679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7" name="Text Box 68"/>
              <p:cNvSpPr txBox="1">
                <a:spLocks noChangeArrowheads="1"/>
              </p:cNvSpPr>
              <p:nvPr/>
            </p:nvSpPr>
            <p:spPr bwMode="auto">
              <a:xfrm>
                <a:off x="3632" y="294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58" name="Text Box 69"/>
              <p:cNvSpPr txBox="1">
                <a:spLocks noChangeArrowheads="1"/>
              </p:cNvSpPr>
              <p:nvPr/>
            </p:nvSpPr>
            <p:spPr bwMode="auto">
              <a:xfrm>
                <a:off x="4332" y="538"/>
                <a:ext cx="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2</a:t>
                </a:r>
                <a:endParaRPr lang="en-GB" sz="2000" dirty="0"/>
              </a:p>
            </p:txBody>
          </p:sp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 flipH="1">
                <a:off x="5300" y="230"/>
                <a:ext cx="0" cy="1212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60" name="Text Box 72"/>
              <p:cNvSpPr txBox="1">
                <a:spLocks noChangeArrowheads="1"/>
              </p:cNvSpPr>
              <p:nvPr/>
            </p:nvSpPr>
            <p:spPr bwMode="auto">
              <a:xfrm>
                <a:off x="5032" y="112"/>
                <a:ext cx="4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008000"/>
                    </a:solidFill>
                  </a:rPr>
                  <a:t>2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  <p:sp>
            <p:nvSpPr>
              <p:cNvPr id="61" name="Text Box 81"/>
              <p:cNvSpPr txBox="1">
                <a:spLocks noChangeArrowheads="1"/>
              </p:cNvSpPr>
              <p:nvPr/>
            </p:nvSpPr>
            <p:spPr bwMode="auto">
              <a:xfrm>
                <a:off x="5480" y="1194"/>
                <a:ext cx="2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x</a:t>
                </a:r>
                <a:endParaRPr lang="en-GB"/>
              </a:p>
            </p:txBody>
          </p:sp>
        </p:grpSp>
        <p:sp>
          <p:nvSpPr>
            <p:cNvPr id="51" name="Text Box 100"/>
            <p:cNvSpPr txBox="1">
              <a:spLocks noChangeArrowheads="1"/>
            </p:cNvSpPr>
            <p:nvPr/>
          </p:nvSpPr>
          <p:spPr bwMode="auto">
            <a:xfrm>
              <a:off x="3240" y="496"/>
              <a:ext cx="3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b)</a:t>
              </a:r>
              <a:endParaRPr lang="en-GB" sz="2000"/>
            </a:p>
          </p:txBody>
        </p:sp>
      </p:grpSp>
      <p:grpSp>
        <p:nvGrpSpPr>
          <p:cNvPr id="62" name="Group 73"/>
          <p:cNvGrpSpPr>
            <a:grpSpLocks/>
          </p:cNvGrpSpPr>
          <p:nvPr/>
        </p:nvGrpSpPr>
        <p:grpSpPr bwMode="auto">
          <a:xfrm>
            <a:off x="5864225" y="4714875"/>
            <a:ext cx="774700" cy="396875"/>
            <a:chOff x="1444" y="3378"/>
            <a:chExt cx="488" cy="250"/>
          </a:xfrm>
        </p:grpSpPr>
        <p:sp>
          <p:nvSpPr>
            <p:cNvPr id="63" name="Oval 74"/>
            <p:cNvSpPr>
              <a:spLocks noChangeArrowheads="1"/>
            </p:cNvSpPr>
            <p:nvPr/>
          </p:nvSpPr>
          <p:spPr bwMode="auto">
            <a:xfrm>
              <a:off x="1444" y="3412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4" name="Text Box 75"/>
            <p:cNvSpPr txBox="1">
              <a:spLocks noChangeArrowheads="1"/>
            </p:cNvSpPr>
            <p:nvPr/>
          </p:nvSpPr>
          <p:spPr bwMode="auto">
            <a:xfrm>
              <a:off x="1542" y="3378"/>
              <a:ext cx="3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65" name="Group 77"/>
          <p:cNvGrpSpPr>
            <a:grpSpLocks/>
          </p:cNvGrpSpPr>
          <p:nvPr/>
        </p:nvGrpSpPr>
        <p:grpSpPr bwMode="auto">
          <a:xfrm>
            <a:off x="5867400" y="2835275"/>
            <a:ext cx="790575" cy="412750"/>
            <a:chOff x="1446" y="2194"/>
            <a:chExt cx="498" cy="260"/>
          </a:xfrm>
        </p:grpSpPr>
        <p:sp>
          <p:nvSpPr>
            <p:cNvPr id="66" name="Oval 78"/>
            <p:cNvSpPr>
              <a:spLocks noChangeArrowheads="1"/>
            </p:cNvSpPr>
            <p:nvPr/>
          </p:nvSpPr>
          <p:spPr bwMode="auto">
            <a:xfrm>
              <a:off x="1446" y="2194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79"/>
            <p:cNvSpPr txBox="1">
              <a:spLocks noChangeArrowheads="1"/>
            </p:cNvSpPr>
            <p:nvPr/>
          </p:nvSpPr>
          <p:spPr bwMode="auto">
            <a:xfrm>
              <a:off x="1472" y="2204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68" name="Group 82"/>
          <p:cNvGrpSpPr>
            <a:grpSpLocks/>
          </p:cNvGrpSpPr>
          <p:nvPr/>
        </p:nvGrpSpPr>
        <p:grpSpPr bwMode="auto">
          <a:xfrm>
            <a:off x="7927975" y="2381250"/>
            <a:ext cx="673100" cy="565150"/>
            <a:chOff x="2744" y="1908"/>
            <a:chExt cx="424" cy="356"/>
          </a:xfrm>
        </p:grpSpPr>
        <p:sp>
          <p:nvSpPr>
            <p:cNvPr id="69" name="Oval 83"/>
            <p:cNvSpPr>
              <a:spLocks noChangeArrowheads="1"/>
            </p:cNvSpPr>
            <p:nvPr/>
          </p:nvSpPr>
          <p:spPr bwMode="auto">
            <a:xfrm>
              <a:off x="3050" y="218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Text Box 84"/>
            <p:cNvSpPr txBox="1">
              <a:spLocks noChangeArrowheads="1"/>
            </p:cNvSpPr>
            <p:nvPr/>
          </p:nvSpPr>
          <p:spPr bwMode="auto">
            <a:xfrm>
              <a:off x="2744" y="1908"/>
              <a:ext cx="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71" name="Text Box 102"/>
          <p:cNvSpPr txBox="1">
            <a:spLocks noChangeArrowheads="1"/>
          </p:cNvSpPr>
          <p:nvPr/>
        </p:nvSpPr>
        <p:spPr bwMode="auto">
          <a:xfrm>
            <a:off x="7724775" y="873125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72" name="Group 106"/>
          <p:cNvGrpSpPr>
            <a:grpSpLocks/>
          </p:cNvGrpSpPr>
          <p:nvPr/>
        </p:nvGrpSpPr>
        <p:grpSpPr bwMode="auto">
          <a:xfrm>
            <a:off x="8420100" y="1343025"/>
            <a:ext cx="668338" cy="428625"/>
            <a:chOff x="5262" y="480"/>
            <a:chExt cx="421" cy="270"/>
          </a:xfrm>
        </p:grpSpPr>
        <p:sp>
          <p:nvSpPr>
            <p:cNvPr id="73" name="Oval 104"/>
            <p:cNvSpPr>
              <a:spLocks noChangeArrowheads="1"/>
            </p:cNvSpPr>
            <p:nvPr/>
          </p:nvSpPr>
          <p:spPr bwMode="auto">
            <a:xfrm>
              <a:off x="5262" y="480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4" name="Text Box 105"/>
            <p:cNvSpPr txBox="1">
              <a:spLocks noChangeArrowheads="1"/>
            </p:cNvSpPr>
            <p:nvPr/>
          </p:nvSpPr>
          <p:spPr bwMode="auto">
            <a:xfrm>
              <a:off x="5325" y="500"/>
              <a:ext cx="3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5" name="Group 91"/>
          <p:cNvGrpSpPr>
            <a:grpSpLocks/>
          </p:cNvGrpSpPr>
          <p:nvPr/>
        </p:nvGrpSpPr>
        <p:grpSpPr bwMode="auto">
          <a:xfrm>
            <a:off x="5140325" y="1009650"/>
            <a:ext cx="3578225" cy="4622800"/>
            <a:chOff x="3196" y="270"/>
            <a:chExt cx="2254" cy="2912"/>
          </a:xfrm>
        </p:grpSpPr>
        <p:grpSp>
          <p:nvGrpSpPr>
            <p:cNvPr id="76" name="Group 90"/>
            <p:cNvGrpSpPr>
              <a:grpSpLocks/>
            </p:cNvGrpSpPr>
            <p:nvPr/>
          </p:nvGrpSpPr>
          <p:grpSpPr bwMode="auto">
            <a:xfrm>
              <a:off x="3196" y="1332"/>
              <a:ext cx="2254" cy="1850"/>
              <a:chOff x="3196" y="1332"/>
              <a:chExt cx="2254" cy="1850"/>
            </a:xfrm>
          </p:grpSpPr>
          <p:sp>
            <p:nvSpPr>
              <p:cNvPr id="78" name="Line 59"/>
              <p:cNvSpPr>
                <a:spLocks noChangeShapeType="1"/>
              </p:cNvSpPr>
              <p:nvPr/>
            </p:nvSpPr>
            <p:spPr bwMode="auto">
              <a:xfrm flipH="1">
                <a:off x="3358" y="1332"/>
                <a:ext cx="2092" cy="1588"/>
              </a:xfrm>
              <a:prstGeom prst="line">
                <a:avLst/>
              </a:prstGeom>
              <a:noFill/>
              <a:ln w="28575">
                <a:solidFill>
                  <a:srgbClr val="D6009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9" name="Text Box 60"/>
              <p:cNvSpPr txBox="1">
                <a:spLocks noChangeArrowheads="1"/>
              </p:cNvSpPr>
              <p:nvPr/>
            </p:nvSpPr>
            <p:spPr bwMode="auto">
              <a:xfrm>
                <a:off x="3330" y="2890"/>
                <a:ext cx="3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D60093"/>
                    </a:solidFill>
                  </a:rPr>
                  <a:t>q’</a:t>
                </a:r>
                <a:endParaRPr lang="en-GB" sz="2000">
                  <a:solidFill>
                    <a:srgbClr val="D60093"/>
                  </a:solidFill>
                </a:endParaRPr>
              </a:p>
            </p:txBody>
          </p:sp>
          <p:sp>
            <p:nvSpPr>
              <p:cNvPr id="80" name="Text Box 61"/>
              <p:cNvSpPr txBox="1">
                <a:spLocks noChangeArrowheads="1"/>
              </p:cNvSpPr>
              <p:nvPr/>
            </p:nvSpPr>
            <p:spPr bwMode="auto">
              <a:xfrm>
                <a:off x="3196" y="2894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>
                    <a:solidFill>
                      <a:srgbClr val="D60093"/>
                    </a:solidFill>
                    <a:sym typeface="Symbol" pitchFamily="18" charset="2"/>
                  </a:rPr>
                  <a:t></a:t>
                </a:r>
                <a:endParaRPr lang="en-GB" sz="2400">
                  <a:solidFill>
                    <a:srgbClr val="D60093"/>
                  </a:solidFill>
                </a:endParaRPr>
              </a:p>
            </p:txBody>
          </p:sp>
        </p:grpSp>
        <p:sp>
          <p:nvSpPr>
            <p:cNvPr id="77" name="Line 80"/>
            <p:cNvSpPr>
              <a:spLocks noChangeShapeType="1"/>
            </p:cNvSpPr>
            <p:nvPr/>
          </p:nvSpPr>
          <p:spPr bwMode="auto">
            <a:xfrm>
              <a:off x="5296" y="270"/>
              <a:ext cx="0" cy="1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32" grpId="0" autoUpdateAnimBg="0"/>
      <p:bldP spid="33" grpId="0" autoUpdateAnimBg="0"/>
      <p:bldP spid="37" grpId="0" animBg="1"/>
      <p:bldP spid="3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867</Words>
  <Application>Microsoft Office PowerPoint</Application>
  <PresentationFormat>On-screen Show (4:3)</PresentationFormat>
  <Paragraphs>309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</dc:creator>
  <cp:lastModifiedBy>Helena</cp:lastModifiedBy>
  <cp:revision>27</cp:revision>
  <dcterms:created xsi:type="dcterms:W3CDTF">2012-10-19T06:27:22Z</dcterms:created>
  <dcterms:modified xsi:type="dcterms:W3CDTF">2012-10-29T13:12:48Z</dcterms:modified>
</cp:coreProperties>
</file>