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70" r:id="rId4"/>
    <p:sldId id="256" r:id="rId5"/>
    <p:sldId id="266" r:id="rId6"/>
    <p:sldId id="279" r:id="rId7"/>
    <p:sldId id="258" r:id="rId8"/>
    <p:sldId id="268" r:id="rId9"/>
    <p:sldId id="269" r:id="rId10"/>
    <p:sldId id="261" r:id="rId11"/>
    <p:sldId id="265" r:id="rId12"/>
    <p:sldId id="263" r:id="rId13"/>
    <p:sldId id="271" r:id="rId14"/>
    <p:sldId id="272" r:id="rId15"/>
    <p:sldId id="278" r:id="rId16"/>
    <p:sldId id="259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3CCE5-4976-460A-910D-855659221E85}" type="datetimeFigureOut">
              <a:rPr lang="sr-Latn-CS" smtClean="0"/>
              <a:pPr/>
              <a:t>5.10.2015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2574" y="354013"/>
            <a:ext cx="7432698" cy="830997"/>
          </a:xfrm>
          <a:prstGeom prst="rect">
            <a:avLst/>
          </a:prstGeom>
          <a:noFill/>
          <a:ln/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Intersection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line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vertical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horizontal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/profile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projection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plane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4108454" y="3981440"/>
            <a:ext cx="3352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7575554" y="209549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>
            <a:off x="4340225" y="6362700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Verdana" pitchFamily="34" charset="0"/>
            </a:endParaRPr>
          </a:p>
        </p:txBody>
      </p:sp>
      <p:sp>
        <p:nvSpPr>
          <p:cNvPr id="6" name="Line 52"/>
          <p:cNvSpPr>
            <a:spLocks noChangeShapeType="1"/>
          </p:cNvSpPr>
          <p:nvPr/>
        </p:nvSpPr>
        <p:spPr bwMode="auto">
          <a:xfrm flipV="1">
            <a:off x="4481517" y="3968740"/>
            <a:ext cx="2478087" cy="1333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7" name="Line 53"/>
          <p:cNvSpPr>
            <a:spLocks noChangeShapeType="1"/>
          </p:cNvSpPr>
          <p:nvPr/>
        </p:nvSpPr>
        <p:spPr bwMode="auto">
          <a:xfrm>
            <a:off x="6921504" y="2178040"/>
            <a:ext cx="0" cy="18161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6369054" y="4197340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accent2"/>
                </a:solidFill>
              </a:rPr>
              <a:t>r</a:t>
            </a:r>
            <a:r>
              <a:rPr lang="hr-HR" sz="2000" baseline="-25000">
                <a:solidFill>
                  <a:schemeClr val="accent2"/>
                </a:solidFill>
              </a:rPr>
              <a:t>1</a:t>
            </a:r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6945312" y="2266940"/>
            <a:ext cx="495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accent2"/>
                </a:solidFill>
              </a:rPr>
              <a:t>r</a:t>
            </a:r>
            <a:r>
              <a:rPr lang="hr-HR" sz="2000" baseline="-25000" dirty="0">
                <a:solidFill>
                  <a:schemeClr val="accent2"/>
                </a:solidFill>
              </a:rPr>
              <a:t>2</a:t>
            </a:r>
            <a:endParaRPr lang="en-GB" sz="2000" dirty="0">
              <a:solidFill>
                <a:schemeClr val="accent2"/>
              </a:solidFill>
            </a:endParaRPr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>
            <a:off x="4305304" y="2024053"/>
            <a:ext cx="2895600" cy="12001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1" name="Line 57"/>
          <p:cNvSpPr>
            <a:spLocks noChangeShapeType="1"/>
          </p:cNvSpPr>
          <p:nvPr/>
        </p:nvSpPr>
        <p:spPr bwMode="auto">
          <a:xfrm>
            <a:off x="4057654" y="4187815"/>
            <a:ext cx="2260600" cy="14700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58"/>
          <p:cNvSpPr txBox="1">
            <a:spLocks noChangeArrowheads="1"/>
          </p:cNvSpPr>
          <p:nvPr/>
        </p:nvSpPr>
        <p:spPr bwMode="auto">
          <a:xfrm>
            <a:off x="5726100" y="2281224"/>
            <a:ext cx="698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hlink"/>
                </a:solidFill>
              </a:rPr>
              <a:t>p’’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5911854" y="5095824"/>
            <a:ext cx="63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hlink"/>
                </a:solidFill>
              </a:rPr>
              <a:t>p’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14" name="Text Box 60"/>
          <p:cNvSpPr txBox="1">
            <a:spLocks noChangeArrowheads="1"/>
          </p:cNvSpPr>
          <p:nvPr/>
        </p:nvSpPr>
        <p:spPr bwMode="auto">
          <a:xfrm>
            <a:off x="357158" y="1785926"/>
            <a:ext cx="324011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horizontal</a:t>
            </a:r>
            <a:r>
              <a:rPr lang="hr-HR" dirty="0" smtClean="0"/>
              <a:t> </a:t>
            </a:r>
            <a:r>
              <a:rPr lang="hr-HR" dirty="0" err="1" smtClean="0"/>
              <a:t>projection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 smtClean="0"/>
              <a:t>intersection</a:t>
            </a:r>
            <a:r>
              <a:rPr lang="hr-HR" dirty="0" smtClean="0"/>
              <a:t> </a:t>
            </a:r>
            <a:r>
              <a:rPr lang="hr-HR" dirty="0" err="1" smtClean="0"/>
              <a:t>point</a:t>
            </a:r>
            <a:r>
              <a:rPr lang="hr-HR" dirty="0" smtClean="0"/>
              <a:t> </a:t>
            </a:r>
            <a:r>
              <a:rPr lang="hr-HR" i="1" dirty="0" smtClean="0"/>
              <a:t>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line </a:t>
            </a:r>
            <a:r>
              <a:rPr lang="hr-HR" i="1" dirty="0" smtClean="0">
                <a:solidFill>
                  <a:srgbClr val="0070C0"/>
                </a:solidFill>
              </a:rPr>
              <a:t>p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 </a:t>
            </a:r>
            <a:r>
              <a:rPr lang="hr-HR" b="1" dirty="0" smtClean="0">
                <a:solidFill>
                  <a:srgbClr val="C00000"/>
                </a:solidFill>
              </a:rPr>
              <a:t>P</a:t>
            </a:r>
            <a:r>
              <a:rPr lang="hr-HR" dirty="0" smtClean="0"/>
              <a:t> </a:t>
            </a:r>
            <a:r>
              <a:rPr lang="hr-HR" dirty="0" err="1" smtClean="0"/>
              <a:t>lies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1st </a:t>
            </a:r>
            <a:r>
              <a:rPr lang="hr-HR" dirty="0" err="1" smtClean="0"/>
              <a:t>trace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plane. </a:t>
            </a:r>
            <a:r>
              <a:rPr lang="hr-HR" dirty="0" err="1" smtClean="0"/>
              <a:t>Why</a:t>
            </a:r>
            <a:r>
              <a:rPr lang="hr-HR" dirty="0" smtClean="0"/>
              <a:t>?</a:t>
            </a:r>
            <a:endParaRPr lang="en-GB" dirty="0"/>
          </a:p>
        </p:txBody>
      </p: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4984754" y="4870440"/>
            <a:ext cx="520700" cy="473075"/>
            <a:chOff x="3700" y="3104"/>
            <a:chExt cx="328" cy="298"/>
          </a:xfrm>
        </p:grpSpPr>
        <p:sp>
          <p:nvSpPr>
            <p:cNvPr id="16" name="Oval 61"/>
            <p:cNvSpPr>
              <a:spLocks noChangeArrowheads="1"/>
            </p:cNvSpPr>
            <p:nvPr/>
          </p:nvSpPr>
          <p:spPr bwMode="auto">
            <a:xfrm>
              <a:off x="3796" y="3104"/>
              <a:ext cx="60" cy="6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7" name="Text Box 62"/>
            <p:cNvSpPr txBox="1">
              <a:spLocks noChangeArrowheads="1"/>
            </p:cNvSpPr>
            <p:nvPr/>
          </p:nvSpPr>
          <p:spPr bwMode="auto">
            <a:xfrm>
              <a:off x="3700" y="3152"/>
              <a:ext cx="3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N’</a:t>
              </a:r>
              <a:endParaRPr lang="en-GB" sz="2000"/>
            </a:p>
          </p:txBody>
        </p:sp>
      </p:grpSp>
      <p:sp>
        <p:nvSpPr>
          <p:cNvPr id="18" name="Line 64"/>
          <p:cNvSpPr>
            <a:spLocks noChangeShapeType="1"/>
          </p:cNvSpPr>
          <p:nvPr/>
        </p:nvSpPr>
        <p:spPr bwMode="auto">
          <a:xfrm flipV="1">
            <a:off x="5187954" y="2381240"/>
            <a:ext cx="0" cy="2476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19" name="Group 67"/>
          <p:cNvGrpSpPr>
            <a:grpSpLocks/>
          </p:cNvGrpSpPr>
          <p:nvPr/>
        </p:nvGrpSpPr>
        <p:grpSpPr bwMode="auto">
          <a:xfrm>
            <a:off x="5143504" y="2000240"/>
            <a:ext cx="635000" cy="438150"/>
            <a:chOff x="3800" y="1296"/>
            <a:chExt cx="400" cy="276"/>
          </a:xfrm>
        </p:grpSpPr>
        <p:sp>
          <p:nvSpPr>
            <p:cNvPr id="20" name="Oval 65"/>
            <p:cNvSpPr>
              <a:spLocks noChangeArrowheads="1"/>
            </p:cNvSpPr>
            <p:nvPr/>
          </p:nvSpPr>
          <p:spPr bwMode="auto">
            <a:xfrm>
              <a:off x="3800" y="1516"/>
              <a:ext cx="56" cy="5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1" name="Text Box 66"/>
            <p:cNvSpPr txBox="1">
              <a:spLocks noChangeArrowheads="1"/>
            </p:cNvSpPr>
            <p:nvPr/>
          </p:nvSpPr>
          <p:spPr bwMode="auto">
            <a:xfrm>
              <a:off x="3804" y="1296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N’’</a:t>
              </a:r>
              <a:endParaRPr lang="en-GB" sz="2000"/>
            </a:p>
          </p:txBody>
        </p:sp>
      </p:grpSp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7081842" y="3633778"/>
            <a:ext cx="682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71974" y="1496999"/>
            <a:ext cx="3581400" cy="3460750"/>
            <a:chOff x="373" y="884"/>
            <a:chExt cx="2256" cy="2180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auto">
            <a:xfrm>
              <a:off x="394" y="1988"/>
              <a:ext cx="20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auto">
            <a:xfrm rot="-5400000">
              <a:off x="349" y="2012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2293" y="1748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x</a:t>
              </a:r>
              <a:endParaRPr lang="en-GB" sz="1600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141" y="2852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y</a:t>
              </a:r>
              <a:endParaRPr lang="en-GB" sz="1600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373" y="174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y</a:t>
              </a:r>
              <a:endParaRPr lang="en-GB" sz="1600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093" y="884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z</a:t>
              </a:r>
              <a:endParaRPr lang="en-GB" sz="1600"/>
            </a:p>
          </p:txBody>
        </p:sp>
      </p:grp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474664" y="428604"/>
            <a:ext cx="52403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3. </a:t>
            </a:r>
            <a:r>
              <a:rPr lang="hr-HR" sz="2000" dirty="0" err="1" smtClean="0"/>
              <a:t>Determine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distance </a:t>
            </a:r>
            <a:r>
              <a:rPr lang="hr-HR" sz="2000" dirty="0" err="1" smtClean="0"/>
              <a:t>between</a:t>
            </a:r>
            <a:r>
              <a:rPr lang="hr-HR" sz="2000" dirty="0" smtClean="0"/>
              <a:t> </a:t>
            </a:r>
            <a:r>
              <a:rPr lang="hr-HR" sz="2000" dirty="0" err="1" smtClean="0"/>
              <a:t>point</a:t>
            </a:r>
            <a:r>
              <a:rPr lang="hr-HR" sz="2000" dirty="0" smtClean="0"/>
              <a:t> A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plane </a:t>
            </a:r>
            <a:r>
              <a:rPr lang="hr-HR" sz="2000" b="1" dirty="0" smtClean="0">
                <a:sym typeface="Symbol" pitchFamily="18" charset="2"/>
              </a:rPr>
              <a:t>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5921374" y="2192324"/>
            <a:ext cx="171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5826124" y="4510074"/>
            <a:ext cx="186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7086599" y="1798624"/>
            <a:ext cx="661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150099" y="4510074"/>
            <a:ext cx="554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>
            <a:off x="6662737" y="1925624"/>
            <a:ext cx="0" cy="2316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Oval 25"/>
          <p:cNvSpPr>
            <a:spLocks noChangeArrowheads="1"/>
          </p:cNvSpPr>
          <p:nvPr/>
        </p:nvSpPr>
        <p:spPr bwMode="auto">
          <a:xfrm>
            <a:off x="6603999" y="1792274"/>
            <a:ext cx="104775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613524" y="4211624"/>
            <a:ext cx="104775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661149" y="1430324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A’’</a:t>
            </a:r>
            <a:endParaRPr lang="en-GB"/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708774" y="3906824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19" name="Arc 30"/>
          <p:cNvSpPr>
            <a:spLocks/>
          </p:cNvSpPr>
          <p:nvPr/>
        </p:nvSpPr>
        <p:spPr bwMode="auto">
          <a:xfrm flipH="1" flipV="1">
            <a:off x="4705349" y="3252774"/>
            <a:ext cx="1257300" cy="1257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0" name="Group 33"/>
          <p:cNvGrpSpPr>
            <a:grpSpLocks/>
          </p:cNvGrpSpPr>
          <p:nvPr/>
        </p:nvGrpSpPr>
        <p:grpSpPr bwMode="auto">
          <a:xfrm>
            <a:off x="4600574" y="2097074"/>
            <a:ext cx="1479550" cy="1244600"/>
            <a:chOff x="340" y="1608"/>
            <a:chExt cx="932" cy="784"/>
          </a:xfrm>
        </p:grpSpPr>
        <p:sp>
          <p:nvSpPr>
            <p:cNvPr id="21" name="Line 31"/>
            <p:cNvSpPr>
              <a:spLocks noChangeShapeType="1"/>
            </p:cNvSpPr>
            <p:nvPr/>
          </p:nvSpPr>
          <p:spPr bwMode="auto">
            <a:xfrm flipV="1">
              <a:off x="340" y="1608"/>
              <a:ext cx="932" cy="7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360" y="1988"/>
              <a:ext cx="2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3</a:t>
              </a:r>
              <a:endParaRPr lang="en-GB"/>
            </a:p>
          </p:txBody>
        </p:sp>
      </p:grpSp>
      <p:grpSp>
        <p:nvGrpSpPr>
          <p:cNvPr id="23" name="Group 37"/>
          <p:cNvGrpSpPr>
            <a:grpSpLocks/>
          </p:cNvGrpSpPr>
          <p:nvPr/>
        </p:nvGrpSpPr>
        <p:grpSpPr bwMode="auto">
          <a:xfrm>
            <a:off x="4949824" y="3246424"/>
            <a:ext cx="1676400" cy="1022350"/>
            <a:chOff x="560" y="2332"/>
            <a:chExt cx="1056" cy="644"/>
          </a:xfrm>
        </p:grpSpPr>
        <p:sp>
          <p:nvSpPr>
            <p:cNvPr id="24" name="Line 35"/>
            <p:cNvSpPr>
              <a:spLocks noChangeShapeType="1"/>
            </p:cNvSpPr>
            <p:nvPr/>
          </p:nvSpPr>
          <p:spPr bwMode="auto">
            <a:xfrm flipH="1">
              <a:off x="1200" y="2976"/>
              <a:ext cx="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Arc 36"/>
            <p:cNvSpPr>
              <a:spLocks/>
            </p:cNvSpPr>
            <p:nvPr/>
          </p:nvSpPr>
          <p:spPr bwMode="auto">
            <a:xfrm flipH="1" flipV="1">
              <a:off x="560" y="2332"/>
              <a:ext cx="644" cy="6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6" name="Group 39"/>
          <p:cNvGrpSpPr>
            <a:grpSpLocks/>
          </p:cNvGrpSpPr>
          <p:nvPr/>
        </p:nvGrpSpPr>
        <p:grpSpPr bwMode="auto">
          <a:xfrm>
            <a:off x="4949824" y="1849424"/>
            <a:ext cx="1644650" cy="1397000"/>
            <a:chOff x="560" y="1452"/>
            <a:chExt cx="1036" cy="880"/>
          </a:xfrm>
        </p:grpSpPr>
        <p:sp>
          <p:nvSpPr>
            <p:cNvPr id="27" name="Line 34"/>
            <p:cNvSpPr>
              <a:spLocks noChangeShapeType="1"/>
            </p:cNvSpPr>
            <p:nvPr/>
          </p:nvSpPr>
          <p:spPr bwMode="auto">
            <a:xfrm>
              <a:off x="564" y="1452"/>
              <a:ext cx="1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 flipV="1">
              <a:off x="560" y="1456"/>
              <a:ext cx="0" cy="8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9" name="Group 41"/>
          <p:cNvGrpSpPr>
            <a:grpSpLocks/>
          </p:cNvGrpSpPr>
          <p:nvPr/>
        </p:nvGrpSpPr>
        <p:grpSpPr bwMode="auto">
          <a:xfrm>
            <a:off x="4429124" y="1500174"/>
            <a:ext cx="704850" cy="412750"/>
            <a:chOff x="232" y="1232"/>
            <a:chExt cx="444" cy="260"/>
          </a:xfrm>
        </p:grpSpPr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530" y="1426"/>
              <a:ext cx="66" cy="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232" y="1232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A’’’</a:t>
              </a:r>
              <a:endParaRPr lang="en-GB"/>
            </a:p>
          </p:txBody>
        </p:sp>
      </p:grpSp>
      <p:grpSp>
        <p:nvGrpSpPr>
          <p:cNvPr id="32" name="Group 47"/>
          <p:cNvGrpSpPr>
            <a:grpSpLocks/>
          </p:cNvGrpSpPr>
          <p:nvPr/>
        </p:nvGrpSpPr>
        <p:grpSpPr bwMode="auto">
          <a:xfrm>
            <a:off x="5489575" y="2509824"/>
            <a:ext cx="642938" cy="430213"/>
            <a:chOff x="900" y="1868"/>
            <a:chExt cx="405" cy="271"/>
          </a:xfrm>
        </p:grpSpPr>
        <p:sp>
          <p:nvSpPr>
            <p:cNvPr id="33" name="Oval 45"/>
            <p:cNvSpPr>
              <a:spLocks noChangeArrowheads="1"/>
            </p:cNvSpPr>
            <p:nvPr/>
          </p:nvSpPr>
          <p:spPr bwMode="auto">
            <a:xfrm>
              <a:off x="900" y="1868"/>
              <a:ext cx="60" cy="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917" y="1908"/>
              <a:ext cx="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006600"/>
                  </a:solidFill>
                </a:rPr>
                <a:t>N’’’</a:t>
              </a:r>
              <a:endParaRPr lang="en-GB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35" name="Group 52"/>
          <p:cNvGrpSpPr>
            <a:grpSpLocks/>
          </p:cNvGrpSpPr>
          <p:nvPr/>
        </p:nvGrpSpPr>
        <p:grpSpPr bwMode="auto">
          <a:xfrm>
            <a:off x="5578474" y="2370124"/>
            <a:ext cx="1682750" cy="366713"/>
            <a:chOff x="956" y="1780"/>
            <a:chExt cx="1060" cy="231"/>
          </a:xfrm>
        </p:grpSpPr>
        <p:sp>
          <p:nvSpPr>
            <p:cNvPr id="36" name="Line 48"/>
            <p:cNvSpPr>
              <a:spLocks noChangeShapeType="1"/>
            </p:cNvSpPr>
            <p:nvPr/>
          </p:nvSpPr>
          <p:spPr bwMode="auto">
            <a:xfrm>
              <a:off x="956" y="1900"/>
              <a:ext cx="6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Oval 49"/>
            <p:cNvSpPr>
              <a:spLocks noChangeArrowheads="1"/>
            </p:cNvSpPr>
            <p:nvPr/>
          </p:nvSpPr>
          <p:spPr bwMode="auto">
            <a:xfrm>
              <a:off x="1612" y="1872"/>
              <a:ext cx="56" cy="5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Text Box 51"/>
            <p:cNvSpPr txBox="1">
              <a:spLocks noChangeArrowheads="1"/>
            </p:cNvSpPr>
            <p:nvPr/>
          </p:nvSpPr>
          <p:spPr bwMode="auto">
            <a:xfrm>
              <a:off x="1664" y="1780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N’’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39" name="Group 58"/>
          <p:cNvGrpSpPr>
            <a:grpSpLocks/>
          </p:cNvGrpSpPr>
          <p:nvPr/>
        </p:nvGrpSpPr>
        <p:grpSpPr bwMode="auto">
          <a:xfrm>
            <a:off x="5540374" y="2598724"/>
            <a:ext cx="1714500" cy="1230313"/>
            <a:chOff x="932" y="1924"/>
            <a:chExt cx="1080" cy="775"/>
          </a:xfrm>
        </p:grpSpPr>
        <p:grpSp>
          <p:nvGrpSpPr>
            <p:cNvPr id="40" name="Group 56"/>
            <p:cNvGrpSpPr>
              <a:grpSpLocks/>
            </p:cNvGrpSpPr>
            <p:nvPr/>
          </p:nvGrpSpPr>
          <p:grpSpPr bwMode="auto">
            <a:xfrm>
              <a:off x="932" y="1924"/>
              <a:ext cx="708" cy="680"/>
              <a:chOff x="932" y="1924"/>
              <a:chExt cx="708" cy="680"/>
            </a:xfrm>
          </p:grpSpPr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932" y="1924"/>
                <a:ext cx="0" cy="4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44" name="Arc 54"/>
              <p:cNvSpPr>
                <a:spLocks/>
              </p:cNvSpPr>
              <p:nvPr/>
            </p:nvSpPr>
            <p:spPr bwMode="auto">
              <a:xfrm rot="-10800000">
                <a:off x="932" y="2332"/>
                <a:ext cx="272" cy="27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1204" y="2604"/>
                <a:ext cx="4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41" name="Oval 50"/>
            <p:cNvSpPr>
              <a:spLocks noChangeArrowheads="1"/>
            </p:cNvSpPr>
            <p:nvPr/>
          </p:nvSpPr>
          <p:spPr bwMode="auto">
            <a:xfrm>
              <a:off x="1608" y="2576"/>
              <a:ext cx="56" cy="5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Text Box 57"/>
            <p:cNvSpPr txBox="1">
              <a:spLocks noChangeArrowheads="1"/>
            </p:cNvSpPr>
            <p:nvPr/>
          </p:nvSpPr>
          <p:spPr bwMode="auto">
            <a:xfrm>
              <a:off x="1660" y="2468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N’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6" name="Group 62"/>
          <p:cNvGrpSpPr>
            <a:grpSpLocks/>
          </p:cNvGrpSpPr>
          <p:nvPr/>
        </p:nvGrpSpPr>
        <p:grpSpPr bwMode="auto">
          <a:xfrm>
            <a:off x="6661149" y="1897049"/>
            <a:ext cx="0" cy="2319338"/>
            <a:chOff x="6661149" y="1897049"/>
            <a:chExt cx="0" cy="2319338"/>
          </a:xfrm>
        </p:grpSpPr>
        <p:sp>
          <p:nvSpPr>
            <p:cNvPr id="47" name="Line 60"/>
            <p:cNvSpPr>
              <a:spLocks noChangeShapeType="1"/>
            </p:cNvSpPr>
            <p:nvPr/>
          </p:nvSpPr>
          <p:spPr bwMode="auto">
            <a:xfrm>
              <a:off x="1638" y="1482"/>
              <a:ext cx="0" cy="39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Line 61"/>
            <p:cNvSpPr>
              <a:spLocks noChangeShapeType="1"/>
            </p:cNvSpPr>
            <p:nvPr/>
          </p:nvSpPr>
          <p:spPr bwMode="auto">
            <a:xfrm>
              <a:off x="1638" y="2631"/>
              <a:ext cx="0" cy="3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9" name="Text Box 102"/>
          <p:cNvSpPr txBox="1">
            <a:spLocks noChangeArrowheads="1"/>
          </p:cNvSpPr>
          <p:nvPr/>
        </p:nvSpPr>
        <p:spPr bwMode="auto">
          <a:xfrm>
            <a:off x="357158" y="2357430"/>
            <a:ext cx="31432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 err="1" smtClean="0">
                <a:solidFill>
                  <a:srgbClr val="FF3300"/>
                </a:solidFill>
              </a:rPr>
              <a:t>Remark</a:t>
            </a:r>
            <a:r>
              <a:rPr lang="hr-HR" sz="1600" b="1" i="1" dirty="0" smtClean="0">
                <a:solidFill>
                  <a:srgbClr val="FF3300"/>
                </a:solidFill>
              </a:rPr>
              <a:t> </a:t>
            </a:r>
            <a:r>
              <a:rPr lang="hr-HR" sz="1600" b="1" dirty="0" smtClean="0">
                <a:solidFill>
                  <a:srgbClr val="FF3300"/>
                </a:solidFill>
              </a:rPr>
              <a:t>1.</a:t>
            </a:r>
            <a:r>
              <a:rPr lang="hr-HR" sz="1600" dirty="0" smtClean="0"/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plane </a:t>
            </a:r>
            <a:r>
              <a:rPr lang="hr-HR" b="1" dirty="0" smtClean="0">
                <a:sym typeface="Symbol" pitchFamily="18" charset="2"/>
              </a:rPr>
              <a:t></a:t>
            </a:r>
            <a:r>
              <a:rPr lang="hr-HR" dirty="0" smtClean="0">
                <a:sym typeface="Symbol" pitchFamily="18" charset="2"/>
              </a:rPr>
              <a:t> is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profile </a:t>
            </a:r>
            <a:r>
              <a:rPr lang="hr-HR" dirty="0" err="1" smtClean="0">
                <a:sym typeface="Symbol" pitchFamily="18" charset="2"/>
              </a:rPr>
              <a:t>projecting</a:t>
            </a:r>
            <a:r>
              <a:rPr lang="hr-HR" dirty="0" smtClean="0">
                <a:sym typeface="Symbol" pitchFamily="18" charset="2"/>
              </a:rPr>
              <a:t> plane.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50" name="Text Box 103"/>
          <p:cNvSpPr txBox="1">
            <a:spLocks noChangeArrowheads="1"/>
          </p:cNvSpPr>
          <p:nvPr/>
        </p:nvSpPr>
        <p:spPr bwMode="auto">
          <a:xfrm>
            <a:off x="357158" y="3357561"/>
            <a:ext cx="30487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 err="1" smtClean="0">
                <a:solidFill>
                  <a:srgbClr val="9933FF"/>
                </a:solidFill>
              </a:rPr>
              <a:t>Remark</a:t>
            </a:r>
            <a:r>
              <a:rPr lang="hr-HR" sz="1600" b="1" dirty="0" smtClean="0"/>
              <a:t> </a:t>
            </a:r>
            <a:r>
              <a:rPr lang="hr-HR" sz="1600" b="1" dirty="0" smtClean="0">
                <a:solidFill>
                  <a:srgbClr val="9933FF"/>
                </a:solidFill>
              </a:rPr>
              <a:t>2.</a:t>
            </a:r>
            <a:r>
              <a:rPr lang="hr-HR" sz="1600" b="1" dirty="0" smtClean="0">
                <a:solidFill>
                  <a:srgbClr val="9933FF"/>
                </a:solidFill>
              </a:rPr>
              <a:t> </a:t>
            </a:r>
            <a:r>
              <a:rPr lang="hr-HR" sz="1600" dirty="0" err="1" smtClean="0"/>
              <a:t>This</a:t>
            </a:r>
            <a:r>
              <a:rPr lang="hr-HR" sz="1600" dirty="0" smtClean="0"/>
              <a:t> </a:t>
            </a:r>
            <a:r>
              <a:rPr lang="hr-HR" sz="1600" dirty="0" err="1" smtClean="0"/>
              <a:t>construction</a:t>
            </a:r>
            <a:r>
              <a:rPr lang="hr-HR" sz="1600" dirty="0" smtClean="0"/>
              <a:t> is </a:t>
            </a:r>
            <a:r>
              <a:rPr lang="hr-HR" sz="1600" dirty="0" err="1" smtClean="0"/>
              <a:t>the</a:t>
            </a:r>
            <a:r>
              <a:rPr lang="hr-HR" sz="1600" dirty="0" smtClean="0"/>
              <a:t> same for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following</a:t>
            </a:r>
            <a:r>
              <a:rPr lang="hr-HR" sz="1600" dirty="0" smtClean="0"/>
              <a:t> </a:t>
            </a:r>
            <a:r>
              <a:rPr lang="hr-HR" sz="1600" dirty="0" err="1" smtClean="0"/>
              <a:t>task</a:t>
            </a:r>
            <a:r>
              <a:rPr lang="hr-HR" sz="1600" dirty="0" smtClean="0"/>
              <a:t>: </a:t>
            </a:r>
            <a:r>
              <a:rPr lang="hr-HR" sz="1600" dirty="0" err="1" smtClean="0"/>
              <a:t>Construct</a:t>
            </a:r>
            <a:r>
              <a:rPr lang="hr-HR" sz="1600" dirty="0" smtClean="0"/>
              <a:t> a line segment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given</a:t>
            </a:r>
            <a:r>
              <a:rPr lang="hr-HR" sz="1600" dirty="0" smtClean="0"/>
              <a:t> </a:t>
            </a:r>
            <a:r>
              <a:rPr lang="hr-HR" sz="1600" dirty="0" err="1" smtClean="0"/>
              <a:t>lenght</a:t>
            </a:r>
            <a:r>
              <a:rPr lang="hr-HR" sz="1600" dirty="0" smtClean="0"/>
              <a:t> </a:t>
            </a:r>
            <a:r>
              <a:rPr lang="hr-HR" sz="1600" dirty="0" err="1" smtClean="0"/>
              <a:t>from</a:t>
            </a:r>
            <a:r>
              <a:rPr lang="hr-HR" sz="1600" dirty="0" smtClean="0"/>
              <a:t> a </a:t>
            </a:r>
            <a:r>
              <a:rPr lang="hr-HR" sz="1600" dirty="0" err="1" smtClean="0"/>
              <a:t>point</a:t>
            </a:r>
            <a:r>
              <a:rPr lang="hr-HR" sz="1600" dirty="0" smtClean="0"/>
              <a:t> </a:t>
            </a:r>
            <a:r>
              <a:rPr lang="hr-HR" sz="1600" dirty="0" err="1" smtClean="0"/>
              <a:t>in</a:t>
            </a:r>
            <a:r>
              <a:rPr lang="hr-HR" sz="1600" dirty="0" smtClean="0"/>
              <a:t> </a:t>
            </a:r>
            <a:r>
              <a:rPr lang="hr-HR" sz="1600" dirty="0" err="1" smtClean="0"/>
              <a:t>a</a:t>
            </a:r>
            <a:r>
              <a:rPr lang="hr-HR" sz="1600" dirty="0" smtClean="0"/>
              <a:t> plane on a </a:t>
            </a:r>
            <a:r>
              <a:rPr lang="hr-HR" sz="1600" dirty="0" err="1" smtClean="0"/>
              <a:t>perpendicular</a:t>
            </a:r>
            <a:r>
              <a:rPr lang="hr-HR" sz="1600" dirty="0" smtClean="0"/>
              <a:t> line to </a:t>
            </a:r>
            <a:r>
              <a:rPr lang="hr-HR" sz="1600" dirty="0" err="1" smtClean="0"/>
              <a:t>the</a:t>
            </a:r>
            <a:r>
              <a:rPr lang="hr-HR" sz="1600" dirty="0" smtClean="0"/>
              <a:t> plane</a:t>
            </a:r>
            <a:r>
              <a:rPr lang="hr-HR" sz="1600" dirty="0" smtClean="0"/>
              <a:t>.</a:t>
            </a:r>
            <a:endParaRPr lang="en-GB" sz="1600" dirty="0"/>
          </a:p>
        </p:txBody>
      </p:sp>
      <p:grpSp>
        <p:nvGrpSpPr>
          <p:cNvPr id="51" name="Group 114"/>
          <p:cNvGrpSpPr>
            <a:grpSpLocks/>
          </p:cNvGrpSpPr>
          <p:nvPr/>
        </p:nvGrpSpPr>
        <p:grpSpPr bwMode="auto">
          <a:xfrm>
            <a:off x="4984749" y="1900224"/>
            <a:ext cx="660400" cy="654050"/>
            <a:chOff x="582" y="1484"/>
            <a:chExt cx="416" cy="412"/>
          </a:xfrm>
        </p:grpSpPr>
        <p:grpSp>
          <p:nvGrpSpPr>
            <p:cNvPr id="52" name="Group 59"/>
            <p:cNvGrpSpPr>
              <a:grpSpLocks/>
            </p:cNvGrpSpPr>
            <p:nvPr/>
          </p:nvGrpSpPr>
          <p:grpSpPr bwMode="auto">
            <a:xfrm>
              <a:off x="582" y="1484"/>
              <a:ext cx="416" cy="412"/>
              <a:chOff x="582" y="1484"/>
              <a:chExt cx="416" cy="412"/>
            </a:xfrm>
          </p:grpSpPr>
          <p:sp>
            <p:nvSpPr>
              <p:cNvPr id="55" name="Line 42"/>
              <p:cNvSpPr>
                <a:spLocks noChangeShapeType="1"/>
              </p:cNvSpPr>
              <p:nvPr/>
            </p:nvSpPr>
            <p:spPr bwMode="auto">
              <a:xfrm rot="16200000" flipH="1">
                <a:off x="550" y="1516"/>
                <a:ext cx="412" cy="348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6" name="Text Box 43"/>
              <p:cNvSpPr txBox="1">
                <a:spLocks noChangeArrowheads="1"/>
              </p:cNvSpPr>
              <p:nvPr/>
            </p:nvSpPr>
            <p:spPr bwMode="auto">
              <a:xfrm>
                <a:off x="750" y="1514"/>
                <a:ext cx="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FF3300"/>
                    </a:solidFill>
                  </a:rPr>
                  <a:t>d</a:t>
                </a:r>
                <a:endParaRPr lang="en-GB">
                  <a:solidFill>
                    <a:srgbClr val="FF3300"/>
                  </a:solidFill>
                </a:endParaRPr>
              </a:p>
            </p:txBody>
          </p:sp>
        </p:grpSp>
        <p:sp>
          <p:nvSpPr>
            <p:cNvPr id="53" name="Rectangle 112"/>
            <p:cNvSpPr>
              <a:spLocks noChangeArrowheads="1"/>
            </p:cNvSpPr>
            <p:nvPr/>
          </p:nvSpPr>
          <p:spPr bwMode="auto">
            <a:xfrm rot="-2408103">
              <a:off x="890" y="1770"/>
              <a:ext cx="90" cy="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113"/>
            <p:cNvSpPr txBox="1">
              <a:spLocks noChangeArrowheads="1"/>
            </p:cNvSpPr>
            <p:nvPr/>
          </p:nvSpPr>
          <p:spPr bwMode="auto">
            <a:xfrm>
              <a:off x="864" y="1647"/>
              <a:ext cx="1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9" grpId="0" autoUpdateAnimBg="0"/>
      <p:bldP spid="5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814312"/>
            <a:ext cx="4286280" cy="400110"/>
          </a:xfrm>
          <a:prstGeom prst="rect">
            <a:avLst/>
          </a:prstGeom>
          <a:noFill/>
          <a:ln/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Intersection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trinagle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line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3606800" y="4038600"/>
            <a:ext cx="472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640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340225" y="6362700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Verdana" pitchFamily="34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3738563" y="1554163"/>
            <a:ext cx="3438525" cy="24860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318000" y="3835400"/>
            <a:ext cx="3416300" cy="22225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7102475" y="1525588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p’’</a:t>
            </a:r>
            <a:endParaRPr lang="en-GB" sz="2000">
              <a:solidFill>
                <a:schemeClr val="hlink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7353300" y="5346700"/>
            <a:ext cx="63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chemeClr val="hlink"/>
                </a:solidFill>
              </a:rPr>
              <a:t>p’</a:t>
            </a:r>
            <a:endParaRPr lang="en-GB" sz="2400">
              <a:solidFill>
                <a:schemeClr val="hlink"/>
              </a:solidFill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8012113" y="3671888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11" name="AutoShape 23"/>
          <p:cNvSpPr>
            <a:spLocks noChangeArrowheads="1"/>
          </p:cNvSpPr>
          <p:nvPr/>
        </p:nvSpPr>
        <p:spPr bwMode="auto">
          <a:xfrm rot="20879034">
            <a:off x="4657725" y="1341438"/>
            <a:ext cx="2700338" cy="1985962"/>
          </a:xfrm>
          <a:prstGeom prst="triangle">
            <a:avLst>
              <a:gd name="adj" fmla="val 30819"/>
            </a:avLst>
          </a:prstGeom>
          <a:solidFill>
            <a:srgbClr val="FF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2" name="AutoShape 24"/>
          <p:cNvSpPr>
            <a:spLocks noChangeArrowheads="1"/>
          </p:cNvSpPr>
          <p:nvPr/>
        </p:nvSpPr>
        <p:spPr bwMode="auto">
          <a:xfrm rot="19975521">
            <a:off x="4356100" y="4011613"/>
            <a:ext cx="2946400" cy="1708150"/>
          </a:xfrm>
          <a:prstGeom prst="triangle">
            <a:avLst>
              <a:gd name="adj" fmla="val 44852"/>
            </a:avLst>
          </a:prstGeom>
          <a:solidFill>
            <a:srgbClr val="FF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3" name="Line 26"/>
          <p:cNvSpPr>
            <a:spLocks noChangeShapeType="1"/>
          </p:cNvSpPr>
          <p:nvPr/>
        </p:nvSpPr>
        <p:spPr bwMode="auto">
          <a:xfrm>
            <a:off x="4905375" y="3570288"/>
            <a:ext cx="0" cy="27289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auto">
          <a:xfrm>
            <a:off x="5311775" y="1481138"/>
            <a:ext cx="0" cy="2727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>
            <a:off x="7532688" y="3005138"/>
            <a:ext cx="0" cy="19605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4484688" y="61674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7532688" y="4745038"/>
            <a:ext cx="50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</a:t>
            </a:r>
            <a:endParaRPr lang="en-GB"/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5559425" y="39909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</a:t>
            </a:r>
            <a:endParaRPr lang="en-GB"/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4441825" y="35131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A’’</a:t>
            </a:r>
            <a:endParaRPr lang="en-GB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7575550" y="2714625"/>
            <a:ext cx="595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B’’</a:t>
            </a:r>
            <a:endParaRPr lang="en-GB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5383213" y="1147763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C’’</a:t>
            </a:r>
            <a:endParaRPr lang="en-GB"/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300038" y="1355725"/>
            <a:ext cx="28654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 dirty="0" err="1" smtClean="0">
                <a:solidFill>
                  <a:srgbClr val="FF3300"/>
                </a:solidFill>
              </a:rPr>
              <a:t>Instruction</a:t>
            </a:r>
            <a:r>
              <a:rPr lang="hr-HR" i="1" dirty="0" smtClean="0">
                <a:solidFill>
                  <a:srgbClr val="FF3300"/>
                </a:solidFill>
              </a:rPr>
              <a:t>.</a:t>
            </a:r>
            <a:r>
              <a:rPr lang="hr-HR" dirty="0" smtClean="0"/>
              <a:t> </a:t>
            </a:r>
            <a:r>
              <a:rPr lang="hr-HR" dirty="0" err="1" smtClean="0"/>
              <a:t>Because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simplicity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construction</a:t>
            </a:r>
            <a:r>
              <a:rPr lang="hr-HR" dirty="0" smtClean="0"/>
              <a:t> a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projection</a:t>
            </a:r>
            <a:r>
              <a:rPr lang="hr-HR" dirty="0" smtClean="0"/>
              <a:t> plane </a:t>
            </a:r>
            <a:r>
              <a:rPr lang="hr-HR" b="1" dirty="0" smtClean="0">
                <a:solidFill>
                  <a:schemeClr val="accent2"/>
                </a:solidFill>
                <a:sym typeface="Symbol" pitchFamily="18" charset="2"/>
              </a:rPr>
              <a:t></a:t>
            </a:r>
            <a:r>
              <a:rPr lang="hr-HR" dirty="0" smtClean="0"/>
              <a:t> </a:t>
            </a:r>
            <a:r>
              <a:rPr lang="hr-HR" dirty="0" err="1" smtClean="0"/>
              <a:t>through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line is </a:t>
            </a:r>
            <a:r>
              <a:rPr lang="hr-HR" dirty="0" err="1" smtClean="0"/>
              <a:t>used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afterwards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intersection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smtClean="0"/>
              <a:t>triangle plane is </a:t>
            </a:r>
            <a:r>
              <a:rPr lang="hr-HR" dirty="0" err="1" smtClean="0"/>
              <a:t>constructed</a:t>
            </a:r>
            <a:r>
              <a:rPr lang="hr-HR" dirty="0" smtClean="0"/>
              <a:t>.</a:t>
            </a:r>
            <a:endParaRPr lang="en-GB" dirty="0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7346950" y="1544638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ym typeface="Symbol" pitchFamily="18" charset="2"/>
              </a:rPr>
              <a:t></a:t>
            </a:r>
            <a:r>
              <a:rPr lang="hr-HR" sz="2000">
                <a:sym typeface="Symbol" pitchFamily="18" charset="2"/>
              </a:rPr>
              <a:t> </a:t>
            </a:r>
            <a:r>
              <a:rPr lang="hr-HR" sz="2000" b="1">
                <a:solidFill>
                  <a:schemeClr val="accent2"/>
                </a:solidFill>
                <a:sym typeface="Symbol" pitchFamily="18" charset="2"/>
              </a:rPr>
              <a:t>d</a:t>
            </a:r>
            <a:r>
              <a:rPr lang="hr-HR" sz="2000" b="1" baseline="-25000">
                <a:solidFill>
                  <a:schemeClr val="accent2"/>
                </a:solidFill>
                <a:sym typeface="Symbol" pitchFamily="18" charset="2"/>
              </a:rPr>
              <a:t>2</a:t>
            </a:r>
            <a:endParaRPr lang="en-GB" sz="2000" b="1">
              <a:solidFill>
                <a:schemeClr val="accent2"/>
              </a:solidFill>
            </a:endParaRPr>
          </a:p>
        </p:txBody>
      </p:sp>
      <p:grpSp>
        <p:nvGrpSpPr>
          <p:cNvPr id="24" name="Group 39"/>
          <p:cNvGrpSpPr>
            <a:grpSpLocks/>
          </p:cNvGrpSpPr>
          <p:nvPr/>
        </p:nvGrpSpPr>
        <p:grpSpPr bwMode="auto">
          <a:xfrm>
            <a:off x="3343275" y="4035425"/>
            <a:ext cx="661988" cy="677863"/>
            <a:chOff x="2106" y="2542"/>
            <a:chExt cx="417" cy="427"/>
          </a:xfrm>
        </p:grpSpPr>
        <p:sp>
          <p:nvSpPr>
            <p:cNvPr id="25" name="Line 37"/>
            <p:cNvSpPr>
              <a:spLocks noChangeShapeType="1"/>
            </p:cNvSpPr>
            <p:nvPr/>
          </p:nvSpPr>
          <p:spPr bwMode="auto">
            <a:xfrm>
              <a:off x="2354" y="2542"/>
              <a:ext cx="0" cy="4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Text Box 38"/>
            <p:cNvSpPr txBox="1">
              <a:spLocks noChangeArrowheads="1"/>
            </p:cNvSpPr>
            <p:nvPr/>
          </p:nvSpPr>
          <p:spPr bwMode="auto">
            <a:xfrm>
              <a:off x="2106" y="2672"/>
              <a:ext cx="4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>
                  <a:solidFill>
                    <a:schemeClr val="accent2"/>
                  </a:solidFill>
                </a:rPr>
                <a:t>d</a:t>
              </a:r>
              <a:r>
                <a:rPr lang="hr-HR" sz="2000" b="1" baseline="-25000">
                  <a:solidFill>
                    <a:schemeClr val="accent2"/>
                  </a:solidFill>
                </a:rPr>
                <a:t>1</a:t>
              </a:r>
              <a:endParaRPr lang="en-GB" sz="2000" b="1">
                <a:solidFill>
                  <a:schemeClr val="accent2"/>
                </a:solidFill>
              </a:endParaRPr>
            </a:p>
          </p:txBody>
        </p:sp>
      </p:grp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7867650" y="1528763"/>
            <a:ext cx="773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3333CC"/>
                </a:solidFill>
                <a:sym typeface="Symbol" pitchFamily="18" charset="2"/>
              </a:rPr>
              <a:t></a:t>
            </a:r>
            <a:r>
              <a:rPr lang="hr-HR" sz="2000" b="1">
                <a:solidFill>
                  <a:srgbClr val="3333CC"/>
                </a:solidFill>
              </a:rPr>
              <a:t> q’’</a:t>
            </a:r>
            <a:endParaRPr lang="en-GB" sz="2000" b="1">
              <a:solidFill>
                <a:srgbClr val="3333CC"/>
              </a:solidFill>
            </a:endParaRPr>
          </a:p>
        </p:txBody>
      </p:sp>
      <p:grpSp>
        <p:nvGrpSpPr>
          <p:cNvPr id="28" name="Group 45"/>
          <p:cNvGrpSpPr>
            <a:grpSpLocks/>
          </p:cNvGrpSpPr>
          <p:nvPr/>
        </p:nvGrpSpPr>
        <p:grpSpPr bwMode="auto">
          <a:xfrm>
            <a:off x="4448175" y="1724025"/>
            <a:ext cx="2343150" cy="1460500"/>
            <a:chOff x="2802" y="1086"/>
            <a:chExt cx="1476" cy="920"/>
          </a:xfrm>
        </p:grpSpPr>
        <p:sp>
          <p:nvSpPr>
            <p:cNvPr id="29" name="Oval 41"/>
            <p:cNvSpPr>
              <a:spLocks noChangeArrowheads="1"/>
            </p:cNvSpPr>
            <p:nvPr/>
          </p:nvSpPr>
          <p:spPr bwMode="auto">
            <a:xfrm>
              <a:off x="3942" y="13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" name="Oval 42"/>
            <p:cNvSpPr>
              <a:spLocks noChangeArrowheads="1"/>
            </p:cNvSpPr>
            <p:nvPr/>
          </p:nvSpPr>
          <p:spPr bwMode="auto">
            <a:xfrm>
              <a:off x="3114" y="195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43"/>
            <p:cNvSpPr txBox="1">
              <a:spLocks noChangeArrowheads="1"/>
            </p:cNvSpPr>
            <p:nvPr/>
          </p:nvSpPr>
          <p:spPr bwMode="auto">
            <a:xfrm>
              <a:off x="2802" y="1734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M’’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  <p:sp>
          <p:nvSpPr>
            <p:cNvPr id="32" name="Text Box 44"/>
            <p:cNvSpPr txBox="1">
              <a:spLocks noChangeArrowheads="1"/>
            </p:cNvSpPr>
            <p:nvPr/>
          </p:nvSpPr>
          <p:spPr bwMode="auto">
            <a:xfrm>
              <a:off x="3852" y="1086"/>
              <a:ext cx="4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N’’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grpSp>
        <p:nvGrpSpPr>
          <p:cNvPr id="33" name="Group 48"/>
          <p:cNvGrpSpPr>
            <a:grpSpLocks/>
          </p:cNvGrpSpPr>
          <p:nvPr/>
        </p:nvGrpSpPr>
        <p:grpSpPr bwMode="auto">
          <a:xfrm>
            <a:off x="4991100" y="2228850"/>
            <a:ext cx="1314450" cy="3619500"/>
            <a:chOff x="3144" y="1404"/>
            <a:chExt cx="828" cy="2280"/>
          </a:xfrm>
        </p:grpSpPr>
        <p:sp>
          <p:nvSpPr>
            <p:cNvPr id="34" name="Line 46"/>
            <p:cNvSpPr>
              <a:spLocks noChangeShapeType="1"/>
            </p:cNvSpPr>
            <p:nvPr/>
          </p:nvSpPr>
          <p:spPr bwMode="auto">
            <a:xfrm>
              <a:off x="3144" y="1992"/>
              <a:ext cx="0" cy="1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5" name="Line 47"/>
            <p:cNvSpPr>
              <a:spLocks noChangeShapeType="1"/>
            </p:cNvSpPr>
            <p:nvPr/>
          </p:nvSpPr>
          <p:spPr bwMode="auto">
            <a:xfrm>
              <a:off x="3972" y="1404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6" name="Group 53"/>
          <p:cNvGrpSpPr>
            <a:grpSpLocks/>
          </p:cNvGrpSpPr>
          <p:nvPr/>
        </p:nvGrpSpPr>
        <p:grpSpPr bwMode="auto">
          <a:xfrm>
            <a:off x="4464050" y="4260850"/>
            <a:ext cx="2400300" cy="1762125"/>
            <a:chOff x="2812" y="2684"/>
            <a:chExt cx="1512" cy="1110"/>
          </a:xfrm>
        </p:grpSpPr>
        <p:sp>
          <p:nvSpPr>
            <p:cNvPr id="37" name="Oval 49"/>
            <p:cNvSpPr>
              <a:spLocks noChangeArrowheads="1"/>
            </p:cNvSpPr>
            <p:nvPr/>
          </p:nvSpPr>
          <p:spPr bwMode="auto">
            <a:xfrm>
              <a:off x="3944" y="281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Oval 50"/>
            <p:cNvSpPr>
              <a:spLocks noChangeArrowheads="1"/>
            </p:cNvSpPr>
            <p:nvPr/>
          </p:nvSpPr>
          <p:spPr bwMode="auto">
            <a:xfrm>
              <a:off x="3114" y="36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9" name="Text Box 51"/>
            <p:cNvSpPr txBox="1">
              <a:spLocks noChangeArrowheads="1"/>
            </p:cNvSpPr>
            <p:nvPr/>
          </p:nvSpPr>
          <p:spPr bwMode="auto">
            <a:xfrm>
              <a:off x="2812" y="3544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0099"/>
                  </a:solidFill>
                </a:rPr>
                <a:t>M’</a:t>
              </a:r>
              <a:endParaRPr lang="en-GB" sz="2000" dirty="0">
                <a:solidFill>
                  <a:srgbClr val="000099"/>
                </a:solidFill>
              </a:endParaRPr>
            </a:p>
          </p:txBody>
        </p:sp>
        <p:sp>
          <p:nvSpPr>
            <p:cNvPr id="40" name="Text Box 52"/>
            <p:cNvSpPr txBox="1">
              <a:spLocks noChangeArrowheads="1"/>
            </p:cNvSpPr>
            <p:nvPr/>
          </p:nvSpPr>
          <p:spPr bwMode="auto">
            <a:xfrm>
              <a:off x="4032" y="2684"/>
              <a:ext cx="2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N’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grpSp>
        <p:nvGrpSpPr>
          <p:cNvPr id="41" name="Group 56"/>
          <p:cNvGrpSpPr>
            <a:grpSpLocks/>
          </p:cNvGrpSpPr>
          <p:nvPr/>
        </p:nvGrpSpPr>
        <p:grpSpPr bwMode="auto">
          <a:xfrm>
            <a:off x="4762500" y="3968750"/>
            <a:ext cx="2266950" cy="2120900"/>
            <a:chOff x="3000" y="2500"/>
            <a:chExt cx="1428" cy="1336"/>
          </a:xfrm>
        </p:grpSpPr>
        <p:sp>
          <p:nvSpPr>
            <p:cNvPr id="42" name="Line 54"/>
            <p:cNvSpPr>
              <a:spLocks noChangeShapeType="1"/>
            </p:cNvSpPr>
            <p:nvPr/>
          </p:nvSpPr>
          <p:spPr bwMode="auto">
            <a:xfrm flipV="1">
              <a:off x="3000" y="2628"/>
              <a:ext cx="1184" cy="1208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3" name="Text Box 55"/>
            <p:cNvSpPr txBox="1">
              <a:spLocks noChangeArrowheads="1"/>
            </p:cNvSpPr>
            <p:nvPr/>
          </p:nvSpPr>
          <p:spPr bwMode="auto">
            <a:xfrm>
              <a:off x="4152" y="2500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>
                  <a:solidFill>
                    <a:srgbClr val="000099"/>
                  </a:solidFill>
                </a:rPr>
                <a:t>q’</a:t>
              </a:r>
              <a:endParaRPr lang="en-GB" sz="2000" b="1">
                <a:solidFill>
                  <a:srgbClr val="000099"/>
                </a:solidFill>
              </a:endParaRPr>
            </a:p>
          </p:txBody>
        </p:sp>
      </p:grpSp>
      <p:grpSp>
        <p:nvGrpSpPr>
          <p:cNvPr id="44" name="Group 59"/>
          <p:cNvGrpSpPr>
            <a:grpSpLocks/>
          </p:cNvGrpSpPr>
          <p:nvPr/>
        </p:nvGrpSpPr>
        <p:grpSpPr bwMode="auto">
          <a:xfrm>
            <a:off x="5765800" y="4845050"/>
            <a:ext cx="419100" cy="454025"/>
            <a:chOff x="3632" y="3052"/>
            <a:chExt cx="264" cy="286"/>
          </a:xfrm>
        </p:grpSpPr>
        <p:sp>
          <p:nvSpPr>
            <p:cNvPr id="45" name="Oval 57"/>
            <p:cNvSpPr>
              <a:spLocks noChangeArrowheads="1"/>
            </p:cNvSpPr>
            <p:nvPr/>
          </p:nvSpPr>
          <p:spPr bwMode="auto">
            <a:xfrm>
              <a:off x="3708" y="3052"/>
              <a:ext cx="56" cy="5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6" name="Text Box 58"/>
            <p:cNvSpPr txBox="1">
              <a:spLocks noChangeArrowheads="1"/>
            </p:cNvSpPr>
            <p:nvPr/>
          </p:nvSpPr>
          <p:spPr bwMode="auto">
            <a:xfrm>
              <a:off x="3632" y="3088"/>
              <a:ext cx="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</a:t>
              </a:r>
              <a:endParaRPr lang="en-GB" sz="2000"/>
            </a:p>
          </p:txBody>
        </p:sp>
      </p:grpSp>
      <p:sp>
        <p:nvSpPr>
          <p:cNvPr id="47" name="Line 60"/>
          <p:cNvSpPr>
            <a:spLocks noChangeShapeType="1"/>
          </p:cNvSpPr>
          <p:nvPr/>
        </p:nvSpPr>
        <p:spPr bwMode="auto">
          <a:xfrm flipV="1">
            <a:off x="5930900" y="2457450"/>
            <a:ext cx="0" cy="2387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8" name="Group 63"/>
          <p:cNvGrpSpPr>
            <a:grpSpLocks/>
          </p:cNvGrpSpPr>
          <p:nvPr/>
        </p:nvGrpSpPr>
        <p:grpSpPr bwMode="auto">
          <a:xfrm>
            <a:off x="5588000" y="2089150"/>
            <a:ext cx="596900" cy="412750"/>
            <a:chOff x="3520" y="1316"/>
            <a:chExt cx="376" cy="260"/>
          </a:xfrm>
        </p:grpSpPr>
        <p:sp>
          <p:nvSpPr>
            <p:cNvPr id="49" name="Oval 61"/>
            <p:cNvSpPr>
              <a:spLocks noChangeArrowheads="1"/>
            </p:cNvSpPr>
            <p:nvPr/>
          </p:nvSpPr>
          <p:spPr bwMode="auto">
            <a:xfrm>
              <a:off x="3708" y="1520"/>
              <a:ext cx="56" cy="5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0" name="Text Box 62"/>
            <p:cNvSpPr txBox="1">
              <a:spLocks noChangeArrowheads="1"/>
            </p:cNvSpPr>
            <p:nvPr/>
          </p:nvSpPr>
          <p:spPr bwMode="auto">
            <a:xfrm>
              <a:off x="3520" y="1316"/>
              <a:ext cx="3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P’’</a:t>
              </a:r>
              <a:endParaRPr lang="en-GB" sz="2000"/>
            </a:p>
          </p:txBody>
        </p:sp>
      </p:grpSp>
      <p:grpSp>
        <p:nvGrpSpPr>
          <p:cNvPr id="51" name="Group 66"/>
          <p:cNvGrpSpPr>
            <a:grpSpLocks/>
          </p:cNvGrpSpPr>
          <p:nvPr/>
        </p:nvGrpSpPr>
        <p:grpSpPr bwMode="auto">
          <a:xfrm>
            <a:off x="5967413" y="2146300"/>
            <a:ext cx="733425" cy="3240088"/>
            <a:chOff x="3759" y="1352"/>
            <a:chExt cx="462" cy="2041"/>
          </a:xfrm>
        </p:grpSpPr>
        <p:sp>
          <p:nvSpPr>
            <p:cNvPr id="52" name="Line 64"/>
            <p:cNvSpPr>
              <a:spLocks noChangeShapeType="1"/>
            </p:cNvSpPr>
            <p:nvPr/>
          </p:nvSpPr>
          <p:spPr bwMode="auto">
            <a:xfrm flipH="1">
              <a:off x="3761" y="1352"/>
              <a:ext cx="245" cy="17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3" name="Line 65"/>
            <p:cNvSpPr>
              <a:spLocks noChangeShapeType="1"/>
            </p:cNvSpPr>
            <p:nvPr/>
          </p:nvSpPr>
          <p:spPr bwMode="auto">
            <a:xfrm>
              <a:off x="3759" y="3093"/>
              <a:ext cx="462" cy="3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54" name="Text Box 67"/>
          <p:cNvSpPr txBox="1">
            <a:spLocks noChangeArrowheads="1"/>
          </p:cNvSpPr>
          <p:nvPr/>
        </p:nvSpPr>
        <p:spPr bwMode="auto">
          <a:xfrm>
            <a:off x="363538" y="4994275"/>
            <a:ext cx="29940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err="1" smtClean="0">
                <a:solidFill>
                  <a:srgbClr val="FF3300"/>
                </a:solidFill>
              </a:rPr>
              <a:t>Remark</a:t>
            </a:r>
            <a:r>
              <a:rPr lang="hr-HR" b="1" i="1" dirty="0" smtClean="0">
                <a:solidFill>
                  <a:srgbClr val="FF3300"/>
                </a:solidFill>
              </a:rPr>
              <a:t>.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inetrsection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parallelogram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</a:t>
            </a:r>
            <a:r>
              <a:rPr lang="hr-HR" dirty="0" smtClean="0"/>
              <a:t> line is </a:t>
            </a:r>
            <a:r>
              <a:rPr lang="hr-HR" dirty="0" err="1" smtClean="0"/>
              <a:t>constructed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same </a:t>
            </a:r>
            <a:r>
              <a:rPr lang="hr-HR" dirty="0" err="1" smtClean="0"/>
              <a:t>way</a:t>
            </a:r>
            <a:r>
              <a:rPr lang="hr-HR" dirty="0" smtClean="0"/>
              <a:t>.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57158" y="214290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err="1" smtClean="0"/>
              <a:t>Solved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exercises</a:t>
            </a:r>
            <a:endParaRPr lang="hr-H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27" grpId="0" autoUpdateAnimBg="0"/>
      <p:bldP spid="47" grpId="0" animBg="1"/>
      <p:bldP spid="5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 txBox="1">
            <a:spLocks noChangeArrowheads="1"/>
          </p:cNvSpPr>
          <p:nvPr/>
        </p:nvSpPr>
        <p:spPr>
          <a:xfrm>
            <a:off x="284164" y="395288"/>
            <a:ext cx="4502150" cy="1015663"/>
          </a:xfrm>
          <a:prstGeom prst="rect">
            <a:avLst/>
          </a:prstGeom>
          <a:noFill/>
          <a:ln/>
        </p:spPr>
        <p:txBody>
          <a:bodyPr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dirty="0" smtClean="0">
                <a:latin typeface="+mj-lt"/>
                <a:ea typeface="+mj-ea"/>
                <a:cs typeface="+mj-cs"/>
              </a:rPr>
              <a:t>2.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hr-HR" sz="20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latin typeface="+mj-lt"/>
                <a:ea typeface="+mj-ea"/>
                <a:cs typeface="+mj-cs"/>
              </a:rPr>
              <a:t>Intersection</a:t>
            </a:r>
            <a:r>
              <a:rPr lang="hr-HR" sz="2000" dirty="0" smtClean="0"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latin typeface="+mj-lt"/>
                <a:ea typeface="+mj-ea"/>
                <a:cs typeface="+mj-cs"/>
              </a:rPr>
              <a:t>of</a:t>
            </a:r>
            <a:r>
              <a:rPr lang="hr-HR" sz="2000" dirty="0" smtClean="0"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latin typeface="+mj-lt"/>
                <a:ea typeface="+mj-ea"/>
                <a:cs typeface="+mj-cs"/>
              </a:rPr>
              <a:t>the</a:t>
            </a:r>
            <a:r>
              <a:rPr lang="hr-HR" sz="2000" dirty="0" smtClean="0">
                <a:latin typeface="+mj-lt"/>
                <a:ea typeface="+mj-ea"/>
                <a:cs typeface="+mj-cs"/>
              </a:rPr>
              <a:t> line </a:t>
            </a:r>
            <a:r>
              <a:rPr kumimoji="0" lang="hr-HR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plane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determined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hr-H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hr-H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intersecting</a:t>
            </a:r>
            <a:r>
              <a:rPr kumimoji="0" lang="hr-H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lines</a:t>
            </a:r>
            <a:r>
              <a:rPr kumimoji="0" lang="hr-H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hr-H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a, b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68"/>
          <p:cNvSpPr txBox="1">
            <a:spLocks noChangeArrowheads="1"/>
          </p:cNvSpPr>
          <p:nvPr/>
        </p:nvSpPr>
        <p:spPr bwMode="auto">
          <a:xfrm>
            <a:off x="295275" y="1635125"/>
            <a:ext cx="32766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chemeClr val="hlink"/>
                </a:solidFill>
              </a:rPr>
              <a:t>1)</a:t>
            </a:r>
            <a:r>
              <a:rPr lang="hr-HR" sz="2400"/>
              <a:t> </a:t>
            </a:r>
            <a:r>
              <a:rPr lang="hr-HR" sz="2400" i="1">
                <a:solidFill>
                  <a:srgbClr val="CC0000"/>
                </a:solidFill>
              </a:rPr>
              <a:t>p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 </a:t>
            </a:r>
            <a:r>
              <a:rPr lang="hr-HR" sz="2400" b="1">
                <a:sym typeface="Symbol" pitchFamily="18" charset="2"/>
              </a:rPr>
              <a:t></a:t>
            </a:r>
            <a:r>
              <a:rPr lang="hr-HR" sz="2400">
                <a:sym typeface="Symbol" pitchFamily="18" charset="2"/>
              </a:rPr>
              <a:t>  </a:t>
            </a:r>
            <a:r>
              <a:rPr lang="hr-HR" sz="2400" b="1">
                <a:sym typeface="Symbol" pitchFamily="18" charset="2"/>
              </a:rPr>
              <a:t></a:t>
            </a:r>
            <a:r>
              <a:rPr lang="hr-HR" sz="2400" baseline="-25000">
                <a:sym typeface="Symbol" pitchFamily="18" charset="2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hr-HR"/>
              <a:t>Pravcem je postavljena prva projicirajuća ravnina </a:t>
            </a:r>
            <a:r>
              <a:rPr lang="hr-HR" sz="2000" b="1">
                <a:sym typeface="Symbol" pitchFamily="18" charset="2"/>
              </a:rPr>
              <a:t></a:t>
            </a:r>
            <a:r>
              <a:rPr lang="hr-HR" sz="2000">
                <a:sym typeface="Symbol" pitchFamily="18" charset="2"/>
              </a:rPr>
              <a:t>.</a:t>
            </a:r>
            <a:endParaRPr lang="en-GB" sz="2000">
              <a:sym typeface="Symbol" pitchFamily="18" charset="2"/>
            </a:endParaRPr>
          </a:p>
        </p:txBody>
      </p:sp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314325" y="2930525"/>
            <a:ext cx="30575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chemeClr val="hlink"/>
                </a:solidFill>
              </a:rPr>
              <a:t>2)</a:t>
            </a:r>
            <a:r>
              <a:rPr lang="hr-HR" sz="2400" dirty="0"/>
              <a:t> </a:t>
            </a:r>
            <a:r>
              <a:rPr lang="hr-HR" sz="2400" b="1" dirty="0"/>
              <a:t>P</a:t>
            </a:r>
            <a:r>
              <a:rPr lang="hr-HR" sz="2400" dirty="0"/>
              <a:t> </a:t>
            </a:r>
            <a:r>
              <a:rPr lang="hr-HR" sz="2400" dirty="0">
                <a:sym typeface="Symbol" pitchFamily="18" charset="2"/>
              </a:rPr>
              <a:t> </a:t>
            </a:r>
            <a:r>
              <a:rPr lang="hr-HR" sz="2400" b="1" dirty="0">
                <a:sym typeface="Symbol" pitchFamily="18" charset="2"/>
              </a:rPr>
              <a:t></a:t>
            </a:r>
            <a:r>
              <a:rPr lang="hr-HR" sz="2400" dirty="0">
                <a:sym typeface="Symbol" pitchFamily="18" charset="2"/>
              </a:rPr>
              <a:t> = </a:t>
            </a:r>
            <a:r>
              <a:rPr lang="hr-HR" sz="2400" i="1" dirty="0">
                <a:solidFill>
                  <a:srgbClr val="6600CC"/>
                </a:solidFill>
                <a:sym typeface="Symbol" pitchFamily="18" charset="2"/>
              </a:rPr>
              <a:t>q</a:t>
            </a:r>
          </a:p>
          <a:p>
            <a:pPr>
              <a:spcBef>
                <a:spcPct val="50000"/>
              </a:spcBef>
            </a:pPr>
            <a:r>
              <a:rPr lang="hr-HR" dirty="0">
                <a:sym typeface="Symbol" pitchFamily="18" charset="2"/>
              </a:rPr>
              <a:t>Pravci </a:t>
            </a:r>
            <a:r>
              <a:rPr lang="hr-HR" i="1" dirty="0">
                <a:sym typeface="Symbol" pitchFamily="18" charset="2"/>
              </a:rPr>
              <a:t>a</a:t>
            </a:r>
            <a:r>
              <a:rPr lang="hr-HR" dirty="0">
                <a:sym typeface="Symbol" pitchFamily="18" charset="2"/>
              </a:rPr>
              <a:t> i </a:t>
            </a:r>
            <a:r>
              <a:rPr lang="hr-HR" i="1" dirty="0">
                <a:sym typeface="Symbol" pitchFamily="18" charset="2"/>
              </a:rPr>
              <a:t>b</a:t>
            </a:r>
            <a:r>
              <a:rPr lang="hr-HR" dirty="0">
                <a:sym typeface="Symbol" pitchFamily="18" charset="2"/>
              </a:rPr>
              <a:t> probadaju ravninu </a:t>
            </a:r>
            <a:r>
              <a:rPr lang="hr-HR" sz="2000" b="1" dirty="0">
                <a:sym typeface="Symbol" pitchFamily="18" charset="2"/>
              </a:rPr>
              <a:t></a:t>
            </a:r>
            <a:r>
              <a:rPr lang="hr-HR" sz="2000" dirty="0">
                <a:sym typeface="Symbol" pitchFamily="18" charset="2"/>
              </a:rPr>
              <a:t> </a:t>
            </a:r>
            <a:r>
              <a:rPr lang="hr-HR" dirty="0">
                <a:sym typeface="Symbol" pitchFamily="18" charset="2"/>
              </a:rPr>
              <a:t>u točkama 1 i 2, a njihova je spojnica </a:t>
            </a:r>
            <a:r>
              <a:rPr lang="hr-HR" dirty="0" err="1">
                <a:sym typeface="Symbol" pitchFamily="18" charset="2"/>
              </a:rPr>
              <a:t>presječnica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i="1" dirty="0">
                <a:solidFill>
                  <a:srgbClr val="6600CC"/>
                </a:solidFill>
                <a:sym typeface="Symbol" pitchFamily="18" charset="2"/>
              </a:rPr>
              <a:t>q</a:t>
            </a:r>
            <a:r>
              <a:rPr lang="hr-HR" dirty="0">
                <a:sym typeface="Symbol" pitchFamily="18" charset="2"/>
              </a:rPr>
              <a:t> ravnina </a:t>
            </a:r>
            <a:r>
              <a:rPr lang="hr-HR" b="1" dirty="0">
                <a:sym typeface="Symbol" pitchFamily="18" charset="2"/>
              </a:rPr>
              <a:t>P</a:t>
            </a:r>
            <a:r>
              <a:rPr lang="hr-HR" dirty="0">
                <a:sym typeface="Symbol" pitchFamily="18" charset="2"/>
              </a:rPr>
              <a:t> i </a:t>
            </a:r>
            <a:r>
              <a:rPr lang="hr-HR" sz="2000" b="1" dirty="0">
                <a:sym typeface="Symbol" pitchFamily="18" charset="2"/>
              </a:rPr>
              <a:t>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5" name="Line 70"/>
          <p:cNvSpPr>
            <a:spLocks noChangeShapeType="1"/>
          </p:cNvSpPr>
          <p:nvPr/>
        </p:nvSpPr>
        <p:spPr bwMode="auto">
          <a:xfrm>
            <a:off x="3606800" y="4038600"/>
            <a:ext cx="472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Line 71"/>
          <p:cNvSpPr>
            <a:spLocks noChangeShapeType="1"/>
          </p:cNvSpPr>
          <p:nvPr/>
        </p:nvSpPr>
        <p:spPr bwMode="auto">
          <a:xfrm>
            <a:off x="3987800" y="4953000"/>
            <a:ext cx="4724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72"/>
          <p:cNvSpPr>
            <a:spLocks noChangeShapeType="1"/>
          </p:cNvSpPr>
          <p:nvPr/>
        </p:nvSpPr>
        <p:spPr bwMode="auto">
          <a:xfrm flipV="1">
            <a:off x="5930900" y="2546350"/>
            <a:ext cx="0" cy="26670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Line 73"/>
          <p:cNvSpPr>
            <a:spLocks noChangeShapeType="1"/>
          </p:cNvSpPr>
          <p:nvPr/>
        </p:nvSpPr>
        <p:spPr bwMode="auto">
          <a:xfrm flipV="1">
            <a:off x="4140200" y="1447800"/>
            <a:ext cx="4267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74"/>
          <p:cNvSpPr>
            <a:spLocks noChangeShapeType="1"/>
          </p:cNvSpPr>
          <p:nvPr/>
        </p:nvSpPr>
        <p:spPr bwMode="auto">
          <a:xfrm>
            <a:off x="4292600" y="1828800"/>
            <a:ext cx="38100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Text Box 75"/>
          <p:cNvSpPr txBox="1">
            <a:spLocks noChangeArrowheads="1"/>
          </p:cNvSpPr>
          <p:nvPr/>
        </p:nvSpPr>
        <p:spPr bwMode="auto">
          <a:xfrm>
            <a:off x="3987800" y="4929198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a’</a:t>
            </a:r>
            <a:endParaRPr lang="en-GB" sz="2000" dirty="0"/>
          </a:p>
        </p:txBody>
      </p:sp>
      <p:sp>
        <p:nvSpPr>
          <p:cNvPr id="11" name="Text Box 76"/>
          <p:cNvSpPr txBox="1">
            <a:spLocks noChangeArrowheads="1"/>
          </p:cNvSpPr>
          <p:nvPr/>
        </p:nvSpPr>
        <p:spPr bwMode="auto">
          <a:xfrm>
            <a:off x="7286644" y="6357958"/>
            <a:ext cx="60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b’</a:t>
            </a:r>
            <a:endParaRPr lang="en-GB" sz="2000" dirty="0"/>
          </a:p>
        </p:txBody>
      </p:sp>
      <p:sp>
        <p:nvSpPr>
          <p:cNvPr id="12" name="Line 77"/>
          <p:cNvSpPr>
            <a:spLocks noChangeShapeType="1"/>
          </p:cNvSpPr>
          <p:nvPr/>
        </p:nvSpPr>
        <p:spPr bwMode="auto">
          <a:xfrm flipV="1">
            <a:off x="5156200" y="4495800"/>
            <a:ext cx="3556000" cy="180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Text Box 78"/>
          <p:cNvSpPr txBox="1">
            <a:spLocks noChangeArrowheads="1"/>
          </p:cNvSpPr>
          <p:nvPr/>
        </p:nvSpPr>
        <p:spPr bwMode="auto">
          <a:xfrm>
            <a:off x="4483100" y="6238875"/>
            <a:ext cx="447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CC0000"/>
                </a:solidFill>
              </a:rPr>
              <a:t>p’</a:t>
            </a:r>
            <a:endParaRPr lang="en-GB" sz="2000" dirty="0">
              <a:solidFill>
                <a:srgbClr val="CC0000"/>
              </a:solidFill>
            </a:endParaRPr>
          </a:p>
        </p:txBody>
      </p:sp>
      <p:sp>
        <p:nvSpPr>
          <p:cNvPr id="14" name="Text Box 79"/>
          <p:cNvSpPr txBox="1">
            <a:spLocks noChangeArrowheads="1"/>
          </p:cNvSpPr>
          <p:nvPr/>
        </p:nvSpPr>
        <p:spPr bwMode="auto">
          <a:xfrm>
            <a:off x="40640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grpSp>
        <p:nvGrpSpPr>
          <p:cNvPr id="15" name="Group 133"/>
          <p:cNvGrpSpPr>
            <a:grpSpLocks/>
          </p:cNvGrpSpPr>
          <p:nvPr/>
        </p:nvGrpSpPr>
        <p:grpSpPr bwMode="auto">
          <a:xfrm>
            <a:off x="6216650" y="5629275"/>
            <a:ext cx="571500" cy="485775"/>
            <a:chOff x="3904" y="3546"/>
            <a:chExt cx="360" cy="306"/>
          </a:xfrm>
        </p:grpSpPr>
        <p:sp>
          <p:nvSpPr>
            <p:cNvPr id="16" name="Oval 81"/>
            <p:cNvSpPr>
              <a:spLocks noChangeArrowheads="1"/>
            </p:cNvSpPr>
            <p:nvPr/>
          </p:nvSpPr>
          <p:spPr bwMode="auto">
            <a:xfrm>
              <a:off x="3990" y="3546"/>
              <a:ext cx="58" cy="5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" name="Text Box 82"/>
            <p:cNvSpPr txBox="1">
              <a:spLocks noChangeArrowheads="1"/>
            </p:cNvSpPr>
            <p:nvPr/>
          </p:nvSpPr>
          <p:spPr bwMode="auto">
            <a:xfrm>
              <a:off x="3904" y="3600"/>
              <a:ext cx="3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1’</a:t>
              </a:r>
              <a:endParaRPr lang="en-GB" sz="2000" dirty="0"/>
            </a:p>
          </p:txBody>
        </p:sp>
      </p:grpSp>
      <p:grpSp>
        <p:nvGrpSpPr>
          <p:cNvPr id="18" name="Group 83"/>
          <p:cNvGrpSpPr>
            <a:grpSpLocks/>
          </p:cNvGrpSpPr>
          <p:nvPr/>
        </p:nvGrpSpPr>
        <p:grpSpPr bwMode="auto">
          <a:xfrm>
            <a:off x="6929438" y="5308606"/>
            <a:ext cx="463550" cy="449263"/>
            <a:chOff x="4637" y="3296"/>
            <a:chExt cx="292" cy="283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4676" y="3296"/>
              <a:ext cx="54" cy="5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85"/>
            <p:cNvSpPr txBox="1">
              <a:spLocks noChangeArrowheads="1"/>
            </p:cNvSpPr>
            <p:nvPr/>
          </p:nvSpPr>
          <p:spPr bwMode="auto">
            <a:xfrm>
              <a:off x="4637" y="3327"/>
              <a:ext cx="2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2’</a:t>
              </a:r>
              <a:endParaRPr lang="en-GB" sz="2000" dirty="0"/>
            </a:p>
          </p:txBody>
        </p:sp>
      </p:grpSp>
      <p:sp>
        <p:nvSpPr>
          <p:cNvPr id="21" name="Line 86"/>
          <p:cNvSpPr>
            <a:spLocks noChangeShapeType="1"/>
          </p:cNvSpPr>
          <p:nvPr/>
        </p:nvSpPr>
        <p:spPr bwMode="auto">
          <a:xfrm flipV="1">
            <a:off x="7035800" y="2971800"/>
            <a:ext cx="0" cy="2362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2" name="Line 87"/>
          <p:cNvSpPr>
            <a:spLocks noChangeShapeType="1"/>
          </p:cNvSpPr>
          <p:nvPr/>
        </p:nvSpPr>
        <p:spPr bwMode="auto">
          <a:xfrm flipV="1">
            <a:off x="6407150" y="2320925"/>
            <a:ext cx="0" cy="33528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3" name="Line 88"/>
          <p:cNvSpPr>
            <a:spLocks noChangeShapeType="1"/>
          </p:cNvSpPr>
          <p:nvPr/>
        </p:nvSpPr>
        <p:spPr bwMode="auto">
          <a:xfrm>
            <a:off x="4908550" y="4191000"/>
            <a:ext cx="251460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929438" y="2671766"/>
            <a:ext cx="590550" cy="401638"/>
            <a:chOff x="4637" y="1635"/>
            <a:chExt cx="372" cy="253"/>
          </a:xfrm>
        </p:grpSpPr>
        <p:sp>
          <p:nvSpPr>
            <p:cNvPr id="25" name="Oval 90"/>
            <p:cNvSpPr>
              <a:spLocks noChangeArrowheads="1"/>
            </p:cNvSpPr>
            <p:nvPr/>
          </p:nvSpPr>
          <p:spPr bwMode="auto">
            <a:xfrm>
              <a:off x="4672" y="1836"/>
              <a:ext cx="52" cy="5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6" name="Text Box 91"/>
            <p:cNvSpPr txBox="1">
              <a:spLocks noChangeArrowheads="1"/>
            </p:cNvSpPr>
            <p:nvPr/>
          </p:nvSpPr>
          <p:spPr bwMode="auto">
            <a:xfrm>
              <a:off x="4637" y="1635"/>
              <a:ext cx="3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2’’</a:t>
              </a:r>
              <a:endParaRPr lang="en-GB" sz="2000" dirty="0"/>
            </a:p>
          </p:txBody>
        </p:sp>
      </p:grpSp>
      <p:grpSp>
        <p:nvGrpSpPr>
          <p:cNvPr id="27" name="Group 92"/>
          <p:cNvGrpSpPr>
            <a:grpSpLocks/>
          </p:cNvGrpSpPr>
          <p:nvPr/>
        </p:nvGrpSpPr>
        <p:grpSpPr bwMode="auto">
          <a:xfrm>
            <a:off x="6286500" y="1885950"/>
            <a:ext cx="609600" cy="482600"/>
            <a:chOff x="4232" y="1140"/>
            <a:chExt cx="384" cy="304"/>
          </a:xfrm>
        </p:grpSpPr>
        <p:sp>
          <p:nvSpPr>
            <p:cNvPr id="28" name="Text Box 93"/>
            <p:cNvSpPr txBox="1">
              <a:spLocks noChangeArrowheads="1"/>
            </p:cNvSpPr>
            <p:nvPr/>
          </p:nvSpPr>
          <p:spPr bwMode="auto">
            <a:xfrm>
              <a:off x="4232" y="1140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1’’</a:t>
              </a:r>
              <a:endParaRPr lang="en-GB" sz="2000" dirty="0"/>
            </a:p>
          </p:txBody>
        </p:sp>
        <p:sp>
          <p:nvSpPr>
            <p:cNvPr id="29" name="Oval 94"/>
            <p:cNvSpPr>
              <a:spLocks noChangeArrowheads="1"/>
            </p:cNvSpPr>
            <p:nvPr/>
          </p:nvSpPr>
          <p:spPr bwMode="auto">
            <a:xfrm>
              <a:off x="4284" y="1392"/>
              <a:ext cx="52" cy="5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0" name="Oval 95"/>
          <p:cNvSpPr>
            <a:spLocks noChangeArrowheads="1"/>
          </p:cNvSpPr>
          <p:nvPr/>
        </p:nvSpPr>
        <p:spPr bwMode="auto">
          <a:xfrm>
            <a:off x="5892800" y="2514600"/>
            <a:ext cx="88900" cy="82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1" name="Oval 96"/>
          <p:cNvSpPr>
            <a:spLocks noChangeArrowheads="1"/>
          </p:cNvSpPr>
          <p:nvPr/>
        </p:nvSpPr>
        <p:spPr bwMode="auto">
          <a:xfrm>
            <a:off x="5886450" y="51689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5857884" y="4857760"/>
            <a:ext cx="581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M’</a:t>
            </a:r>
            <a:endParaRPr lang="en-GB" sz="2000" dirty="0"/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5815026" y="2600262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M’’</a:t>
            </a:r>
            <a:endParaRPr lang="en-GB" sz="2000" dirty="0"/>
          </a:p>
        </p:txBody>
      </p:sp>
      <p:grpSp>
        <p:nvGrpSpPr>
          <p:cNvPr id="34" name="Group 117"/>
          <p:cNvGrpSpPr>
            <a:grpSpLocks/>
          </p:cNvGrpSpPr>
          <p:nvPr/>
        </p:nvGrpSpPr>
        <p:grpSpPr bwMode="auto">
          <a:xfrm>
            <a:off x="4810125" y="785813"/>
            <a:ext cx="3016250" cy="3157538"/>
            <a:chOff x="3030" y="495"/>
            <a:chExt cx="1900" cy="1989"/>
          </a:xfrm>
        </p:grpSpPr>
        <p:sp>
          <p:nvSpPr>
            <p:cNvPr id="35" name="Line 100"/>
            <p:cNvSpPr>
              <a:spLocks noChangeShapeType="1"/>
            </p:cNvSpPr>
            <p:nvPr/>
          </p:nvSpPr>
          <p:spPr bwMode="auto">
            <a:xfrm>
              <a:off x="3238" y="552"/>
              <a:ext cx="1692" cy="1932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101"/>
            <p:cNvSpPr txBox="1">
              <a:spLocks noChangeArrowheads="1"/>
            </p:cNvSpPr>
            <p:nvPr/>
          </p:nvSpPr>
          <p:spPr bwMode="auto">
            <a:xfrm>
              <a:off x="3030" y="495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6600CC"/>
                  </a:solidFill>
                </a:rPr>
                <a:t>q’’</a:t>
              </a:r>
              <a:endParaRPr lang="en-GB" sz="2000" dirty="0">
                <a:solidFill>
                  <a:srgbClr val="6600CC"/>
                </a:solidFill>
              </a:endParaRPr>
            </a:p>
          </p:txBody>
        </p:sp>
      </p:grpSp>
      <p:sp>
        <p:nvSpPr>
          <p:cNvPr id="37" name="Text Box 102"/>
          <p:cNvSpPr txBox="1">
            <a:spLocks noChangeArrowheads="1"/>
          </p:cNvSpPr>
          <p:nvPr/>
        </p:nvSpPr>
        <p:spPr bwMode="auto">
          <a:xfrm>
            <a:off x="7858148" y="3100328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a’’</a:t>
            </a:r>
            <a:endParaRPr lang="en-GB" sz="2000" dirty="0"/>
          </a:p>
        </p:txBody>
      </p:sp>
      <p:sp>
        <p:nvSpPr>
          <p:cNvPr id="38" name="Text Box 103"/>
          <p:cNvSpPr txBox="1">
            <a:spLocks noChangeArrowheads="1"/>
          </p:cNvSpPr>
          <p:nvPr/>
        </p:nvSpPr>
        <p:spPr bwMode="auto">
          <a:xfrm>
            <a:off x="7797800" y="1314378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b’’</a:t>
            </a:r>
            <a:endParaRPr lang="en-GB" sz="2000" dirty="0"/>
          </a:p>
        </p:txBody>
      </p:sp>
      <p:sp>
        <p:nvSpPr>
          <p:cNvPr id="39" name="Line 104"/>
          <p:cNvSpPr>
            <a:spLocks noChangeShapeType="1"/>
          </p:cNvSpPr>
          <p:nvPr/>
        </p:nvSpPr>
        <p:spPr bwMode="auto">
          <a:xfrm flipH="1">
            <a:off x="4521200" y="762000"/>
            <a:ext cx="1752600" cy="3124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0" name="Text Box 105"/>
          <p:cNvSpPr txBox="1">
            <a:spLocks noChangeArrowheads="1"/>
          </p:cNvSpPr>
          <p:nvPr/>
        </p:nvSpPr>
        <p:spPr bwMode="auto">
          <a:xfrm>
            <a:off x="5854700" y="671436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CC0000"/>
                </a:solidFill>
              </a:rPr>
              <a:t>p”</a:t>
            </a:r>
            <a:endParaRPr lang="en-GB" sz="2000" dirty="0">
              <a:solidFill>
                <a:srgbClr val="CC0000"/>
              </a:solidFill>
            </a:endParaRPr>
          </a:p>
        </p:txBody>
      </p:sp>
      <p:sp>
        <p:nvSpPr>
          <p:cNvPr id="41" name="Line 106"/>
          <p:cNvSpPr>
            <a:spLocks noChangeShapeType="1"/>
          </p:cNvSpPr>
          <p:nvPr/>
        </p:nvSpPr>
        <p:spPr bwMode="auto">
          <a:xfrm>
            <a:off x="5778500" y="1711325"/>
            <a:ext cx="0" cy="4279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2" name="Group 107"/>
          <p:cNvGrpSpPr>
            <a:grpSpLocks/>
          </p:cNvGrpSpPr>
          <p:nvPr/>
        </p:nvGrpSpPr>
        <p:grpSpPr bwMode="auto">
          <a:xfrm>
            <a:off x="5286376" y="1457325"/>
            <a:ext cx="1143000" cy="400050"/>
            <a:chOff x="3606" y="882"/>
            <a:chExt cx="720" cy="252"/>
          </a:xfrm>
        </p:grpSpPr>
        <p:sp>
          <p:nvSpPr>
            <p:cNvPr id="43" name="Oval 108"/>
            <p:cNvSpPr>
              <a:spLocks noChangeArrowheads="1"/>
            </p:cNvSpPr>
            <p:nvPr/>
          </p:nvSpPr>
          <p:spPr bwMode="auto">
            <a:xfrm>
              <a:off x="3870" y="934"/>
              <a:ext cx="98" cy="9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4" name="Text Box 109"/>
            <p:cNvSpPr txBox="1">
              <a:spLocks noChangeArrowheads="1"/>
            </p:cNvSpPr>
            <p:nvPr/>
          </p:nvSpPr>
          <p:spPr bwMode="auto">
            <a:xfrm>
              <a:off x="3606" y="882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N’’</a:t>
              </a:r>
              <a:endParaRPr lang="en-GB" sz="2000" dirty="0"/>
            </a:p>
          </p:txBody>
        </p:sp>
      </p:grpSp>
      <p:grpSp>
        <p:nvGrpSpPr>
          <p:cNvPr id="45" name="Group 110"/>
          <p:cNvGrpSpPr>
            <a:grpSpLocks/>
          </p:cNvGrpSpPr>
          <p:nvPr/>
        </p:nvGrpSpPr>
        <p:grpSpPr bwMode="auto">
          <a:xfrm>
            <a:off x="5386388" y="5743571"/>
            <a:ext cx="685800" cy="400050"/>
            <a:chOff x="3665" y="3570"/>
            <a:chExt cx="432" cy="252"/>
          </a:xfrm>
        </p:grpSpPr>
        <p:sp>
          <p:nvSpPr>
            <p:cNvPr id="46" name="Text Box 111"/>
            <p:cNvSpPr txBox="1">
              <a:spLocks noChangeArrowheads="1"/>
            </p:cNvSpPr>
            <p:nvPr/>
          </p:nvSpPr>
          <p:spPr bwMode="auto">
            <a:xfrm>
              <a:off x="3665" y="3570"/>
              <a:ext cx="4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</a:t>
              </a:r>
              <a:endParaRPr lang="en-GB" sz="2000" dirty="0"/>
            </a:p>
          </p:txBody>
        </p:sp>
        <p:sp>
          <p:nvSpPr>
            <p:cNvPr id="47" name="Oval 112"/>
            <p:cNvSpPr>
              <a:spLocks noChangeArrowheads="1"/>
            </p:cNvSpPr>
            <p:nvPr/>
          </p:nvSpPr>
          <p:spPr bwMode="auto">
            <a:xfrm>
              <a:off x="3870" y="3684"/>
              <a:ext cx="84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48" name="Text Box 113"/>
          <p:cNvSpPr txBox="1">
            <a:spLocks noChangeArrowheads="1"/>
          </p:cNvSpPr>
          <p:nvPr/>
        </p:nvSpPr>
        <p:spPr bwMode="auto">
          <a:xfrm>
            <a:off x="5214942" y="6251575"/>
            <a:ext cx="9604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6600CC"/>
                </a:solidFill>
              </a:rPr>
              <a:t>=q’</a:t>
            </a:r>
            <a:endParaRPr lang="en-GB" sz="2000" dirty="0">
              <a:solidFill>
                <a:srgbClr val="6600CC"/>
              </a:solidFill>
            </a:endParaRPr>
          </a:p>
        </p:txBody>
      </p:sp>
      <p:sp>
        <p:nvSpPr>
          <p:cNvPr id="49" name="Text Box 115"/>
          <p:cNvSpPr txBox="1">
            <a:spLocks noChangeArrowheads="1"/>
          </p:cNvSpPr>
          <p:nvPr/>
        </p:nvSpPr>
        <p:spPr bwMode="auto">
          <a:xfrm>
            <a:off x="4746625" y="6257925"/>
            <a:ext cx="857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=d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50" name="Text Box 118"/>
          <p:cNvSpPr txBox="1">
            <a:spLocks noChangeArrowheads="1"/>
          </p:cNvSpPr>
          <p:nvPr/>
        </p:nvSpPr>
        <p:spPr bwMode="auto">
          <a:xfrm>
            <a:off x="323850" y="5565775"/>
            <a:ext cx="28670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>
                <a:solidFill>
                  <a:srgbClr val="FF3300"/>
                </a:solidFill>
              </a:rPr>
              <a:t>Napomena</a:t>
            </a:r>
            <a:r>
              <a:rPr lang="hr-HR" sz="1600"/>
              <a:t>. Na isti se način konstruira probodište pravca i ravnine zadane dvama paralelnim pravcima.</a:t>
            </a:r>
            <a:endParaRPr lang="en-GB" sz="1600"/>
          </a:p>
        </p:txBody>
      </p:sp>
      <p:sp>
        <p:nvSpPr>
          <p:cNvPr id="64" name="Text Box 132"/>
          <p:cNvSpPr txBox="1">
            <a:spLocks noChangeArrowheads="1"/>
          </p:cNvSpPr>
          <p:nvPr/>
        </p:nvSpPr>
        <p:spPr bwMode="auto">
          <a:xfrm>
            <a:off x="355600" y="4752975"/>
            <a:ext cx="290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chemeClr val="hlink"/>
                </a:solidFill>
              </a:rPr>
              <a:t>3)</a:t>
            </a:r>
            <a:r>
              <a:rPr lang="hr-HR" sz="2400"/>
              <a:t> </a:t>
            </a:r>
            <a:r>
              <a:rPr lang="hr-HR" sz="2400" i="1">
                <a:solidFill>
                  <a:srgbClr val="6600CC"/>
                </a:solidFill>
              </a:rPr>
              <a:t>q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 </a:t>
            </a:r>
            <a:r>
              <a:rPr lang="hr-HR" sz="2400" i="1">
                <a:solidFill>
                  <a:srgbClr val="CC0000"/>
                </a:solidFill>
                <a:sym typeface="Symbol" pitchFamily="18" charset="2"/>
              </a:rPr>
              <a:t>p</a:t>
            </a:r>
            <a:r>
              <a:rPr lang="hr-HR" sz="2400">
                <a:sym typeface="Symbol" pitchFamily="18" charset="2"/>
              </a:rPr>
              <a:t> = </a:t>
            </a:r>
            <a:r>
              <a:rPr lang="hr-HR" sz="2400" i="1">
                <a:solidFill>
                  <a:srgbClr val="040000"/>
                </a:solidFill>
                <a:sym typeface="Symbol" pitchFamily="18" charset="2"/>
              </a:rPr>
              <a:t>N</a:t>
            </a:r>
            <a:endParaRPr lang="en-GB" sz="2400" i="1">
              <a:solidFill>
                <a:srgbClr val="04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21" grpId="0" animBg="1"/>
      <p:bldP spid="22" grpId="0" animBg="1"/>
      <p:bldP spid="41" grpId="0" animBg="1"/>
      <p:bldP spid="48" grpId="0" autoUpdateAnimBg="0"/>
      <p:bldP spid="49" grpId="0" autoUpdateAnimBg="0"/>
      <p:bldP spid="50" grpId="0" autoUpdateAnimBg="0"/>
      <p:bldP spid="6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95"/>
          <p:cNvGrpSpPr>
            <a:grpSpLocks/>
          </p:cNvGrpSpPr>
          <p:nvPr/>
        </p:nvGrpSpPr>
        <p:grpSpPr bwMode="auto">
          <a:xfrm>
            <a:off x="3857620" y="1571612"/>
            <a:ext cx="3981450" cy="3602037"/>
            <a:chOff x="3042" y="979"/>
            <a:chExt cx="2508" cy="2269"/>
          </a:xfrm>
        </p:grpSpPr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3176" y="2185"/>
              <a:ext cx="23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Text Box 73"/>
            <p:cNvSpPr txBox="1">
              <a:spLocks noChangeArrowheads="1"/>
            </p:cNvSpPr>
            <p:nvPr/>
          </p:nvSpPr>
          <p:spPr bwMode="auto">
            <a:xfrm>
              <a:off x="5111" y="2460"/>
              <a:ext cx="4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hlink"/>
                  </a:solidFill>
                </a:rPr>
                <a:t>p’</a:t>
              </a:r>
              <a:endParaRPr lang="en-GB">
                <a:solidFill>
                  <a:schemeClr val="hlink"/>
                </a:solidFill>
              </a:endParaRPr>
            </a:p>
          </p:txBody>
        </p:sp>
        <p:grpSp>
          <p:nvGrpSpPr>
            <p:cNvPr id="75" name="Group 81"/>
            <p:cNvGrpSpPr>
              <a:grpSpLocks/>
            </p:cNvGrpSpPr>
            <p:nvPr/>
          </p:nvGrpSpPr>
          <p:grpSpPr bwMode="auto">
            <a:xfrm>
              <a:off x="3042" y="979"/>
              <a:ext cx="2276" cy="2269"/>
              <a:chOff x="3319" y="365"/>
              <a:chExt cx="2276" cy="2269"/>
            </a:xfrm>
          </p:grpSpPr>
          <p:sp>
            <p:nvSpPr>
              <p:cNvPr id="76" name="Line 70"/>
              <p:cNvSpPr>
                <a:spLocks noChangeShapeType="1"/>
              </p:cNvSpPr>
              <p:nvPr/>
            </p:nvSpPr>
            <p:spPr bwMode="auto">
              <a:xfrm>
                <a:off x="3319" y="869"/>
                <a:ext cx="2075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7" name="Line 71"/>
              <p:cNvSpPr>
                <a:spLocks noChangeShapeType="1"/>
              </p:cNvSpPr>
              <p:nvPr/>
            </p:nvSpPr>
            <p:spPr bwMode="auto">
              <a:xfrm>
                <a:off x="3337" y="2085"/>
                <a:ext cx="2140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8" name="Text Box 72"/>
              <p:cNvSpPr txBox="1">
                <a:spLocks noChangeArrowheads="1"/>
              </p:cNvSpPr>
              <p:nvPr/>
            </p:nvSpPr>
            <p:spPr bwMode="auto">
              <a:xfrm>
                <a:off x="4894" y="631"/>
                <a:ext cx="4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chemeClr val="hlink"/>
                    </a:solidFill>
                  </a:rPr>
                  <a:t>p’’</a:t>
                </a:r>
                <a:endParaRPr lang="en-GB" dirty="0">
                  <a:solidFill>
                    <a:schemeClr val="hlink"/>
                  </a:solidFill>
                </a:endParaRPr>
              </a:p>
            </p:txBody>
          </p:sp>
          <p:sp>
            <p:nvSpPr>
              <p:cNvPr id="79" name="Text Box 74"/>
              <p:cNvSpPr txBox="1">
                <a:spLocks noChangeArrowheads="1"/>
              </p:cNvSpPr>
              <p:nvPr/>
            </p:nvSpPr>
            <p:spPr bwMode="auto">
              <a:xfrm>
                <a:off x="5339" y="1371"/>
                <a:ext cx="25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x</a:t>
                </a:r>
                <a:endParaRPr lang="en-GB" sz="1600"/>
              </a:p>
            </p:txBody>
          </p:sp>
          <p:sp>
            <p:nvSpPr>
              <p:cNvPr id="80" name="Line 76"/>
              <p:cNvSpPr>
                <a:spLocks noChangeShapeType="1"/>
              </p:cNvSpPr>
              <p:nvPr/>
            </p:nvSpPr>
            <p:spPr bwMode="auto">
              <a:xfrm flipH="1">
                <a:off x="3438" y="393"/>
                <a:ext cx="1408" cy="1198"/>
              </a:xfrm>
              <a:prstGeom prst="line">
                <a:avLst/>
              </a:prstGeom>
              <a:noFill/>
              <a:ln w="38100">
                <a:solidFill>
                  <a:srgbClr val="6600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1" name="Line 77"/>
              <p:cNvSpPr>
                <a:spLocks noChangeShapeType="1"/>
              </p:cNvSpPr>
              <p:nvPr/>
            </p:nvSpPr>
            <p:spPr bwMode="auto">
              <a:xfrm>
                <a:off x="3447" y="1563"/>
                <a:ext cx="1253" cy="1071"/>
              </a:xfrm>
              <a:prstGeom prst="line">
                <a:avLst/>
              </a:prstGeom>
              <a:noFill/>
              <a:ln w="38100">
                <a:solidFill>
                  <a:srgbClr val="6600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2" name="Text Box 79"/>
              <p:cNvSpPr txBox="1">
                <a:spLocks noChangeArrowheads="1"/>
              </p:cNvSpPr>
              <p:nvPr/>
            </p:nvSpPr>
            <p:spPr bwMode="auto">
              <a:xfrm>
                <a:off x="4151" y="2286"/>
                <a:ext cx="32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6600CC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6600CC"/>
                    </a:solidFill>
                  </a:rPr>
                  <a:t>1</a:t>
                </a:r>
                <a:endParaRPr lang="en-GB" sz="2000">
                  <a:solidFill>
                    <a:srgbClr val="6600CC"/>
                  </a:solidFill>
                </a:endParaRPr>
              </a:p>
            </p:txBody>
          </p:sp>
          <p:sp>
            <p:nvSpPr>
              <p:cNvPr id="83" name="Text Box 80"/>
              <p:cNvSpPr txBox="1">
                <a:spLocks noChangeArrowheads="1"/>
              </p:cNvSpPr>
              <p:nvPr/>
            </p:nvSpPr>
            <p:spPr bwMode="auto">
              <a:xfrm>
                <a:off x="4360" y="365"/>
                <a:ext cx="32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6600CC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6600CC"/>
                    </a:solidFill>
                  </a:rPr>
                  <a:t>2</a:t>
                </a:r>
                <a:endParaRPr lang="en-GB" sz="2000">
                  <a:solidFill>
                    <a:srgbClr val="6600CC"/>
                  </a:solidFill>
                </a:endParaRPr>
              </a:p>
            </p:txBody>
          </p:sp>
        </p:grpSp>
      </p:grpSp>
      <p:sp>
        <p:nvSpPr>
          <p:cNvPr id="84" name="Text Box 82"/>
          <p:cNvSpPr txBox="1">
            <a:spLocks noChangeArrowheads="1"/>
          </p:cNvSpPr>
          <p:nvPr/>
        </p:nvSpPr>
        <p:spPr bwMode="auto">
          <a:xfrm>
            <a:off x="6573833" y="1982774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ym typeface="Symbol" pitchFamily="18" charset="2"/>
              </a:rPr>
              <a:t></a:t>
            </a:r>
            <a:r>
              <a:rPr lang="hr-HR" sz="2000">
                <a:sym typeface="Symbol" pitchFamily="18" charset="2"/>
              </a:rPr>
              <a:t> d</a:t>
            </a:r>
            <a:r>
              <a:rPr lang="hr-HR" sz="2000" baseline="-25000">
                <a:sym typeface="Symbol" pitchFamily="18" charset="2"/>
              </a:rPr>
              <a:t>2</a:t>
            </a:r>
            <a:r>
              <a:rPr lang="hr-HR" sz="2000">
                <a:sym typeface="Symbol" pitchFamily="18" charset="2"/>
              </a:rPr>
              <a:t> </a:t>
            </a:r>
            <a:r>
              <a:rPr lang="en-GB" sz="2000">
                <a:solidFill>
                  <a:srgbClr val="FF6600"/>
                </a:solidFill>
                <a:sym typeface="Symbol" pitchFamily="18" charset="2"/>
              </a:rPr>
              <a:t></a:t>
            </a:r>
            <a:r>
              <a:rPr lang="hr-HR" sz="2000">
                <a:solidFill>
                  <a:srgbClr val="FF6600"/>
                </a:solidFill>
                <a:sym typeface="Symbol" pitchFamily="18" charset="2"/>
              </a:rPr>
              <a:t> q’’</a:t>
            </a:r>
            <a:endParaRPr lang="en-GB" sz="2000">
              <a:solidFill>
                <a:srgbClr val="FF6600"/>
              </a:solidFill>
              <a:sym typeface="Symbol" pitchFamily="18" charset="2"/>
            </a:endParaRPr>
          </a:p>
        </p:txBody>
      </p:sp>
      <p:sp>
        <p:nvSpPr>
          <p:cNvPr id="85" name="Text Box 83"/>
          <p:cNvSpPr txBox="1">
            <a:spLocks noChangeArrowheads="1"/>
          </p:cNvSpPr>
          <p:nvPr/>
        </p:nvSpPr>
        <p:spPr bwMode="auto">
          <a:xfrm>
            <a:off x="428596" y="2428868"/>
            <a:ext cx="3143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intersection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projection</a:t>
            </a:r>
            <a:r>
              <a:rPr lang="hr-HR" dirty="0" smtClean="0"/>
              <a:t> plane </a:t>
            </a:r>
            <a:r>
              <a:rPr lang="hr-HR" b="1" dirty="0" smtClean="0">
                <a:sym typeface="Symbol" pitchFamily="18" charset="2"/>
              </a:rPr>
              <a:t>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through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line </a:t>
            </a:r>
            <a:r>
              <a:rPr lang="hr-HR" i="1" dirty="0" smtClean="0">
                <a:sym typeface="Symbol" pitchFamily="18" charset="2"/>
              </a:rPr>
              <a:t>p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and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plane </a:t>
            </a:r>
            <a:r>
              <a:rPr lang="hr-HR" b="1" dirty="0" smtClean="0">
                <a:solidFill>
                  <a:srgbClr val="000099"/>
                </a:solidFill>
                <a:sym typeface="Symbol" pitchFamily="18" charset="2"/>
              </a:rPr>
              <a:t></a:t>
            </a:r>
            <a:r>
              <a:rPr lang="hr-HR" dirty="0" smtClean="0">
                <a:sym typeface="Symbol" pitchFamily="18" charset="2"/>
              </a:rPr>
              <a:t> is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principal line </a:t>
            </a:r>
            <a:r>
              <a:rPr lang="hr-HR" b="1" i="1" dirty="0" smtClean="0">
                <a:solidFill>
                  <a:srgbClr val="FF6600"/>
                </a:solidFill>
                <a:sym typeface="Symbol" pitchFamily="18" charset="2"/>
              </a:rPr>
              <a:t>q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of</a:t>
            </a:r>
            <a:r>
              <a:rPr lang="hr-HR" dirty="0" smtClean="0">
                <a:sym typeface="Symbol" pitchFamily="18" charset="2"/>
              </a:rPr>
              <a:t> </a:t>
            </a:r>
            <a:r>
              <a:rPr lang="hr-HR" dirty="0" err="1" smtClean="0">
                <a:sym typeface="Symbol" pitchFamily="18" charset="2"/>
              </a:rPr>
              <a:t>the</a:t>
            </a:r>
            <a:r>
              <a:rPr lang="hr-HR" dirty="0" smtClean="0">
                <a:sym typeface="Symbol" pitchFamily="18" charset="2"/>
              </a:rPr>
              <a:t> plane </a:t>
            </a:r>
            <a:r>
              <a:rPr lang="hr-HR" b="1" dirty="0">
                <a:solidFill>
                  <a:srgbClr val="000099"/>
                </a:solidFill>
                <a:sym typeface="Symbol" pitchFamily="18" charset="2"/>
              </a:rPr>
              <a:t></a:t>
            </a:r>
            <a:r>
              <a:rPr lang="hr-HR" dirty="0">
                <a:solidFill>
                  <a:srgbClr val="000099"/>
                </a:solidFill>
                <a:sym typeface="Symbol" pitchFamily="18" charset="2"/>
              </a:rPr>
              <a:t> </a:t>
            </a:r>
            <a:r>
              <a:rPr lang="hr-HR" dirty="0" smtClean="0">
                <a:sym typeface="Symbol" pitchFamily="18" charset="2"/>
              </a:rPr>
              <a:t>.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86" name="Line 84"/>
          <p:cNvSpPr>
            <a:spLocks noChangeShapeType="1"/>
          </p:cNvSpPr>
          <p:nvPr/>
        </p:nvSpPr>
        <p:spPr bwMode="auto">
          <a:xfrm>
            <a:off x="5386383" y="2360599"/>
            <a:ext cx="0" cy="1131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5256208" y="3382949"/>
            <a:ext cx="2185987" cy="1597025"/>
            <a:chOff x="3987" y="1513"/>
            <a:chExt cx="1377" cy="1006"/>
          </a:xfrm>
        </p:grpSpPr>
        <p:sp>
          <p:nvSpPr>
            <p:cNvPr id="88" name="Line 78"/>
            <p:cNvSpPr>
              <a:spLocks noChangeShapeType="1"/>
            </p:cNvSpPr>
            <p:nvPr/>
          </p:nvSpPr>
          <p:spPr bwMode="auto">
            <a:xfrm>
              <a:off x="3987" y="1513"/>
              <a:ext cx="1161" cy="100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9" name="Text Box 85"/>
            <p:cNvSpPr txBox="1">
              <a:spLocks noChangeArrowheads="1"/>
            </p:cNvSpPr>
            <p:nvPr/>
          </p:nvSpPr>
          <p:spPr bwMode="auto">
            <a:xfrm>
              <a:off x="5076" y="223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6600"/>
                  </a:solidFill>
                </a:rPr>
                <a:t>q’</a:t>
              </a:r>
              <a:endParaRPr lang="en-GB" sz="2000">
                <a:solidFill>
                  <a:srgbClr val="FF6600"/>
                </a:solidFill>
              </a:endParaRPr>
            </a:p>
          </p:txBody>
        </p:sp>
      </p:grpSp>
      <p:grpSp>
        <p:nvGrpSpPr>
          <p:cNvPr id="90" name="Group 90"/>
          <p:cNvGrpSpPr>
            <a:grpSpLocks/>
          </p:cNvGrpSpPr>
          <p:nvPr/>
        </p:nvGrpSpPr>
        <p:grpSpPr bwMode="auto">
          <a:xfrm>
            <a:off x="6032495" y="4251312"/>
            <a:ext cx="412750" cy="454025"/>
            <a:chOff x="4488" y="2072"/>
            <a:chExt cx="260" cy="286"/>
          </a:xfrm>
        </p:grpSpPr>
        <p:sp>
          <p:nvSpPr>
            <p:cNvPr id="91" name="Oval 87"/>
            <p:cNvSpPr>
              <a:spLocks noChangeArrowheads="1"/>
            </p:cNvSpPr>
            <p:nvPr/>
          </p:nvSpPr>
          <p:spPr bwMode="auto">
            <a:xfrm>
              <a:off x="4640" y="207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" name="Text Box 89"/>
            <p:cNvSpPr txBox="1">
              <a:spLocks noChangeArrowheads="1"/>
            </p:cNvSpPr>
            <p:nvPr/>
          </p:nvSpPr>
          <p:spPr bwMode="auto">
            <a:xfrm>
              <a:off x="4488" y="2108"/>
              <a:ext cx="2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S’</a:t>
              </a:r>
              <a:endParaRPr lang="en-GB" sz="2000"/>
            </a:p>
          </p:txBody>
        </p:sp>
      </p:grpSp>
      <p:grpSp>
        <p:nvGrpSpPr>
          <p:cNvPr id="93" name="Group 93"/>
          <p:cNvGrpSpPr>
            <a:grpSpLocks/>
          </p:cNvGrpSpPr>
          <p:nvPr/>
        </p:nvGrpSpPr>
        <p:grpSpPr bwMode="auto">
          <a:xfrm>
            <a:off x="5873745" y="2325674"/>
            <a:ext cx="539750" cy="1930400"/>
            <a:chOff x="4388" y="856"/>
            <a:chExt cx="340" cy="1216"/>
          </a:xfrm>
        </p:grpSpPr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644" y="85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 flipV="1">
              <a:off x="4672" y="884"/>
              <a:ext cx="0" cy="1188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6" name="Text Box 92"/>
            <p:cNvSpPr txBox="1">
              <a:spLocks noChangeArrowheads="1"/>
            </p:cNvSpPr>
            <p:nvPr/>
          </p:nvSpPr>
          <p:spPr bwMode="auto">
            <a:xfrm>
              <a:off x="4388" y="888"/>
              <a:ext cx="3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S’’</a:t>
              </a:r>
              <a:endParaRPr lang="en-GB" sz="2000"/>
            </a:p>
          </p:txBody>
        </p:sp>
      </p:grpSp>
      <p:sp>
        <p:nvSpPr>
          <p:cNvPr id="97" name="Text Box 94"/>
          <p:cNvSpPr txBox="1">
            <a:spLocks noChangeArrowheads="1"/>
          </p:cNvSpPr>
          <p:nvPr/>
        </p:nvSpPr>
        <p:spPr bwMode="auto">
          <a:xfrm>
            <a:off x="571472" y="436528"/>
            <a:ext cx="48577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3. </a:t>
            </a:r>
            <a:r>
              <a:rPr lang="hr-HR" sz="2000" dirty="0" err="1" smtClean="0"/>
              <a:t>Construct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intersection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line </a:t>
            </a:r>
            <a:r>
              <a:rPr lang="hr-HR" sz="2000" i="1" dirty="0" smtClean="0"/>
              <a:t>p</a:t>
            </a:r>
            <a:r>
              <a:rPr lang="hr-HR" sz="2000" dirty="0" smtClean="0"/>
              <a:t> </a:t>
            </a:r>
            <a:r>
              <a:rPr lang="hr-HR" sz="2000" dirty="0"/>
              <a:t>(</a:t>
            </a:r>
            <a:r>
              <a:rPr lang="hr-HR" sz="2000" dirty="0" err="1" smtClean="0"/>
              <a:t>parallel</a:t>
            </a:r>
            <a:r>
              <a:rPr lang="hr-HR" sz="2000" dirty="0" smtClean="0"/>
              <a:t> to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i="1" dirty="0" smtClean="0"/>
              <a:t>x </a:t>
            </a:r>
            <a:r>
              <a:rPr lang="hr-HR" sz="2000" dirty="0" err="1" smtClean="0"/>
              <a:t>axis</a:t>
            </a:r>
            <a:r>
              <a:rPr lang="hr-HR" sz="2000" dirty="0" smtClean="0"/>
              <a:t>)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plane </a:t>
            </a:r>
            <a:r>
              <a:rPr lang="hr-HR" sz="2000" b="1" dirty="0" smtClean="0">
                <a:sym typeface="Symbol" pitchFamily="18" charset="2"/>
              </a:rPr>
              <a:t></a:t>
            </a:r>
            <a:r>
              <a:rPr lang="hr-HR" sz="2000" dirty="0" smtClean="0">
                <a:sym typeface="Symbol" pitchFamily="18" charset="2"/>
              </a:rPr>
              <a:t>.</a:t>
            </a:r>
            <a:endParaRPr lang="en-GB" sz="20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utoUpdateAnimBg="0"/>
      <p:bldP spid="85" grpId="0" autoUpdateAnimBg="0"/>
      <p:bldP spid="86" grpId="0" animBg="1"/>
      <p:bldP spid="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4927586" y="3365479"/>
            <a:ext cx="2144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</a:t>
            </a:r>
            <a:r>
              <a:rPr lang="hr-HR" sz="2000" baseline="-25000" dirty="0"/>
              <a:t>1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 s</a:t>
            </a:r>
            <a:r>
              <a:rPr lang="hr-HR" sz="2000" baseline="-25000" dirty="0">
                <a:sym typeface="Symbol" pitchFamily="18" charset="2"/>
              </a:rPr>
              <a:t>2</a:t>
            </a:r>
            <a:r>
              <a:rPr lang="hr-HR" sz="2000" dirty="0">
                <a:sym typeface="Symbol" pitchFamily="18" charset="2"/>
              </a:rPr>
              <a:t>  k</a:t>
            </a:r>
            <a:r>
              <a:rPr lang="hr-HR" sz="2000" baseline="-25000" dirty="0">
                <a:sym typeface="Symbol" pitchFamily="18" charset="2"/>
              </a:rPr>
              <a:t>1</a:t>
            </a:r>
            <a:r>
              <a:rPr lang="hr-HR" sz="2000" dirty="0">
                <a:sym typeface="Symbol" pitchFamily="18" charset="2"/>
              </a:rPr>
              <a:t>  k</a:t>
            </a:r>
            <a:r>
              <a:rPr lang="hr-HR" sz="2000" baseline="-25000" dirty="0">
                <a:sym typeface="Symbol" pitchFamily="18" charset="2"/>
              </a:rPr>
              <a:t>2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428596" y="357166"/>
            <a:ext cx="7429552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2000" kern="0" dirty="0" smtClean="0">
                <a:latin typeface="+mj-lt"/>
                <a:ea typeface="+mj-ea"/>
                <a:cs typeface="+mj-cs"/>
              </a:rPr>
              <a:t>4.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Intersection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a line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symmetry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plane/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coincidence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plane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use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profile </a:t>
            </a:r>
            <a:r>
              <a:rPr kumimoji="0" lang="hr-HR" sz="20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peojection</a:t>
            </a:r>
            <a:r>
              <a:rPr kumimoji="0" lang="hr-HR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2460611" y="372901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417748" y="3351191"/>
            <a:ext cx="434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6" name="Line 72"/>
          <p:cNvSpPr>
            <a:spLocks noChangeShapeType="1"/>
          </p:cNvSpPr>
          <p:nvPr/>
        </p:nvSpPr>
        <p:spPr bwMode="auto">
          <a:xfrm>
            <a:off x="3802048" y="1493816"/>
            <a:ext cx="0" cy="3930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7" name="Text Box 73"/>
          <p:cNvSpPr txBox="1">
            <a:spLocks noChangeArrowheads="1"/>
          </p:cNvSpPr>
          <p:nvPr/>
        </p:nvSpPr>
        <p:spPr bwMode="auto">
          <a:xfrm>
            <a:off x="3446448" y="1481116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z</a:t>
            </a:r>
            <a:endParaRPr lang="en-GB" sz="2000"/>
          </a:p>
        </p:txBody>
      </p:sp>
      <p:sp>
        <p:nvSpPr>
          <p:cNvPr id="8" name="Text Box 74"/>
          <p:cNvSpPr txBox="1">
            <a:spLocks noChangeArrowheads="1"/>
          </p:cNvSpPr>
          <p:nvPr/>
        </p:nvSpPr>
        <p:spPr bwMode="auto">
          <a:xfrm>
            <a:off x="3467095" y="5043466"/>
            <a:ext cx="390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y</a:t>
            </a:r>
            <a:endParaRPr lang="en-GB" sz="2000" dirty="0"/>
          </a:p>
        </p:txBody>
      </p:sp>
      <p:sp>
        <p:nvSpPr>
          <p:cNvPr id="9" name="Line 76"/>
          <p:cNvSpPr>
            <a:spLocks noChangeShapeType="1"/>
          </p:cNvSpPr>
          <p:nvPr/>
        </p:nvSpPr>
        <p:spPr bwMode="auto">
          <a:xfrm rot="2675407">
            <a:off x="2097073" y="3390879"/>
            <a:ext cx="27416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0" name="Text Box 77"/>
          <p:cNvSpPr txBox="1">
            <a:spLocks noChangeArrowheads="1"/>
          </p:cNvSpPr>
          <p:nvPr/>
        </p:nvSpPr>
        <p:spPr bwMode="auto">
          <a:xfrm>
            <a:off x="2487598" y="2081191"/>
            <a:ext cx="628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3</a:t>
            </a:r>
            <a:endParaRPr lang="en-GB" sz="2000"/>
          </a:p>
        </p:txBody>
      </p:sp>
      <p:sp>
        <p:nvSpPr>
          <p:cNvPr id="11" name="Line 79"/>
          <p:cNvSpPr>
            <a:spLocks noChangeShapeType="1"/>
          </p:cNvSpPr>
          <p:nvPr/>
        </p:nvSpPr>
        <p:spPr bwMode="auto">
          <a:xfrm rot="18875407">
            <a:off x="2167717" y="4299722"/>
            <a:ext cx="21399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2" name="Text Box 80"/>
          <p:cNvSpPr txBox="1">
            <a:spLocks noChangeArrowheads="1"/>
          </p:cNvSpPr>
          <p:nvPr/>
        </p:nvSpPr>
        <p:spPr bwMode="auto">
          <a:xfrm>
            <a:off x="2449498" y="4414816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k</a:t>
            </a:r>
            <a:r>
              <a:rPr lang="hr-HR" sz="2000" baseline="-25000"/>
              <a:t>3</a:t>
            </a:r>
            <a:endParaRPr lang="en-GB" sz="2000"/>
          </a:p>
        </p:txBody>
      </p:sp>
      <p:sp>
        <p:nvSpPr>
          <p:cNvPr id="13" name="Line 81"/>
          <p:cNvSpPr>
            <a:spLocks noChangeShapeType="1"/>
          </p:cNvSpPr>
          <p:nvPr/>
        </p:nvSpPr>
        <p:spPr bwMode="auto">
          <a:xfrm flipV="1">
            <a:off x="3687748" y="1728766"/>
            <a:ext cx="1620838" cy="285591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4" name="Line 82"/>
          <p:cNvSpPr>
            <a:spLocks noChangeShapeType="1"/>
          </p:cNvSpPr>
          <p:nvPr/>
        </p:nvSpPr>
        <p:spPr bwMode="auto">
          <a:xfrm flipV="1">
            <a:off x="3605198" y="3700441"/>
            <a:ext cx="1644650" cy="76358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5" name="Text Box 85"/>
          <p:cNvSpPr txBox="1">
            <a:spLocks noChangeArrowheads="1"/>
          </p:cNvSpPr>
          <p:nvPr/>
        </p:nvSpPr>
        <p:spPr bwMode="auto">
          <a:xfrm>
            <a:off x="4576748" y="2176441"/>
            <a:ext cx="54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CC0066"/>
                </a:solidFill>
              </a:rPr>
              <a:t>p”</a:t>
            </a:r>
            <a:endParaRPr lang="en-GB" sz="2000">
              <a:solidFill>
                <a:srgbClr val="CC0066"/>
              </a:solidFill>
            </a:endParaRPr>
          </a:p>
        </p:txBody>
      </p:sp>
      <p:sp>
        <p:nvSpPr>
          <p:cNvPr id="16" name="Text Box 86"/>
          <p:cNvSpPr txBox="1">
            <a:spLocks noChangeArrowheads="1"/>
          </p:cNvSpPr>
          <p:nvPr/>
        </p:nvSpPr>
        <p:spPr bwMode="auto">
          <a:xfrm>
            <a:off x="4714876" y="3786190"/>
            <a:ext cx="469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CC0066"/>
                </a:solidFill>
              </a:rPr>
              <a:t>p’</a:t>
            </a:r>
            <a:endParaRPr lang="en-GB" sz="2000" dirty="0">
              <a:solidFill>
                <a:srgbClr val="CC0066"/>
              </a:solidFill>
            </a:endParaRPr>
          </a:p>
        </p:txBody>
      </p:sp>
      <p:grpSp>
        <p:nvGrpSpPr>
          <p:cNvPr id="17" name="Group 101"/>
          <p:cNvGrpSpPr>
            <a:grpSpLocks/>
          </p:cNvGrpSpPr>
          <p:nvPr/>
        </p:nvGrpSpPr>
        <p:grpSpPr bwMode="auto">
          <a:xfrm>
            <a:off x="3987786" y="4143359"/>
            <a:ext cx="485775" cy="400050"/>
            <a:chOff x="1137" y="2535"/>
            <a:chExt cx="306" cy="252"/>
          </a:xfrm>
        </p:grpSpPr>
        <p:sp>
          <p:nvSpPr>
            <p:cNvPr id="18" name="Oval 91"/>
            <p:cNvSpPr>
              <a:spLocks noChangeArrowheads="1"/>
            </p:cNvSpPr>
            <p:nvPr/>
          </p:nvSpPr>
          <p:spPr bwMode="auto">
            <a:xfrm>
              <a:off x="1226" y="2543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9" name="Text Box 98"/>
            <p:cNvSpPr txBox="1">
              <a:spLocks noChangeArrowheads="1"/>
            </p:cNvSpPr>
            <p:nvPr/>
          </p:nvSpPr>
          <p:spPr bwMode="auto">
            <a:xfrm>
              <a:off x="1137" y="2535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20" name="Group 102"/>
          <p:cNvGrpSpPr>
            <a:grpSpLocks/>
          </p:cNvGrpSpPr>
          <p:nvPr/>
        </p:nvGrpSpPr>
        <p:grpSpPr bwMode="auto">
          <a:xfrm>
            <a:off x="4129073" y="3414691"/>
            <a:ext cx="625475" cy="765175"/>
            <a:chOff x="1226" y="2076"/>
            <a:chExt cx="394" cy="482"/>
          </a:xfrm>
        </p:grpSpPr>
        <p:sp>
          <p:nvSpPr>
            <p:cNvPr id="21" name="Line 83"/>
            <p:cNvSpPr>
              <a:spLocks noChangeShapeType="1"/>
            </p:cNvSpPr>
            <p:nvPr/>
          </p:nvSpPr>
          <p:spPr bwMode="auto">
            <a:xfrm>
              <a:off x="1254" y="227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Oval 94"/>
            <p:cNvSpPr>
              <a:spLocks noChangeArrowheads="1"/>
            </p:cNvSpPr>
            <p:nvPr/>
          </p:nvSpPr>
          <p:spPr bwMode="auto">
            <a:xfrm>
              <a:off x="1226" y="2249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Text Box 99"/>
            <p:cNvSpPr txBox="1">
              <a:spLocks noChangeArrowheads="1"/>
            </p:cNvSpPr>
            <p:nvPr/>
          </p:nvSpPr>
          <p:spPr bwMode="auto">
            <a:xfrm>
              <a:off x="1296" y="2076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24" name="Group 104"/>
          <p:cNvGrpSpPr>
            <a:grpSpLocks/>
          </p:cNvGrpSpPr>
          <p:nvPr/>
        </p:nvGrpSpPr>
        <p:grpSpPr bwMode="auto">
          <a:xfrm>
            <a:off x="5021249" y="3694091"/>
            <a:ext cx="622301" cy="463550"/>
            <a:chOff x="1788" y="2252"/>
            <a:chExt cx="392" cy="292"/>
          </a:xfrm>
        </p:grpSpPr>
        <p:sp>
          <p:nvSpPr>
            <p:cNvPr id="25" name="Oval 95"/>
            <p:cNvSpPr>
              <a:spLocks noChangeArrowheads="1"/>
            </p:cNvSpPr>
            <p:nvPr/>
          </p:nvSpPr>
          <p:spPr bwMode="auto">
            <a:xfrm>
              <a:off x="1862" y="2252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103"/>
            <p:cNvSpPr txBox="1">
              <a:spLocks noChangeArrowheads="1"/>
            </p:cNvSpPr>
            <p:nvPr/>
          </p:nvSpPr>
          <p:spPr bwMode="auto">
            <a:xfrm>
              <a:off x="1788" y="2292"/>
              <a:ext cx="3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27" name="Group 106"/>
          <p:cNvGrpSpPr>
            <a:grpSpLocks/>
          </p:cNvGrpSpPr>
          <p:nvPr/>
        </p:nvGrpSpPr>
        <p:grpSpPr bwMode="auto">
          <a:xfrm>
            <a:off x="2868598" y="3390879"/>
            <a:ext cx="1295400" cy="811212"/>
            <a:chOff x="432" y="2061"/>
            <a:chExt cx="816" cy="511"/>
          </a:xfrm>
        </p:grpSpPr>
        <p:sp>
          <p:nvSpPr>
            <p:cNvPr id="28" name="Line 88"/>
            <p:cNvSpPr>
              <a:spLocks noChangeShapeType="1"/>
            </p:cNvSpPr>
            <p:nvPr/>
          </p:nvSpPr>
          <p:spPr bwMode="auto">
            <a:xfrm flipH="1">
              <a:off x="1016" y="2572"/>
              <a:ext cx="2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9" name="Arc 89"/>
            <p:cNvSpPr>
              <a:spLocks/>
            </p:cNvSpPr>
            <p:nvPr/>
          </p:nvSpPr>
          <p:spPr bwMode="auto">
            <a:xfrm flipH="1" flipV="1">
              <a:off x="720" y="2272"/>
              <a:ext cx="296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0" name="Oval 92"/>
            <p:cNvSpPr>
              <a:spLocks noChangeArrowheads="1"/>
            </p:cNvSpPr>
            <p:nvPr/>
          </p:nvSpPr>
          <p:spPr bwMode="auto">
            <a:xfrm>
              <a:off x="695" y="2246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1" name="Text Box 105"/>
            <p:cNvSpPr txBox="1">
              <a:spLocks noChangeArrowheads="1"/>
            </p:cNvSpPr>
            <p:nvPr/>
          </p:nvSpPr>
          <p:spPr bwMode="auto">
            <a:xfrm>
              <a:off x="432" y="2061"/>
              <a:ext cx="4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1</a:t>
              </a:r>
              <a:r>
                <a:rPr lang="hr-HR" sz="2000" dirty="0"/>
                <a:t>’’’</a:t>
              </a:r>
              <a:endParaRPr lang="en-GB" sz="2000" dirty="0"/>
            </a:p>
          </p:txBody>
        </p:sp>
      </p:grpSp>
      <p:grpSp>
        <p:nvGrpSpPr>
          <p:cNvPr id="32" name="Group 108"/>
          <p:cNvGrpSpPr>
            <a:grpSpLocks/>
          </p:cNvGrpSpPr>
          <p:nvPr/>
        </p:nvGrpSpPr>
        <p:grpSpPr bwMode="auto">
          <a:xfrm>
            <a:off x="5138723" y="1828779"/>
            <a:ext cx="563563" cy="1900237"/>
            <a:chOff x="1862" y="1077"/>
            <a:chExt cx="355" cy="1197"/>
          </a:xfrm>
        </p:grpSpPr>
        <p:sp>
          <p:nvSpPr>
            <p:cNvPr id="33" name="Line 84"/>
            <p:cNvSpPr>
              <a:spLocks noChangeShapeType="1"/>
            </p:cNvSpPr>
            <p:nvPr/>
          </p:nvSpPr>
          <p:spPr bwMode="auto">
            <a:xfrm flipV="1">
              <a:off x="1890" y="1140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Oval 96"/>
            <p:cNvSpPr>
              <a:spLocks noChangeArrowheads="1"/>
            </p:cNvSpPr>
            <p:nvPr/>
          </p:nvSpPr>
          <p:spPr bwMode="auto">
            <a:xfrm>
              <a:off x="1862" y="1127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107"/>
            <p:cNvSpPr txBox="1">
              <a:spLocks noChangeArrowheads="1"/>
            </p:cNvSpPr>
            <p:nvPr/>
          </p:nvSpPr>
          <p:spPr bwMode="auto">
            <a:xfrm>
              <a:off x="1896" y="1077"/>
              <a:ext cx="32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6" name="Group 110"/>
          <p:cNvGrpSpPr>
            <a:grpSpLocks/>
          </p:cNvGrpSpPr>
          <p:nvPr/>
        </p:nvGrpSpPr>
        <p:grpSpPr bwMode="auto">
          <a:xfrm>
            <a:off x="3225786" y="1804966"/>
            <a:ext cx="1960562" cy="400050"/>
            <a:chOff x="657" y="1062"/>
            <a:chExt cx="1235" cy="252"/>
          </a:xfrm>
        </p:grpSpPr>
        <p:sp>
          <p:nvSpPr>
            <p:cNvPr id="37" name="Line 87"/>
            <p:cNvSpPr>
              <a:spLocks noChangeShapeType="1"/>
            </p:cNvSpPr>
            <p:nvPr/>
          </p:nvSpPr>
          <p:spPr bwMode="auto">
            <a:xfrm flipH="1">
              <a:off x="1028" y="11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Oval 93"/>
            <p:cNvSpPr>
              <a:spLocks noChangeArrowheads="1"/>
            </p:cNvSpPr>
            <p:nvPr/>
          </p:nvSpPr>
          <p:spPr bwMode="auto">
            <a:xfrm>
              <a:off x="995" y="1127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9" name="Text Box 109"/>
            <p:cNvSpPr txBox="1">
              <a:spLocks noChangeArrowheads="1"/>
            </p:cNvSpPr>
            <p:nvPr/>
          </p:nvSpPr>
          <p:spPr bwMode="auto">
            <a:xfrm>
              <a:off x="657" y="1062"/>
              <a:ext cx="39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’’’</a:t>
              </a:r>
              <a:endParaRPr lang="en-GB" sz="2000"/>
            </a:p>
          </p:txBody>
        </p:sp>
      </p:grpSp>
      <p:grpSp>
        <p:nvGrpSpPr>
          <p:cNvPr id="40" name="Group 112"/>
          <p:cNvGrpSpPr>
            <a:grpSpLocks/>
          </p:cNvGrpSpPr>
          <p:nvPr/>
        </p:nvGrpSpPr>
        <p:grpSpPr bwMode="auto">
          <a:xfrm>
            <a:off x="3116248" y="1731941"/>
            <a:ext cx="742950" cy="2819400"/>
            <a:chOff x="584" y="1020"/>
            <a:chExt cx="476" cy="1776"/>
          </a:xfrm>
        </p:grpSpPr>
        <p:sp>
          <p:nvSpPr>
            <p:cNvPr id="41" name="Line 90"/>
            <p:cNvSpPr>
              <a:spLocks noChangeShapeType="1"/>
            </p:cNvSpPr>
            <p:nvPr/>
          </p:nvSpPr>
          <p:spPr bwMode="auto">
            <a:xfrm flipH="1">
              <a:off x="584" y="1020"/>
              <a:ext cx="476" cy="177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111"/>
            <p:cNvSpPr txBox="1">
              <a:spLocks noChangeArrowheads="1"/>
            </p:cNvSpPr>
            <p:nvPr/>
          </p:nvSpPr>
          <p:spPr bwMode="auto">
            <a:xfrm>
              <a:off x="645" y="1377"/>
              <a:ext cx="41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0066"/>
                  </a:solidFill>
                </a:rPr>
                <a:t>p’’’</a:t>
              </a:r>
              <a:endParaRPr lang="en-GB" sz="2000" dirty="0">
                <a:solidFill>
                  <a:srgbClr val="CC0066"/>
                </a:solidFill>
              </a:endParaRPr>
            </a:p>
          </p:txBody>
        </p:sp>
      </p:grpSp>
      <p:grpSp>
        <p:nvGrpSpPr>
          <p:cNvPr id="43" name="Group 118"/>
          <p:cNvGrpSpPr>
            <a:grpSpLocks/>
          </p:cNvGrpSpPr>
          <p:nvPr/>
        </p:nvGrpSpPr>
        <p:grpSpPr bwMode="auto">
          <a:xfrm>
            <a:off x="2928923" y="3143229"/>
            <a:ext cx="604837" cy="400050"/>
            <a:chOff x="470" y="1905"/>
            <a:chExt cx="381" cy="252"/>
          </a:xfrm>
        </p:grpSpPr>
        <p:sp>
          <p:nvSpPr>
            <p:cNvPr id="44" name="Oval 113"/>
            <p:cNvSpPr>
              <a:spLocks noChangeArrowheads="1"/>
            </p:cNvSpPr>
            <p:nvPr/>
          </p:nvSpPr>
          <p:spPr bwMode="auto">
            <a:xfrm>
              <a:off x="756" y="2007"/>
              <a:ext cx="56" cy="56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5" name="Text Box 117"/>
            <p:cNvSpPr txBox="1">
              <a:spLocks noChangeArrowheads="1"/>
            </p:cNvSpPr>
            <p:nvPr/>
          </p:nvSpPr>
          <p:spPr bwMode="auto">
            <a:xfrm>
              <a:off x="470" y="1905"/>
              <a:ext cx="38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N’’’</a:t>
              </a:r>
              <a:endParaRPr lang="en-GB" sz="2000" dirty="0"/>
            </a:p>
          </p:txBody>
        </p:sp>
      </p:grpSp>
      <p:grpSp>
        <p:nvGrpSpPr>
          <p:cNvPr id="46" name="Group 120"/>
          <p:cNvGrpSpPr>
            <a:grpSpLocks/>
          </p:cNvGrpSpPr>
          <p:nvPr/>
        </p:nvGrpSpPr>
        <p:grpSpPr bwMode="auto">
          <a:xfrm>
            <a:off x="3473436" y="3124179"/>
            <a:ext cx="1547813" cy="400050"/>
            <a:chOff x="813" y="1893"/>
            <a:chExt cx="975" cy="252"/>
          </a:xfrm>
        </p:grpSpPr>
        <p:sp>
          <p:nvSpPr>
            <p:cNvPr id="47" name="Oval 115"/>
            <p:cNvSpPr>
              <a:spLocks noChangeArrowheads="1"/>
            </p:cNvSpPr>
            <p:nvPr/>
          </p:nvSpPr>
          <p:spPr bwMode="auto">
            <a:xfrm>
              <a:off x="1359" y="2007"/>
              <a:ext cx="56" cy="56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8" name="Line 116"/>
            <p:cNvSpPr>
              <a:spLocks noChangeShapeType="1"/>
            </p:cNvSpPr>
            <p:nvPr/>
          </p:nvSpPr>
          <p:spPr bwMode="auto">
            <a:xfrm>
              <a:off x="813" y="2034"/>
              <a:ext cx="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9" name="Text Box 119"/>
            <p:cNvSpPr txBox="1">
              <a:spLocks noChangeArrowheads="1"/>
            </p:cNvSpPr>
            <p:nvPr/>
          </p:nvSpPr>
          <p:spPr bwMode="auto">
            <a:xfrm>
              <a:off x="1413" y="1893"/>
              <a:ext cx="3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N”</a:t>
              </a:r>
              <a:endParaRPr lang="en-GB" sz="2000" dirty="0"/>
            </a:p>
          </p:txBody>
        </p:sp>
      </p:grpSp>
      <p:grpSp>
        <p:nvGrpSpPr>
          <p:cNvPr id="50" name="Group 123"/>
          <p:cNvGrpSpPr>
            <a:grpSpLocks/>
          </p:cNvGrpSpPr>
          <p:nvPr/>
        </p:nvGrpSpPr>
        <p:grpSpPr bwMode="auto">
          <a:xfrm>
            <a:off x="4335448" y="3386117"/>
            <a:ext cx="555625" cy="1014413"/>
            <a:chOff x="1356" y="2058"/>
            <a:chExt cx="350" cy="639"/>
          </a:xfrm>
        </p:grpSpPr>
        <p:sp>
          <p:nvSpPr>
            <p:cNvPr id="51" name="Oval 114"/>
            <p:cNvSpPr>
              <a:spLocks noChangeArrowheads="1"/>
            </p:cNvSpPr>
            <p:nvPr/>
          </p:nvSpPr>
          <p:spPr bwMode="auto">
            <a:xfrm>
              <a:off x="1356" y="2487"/>
              <a:ext cx="56" cy="56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2" name="Line 121"/>
            <p:cNvSpPr>
              <a:spLocks noChangeShapeType="1"/>
            </p:cNvSpPr>
            <p:nvPr/>
          </p:nvSpPr>
          <p:spPr bwMode="auto">
            <a:xfrm>
              <a:off x="1386" y="2058"/>
              <a:ext cx="0" cy="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3" name="Text Box 122"/>
            <p:cNvSpPr txBox="1">
              <a:spLocks noChangeArrowheads="1"/>
            </p:cNvSpPr>
            <p:nvPr/>
          </p:nvSpPr>
          <p:spPr bwMode="auto">
            <a:xfrm>
              <a:off x="1370" y="2445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</a:t>
              </a:r>
              <a:endParaRPr lang="en-GB" sz="2000" dirty="0"/>
            </a:p>
          </p:txBody>
        </p:sp>
      </p:grpSp>
      <p:sp>
        <p:nvSpPr>
          <p:cNvPr id="54" name="Text Box 124"/>
          <p:cNvSpPr txBox="1">
            <a:spLocks noChangeArrowheads="1"/>
          </p:cNvSpPr>
          <p:nvPr/>
        </p:nvSpPr>
        <p:spPr bwMode="auto">
          <a:xfrm>
            <a:off x="3065448" y="5630841"/>
            <a:ext cx="136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/>
              <a:t>N</a:t>
            </a:r>
            <a:r>
              <a:rPr lang="hr-HR" sz="2000"/>
              <a:t> = </a:t>
            </a:r>
            <a:r>
              <a:rPr lang="hr-HR" sz="2000" i="1"/>
              <a:t>p</a:t>
            </a:r>
            <a:r>
              <a:rPr lang="hr-HR" sz="1600"/>
              <a:t> </a:t>
            </a:r>
            <a:r>
              <a:rPr lang="hr-HR" sz="2000" b="1">
                <a:sym typeface="Symbol" pitchFamily="18" charset="2"/>
              </a:rPr>
              <a:t></a:t>
            </a:r>
            <a:r>
              <a:rPr lang="hr-HR" sz="2000">
                <a:sym typeface="Symbol" pitchFamily="18" charset="2"/>
              </a:rPr>
              <a:t> </a:t>
            </a:r>
            <a:r>
              <a:rPr lang="hr-HR" sz="2000" b="1">
                <a:sym typeface="Symbol" pitchFamily="18" charset="2"/>
              </a:rPr>
              <a:t></a:t>
            </a:r>
            <a:r>
              <a:rPr lang="hr-HR" sz="2400" b="1">
                <a:sym typeface="Symbol" pitchFamily="18" charset="2"/>
              </a:rPr>
              <a:t> </a:t>
            </a:r>
            <a:endParaRPr lang="en-GB" sz="2400" b="1">
              <a:sym typeface="Symbol" pitchFamily="18" charset="2"/>
            </a:endParaRPr>
          </a:p>
        </p:txBody>
      </p:sp>
      <p:grpSp>
        <p:nvGrpSpPr>
          <p:cNvPr id="55" name="Group 127"/>
          <p:cNvGrpSpPr>
            <a:grpSpLocks/>
          </p:cNvGrpSpPr>
          <p:nvPr/>
        </p:nvGrpSpPr>
        <p:grpSpPr bwMode="auto">
          <a:xfrm>
            <a:off x="3121011" y="4325916"/>
            <a:ext cx="725487" cy="422275"/>
            <a:chOff x="587" y="2662"/>
            <a:chExt cx="457" cy="266"/>
          </a:xfrm>
        </p:grpSpPr>
        <p:sp>
          <p:nvSpPr>
            <p:cNvPr id="56" name="Oval 125"/>
            <p:cNvSpPr>
              <a:spLocks noChangeArrowheads="1"/>
            </p:cNvSpPr>
            <p:nvPr/>
          </p:nvSpPr>
          <p:spPr bwMode="auto">
            <a:xfrm>
              <a:off x="587" y="266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7" name="Text Box 126"/>
            <p:cNvSpPr txBox="1">
              <a:spLocks noChangeArrowheads="1"/>
            </p:cNvSpPr>
            <p:nvPr/>
          </p:nvSpPr>
          <p:spPr bwMode="auto">
            <a:xfrm>
              <a:off x="597" y="2676"/>
              <a:ext cx="4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R’’’</a:t>
              </a:r>
              <a:endParaRPr lang="en-GB" sz="2000"/>
            </a:p>
          </p:txBody>
        </p:sp>
      </p:grpSp>
      <p:sp>
        <p:nvSpPr>
          <p:cNvPr id="58" name="Text Box 128"/>
          <p:cNvSpPr txBox="1">
            <a:spLocks noChangeArrowheads="1"/>
          </p:cNvSpPr>
          <p:nvPr/>
        </p:nvSpPr>
        <p:spPr bwMode="auto">
          <a:xfrm>
            <a:off x="3059098" y="6132491"/>
            <a:ext cx="133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/>
              <a:t>R</a:t>
            </a:r>
            <a:r>
              <a:rPr lang="hr-HR" sz="2000"/>
              <a:t> = </a:t>
            </a:r>
            <a:r>
              <a:rPr lang="hr-HR" sz="2000" i="1"/>
              <a:t>p</a:t>
            </a:r>
            <a:r>
              <a:rPr lang="hr-HR" sz="2000"/>
              <a:t> </a:t>
            </a:r>
            <a:r>
              <a:rPr lang="hr-HR" sz="2000" b="1">
                <a:sym typeface="Symbol" pitchFamily="18" charset="2"/>
              </a:rPr>
              <a:t></a:t>
            </a:r>
            <a:r>
              <a:rPr lang="hr-HR" sz="2000">
                <a:sym typeface="Symbol" pitchFamily="18" charset="2"/>
              </a:rPr>
              <a:t> </a:t>
            </a:r>
            <a:r>
              <a:rPr lang="hr-HR" sz="2000" b="1">
                <a:sym typeface="Symbol" pitchFamily="18" charset="2"/>
              </a:rPr>
              <a:t>K</a:t>
            </a:r>
            <a:r>
              <a:rPr lang="hr-HR" sz="2400" b="1">
                <a:sym typeface="Symbol" pitchFamily="18" charset="2"/>
              </a:rPr>
              <a:t> </a:t>
            </a:r>
            <a:endParaRPr lang="en-GB" sz="2400" b="1">
              <a:sym typeface="Symbol" pitchFamily="18" charset="2"/>
            </a:endParaRPr>
          </a:p>
        </p:txBody>
      </p:sp>
      <p:grpSp>
        <p:nvGrpSpPr>
          <p:cNvPr id="59" name="Group 133"/>
          <p:cNvGrpSpPr>
            <a:grpSpLocks/>
          </p:cNvGrpSpPr>
          <p:nvPr/>
        </p:nvGrpSpPr>
        <p:grpSpPr bwMode="auto">
          <a:xfrm>
            <a:off x="3192448" y="4325916"/>
            <a:ext cx="1425575" cy="508000"/>
            <a:chOff x="636" y="2650"/>
            <a:chExt cx="898" cy="320"/>
          </a:xfrm>
        </p:grpSpPr>
        <p:sp>
          <p:nvSpPr>
            <p:cNvPr id="60" name="Line 129"/>
            <p:cNvSpPr>
              <a:spLocks noChangeShapeType="1"/>
            </p:cNvSpPr>
            <p:nvPr/>
          </p:nvSpPr>
          <p:spPr bwMode="auto">
            <a:xfrm>
              <a:off x="636" y="2678"/>
              <a:ext cx="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1" name="Oval 131"/>
            <p:cNvSpPr>
              <a:spLocks noChangeArrowheads="1"/>
            </p:cNvSpPr>
            <p:nvPr/>
          </p:nvSpPr>
          <p:spPr bwMode="auto">
            <a:xfrm>
              <a:off x="1002" y="265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2" name="Text Box 132"/>
            <p:cNvSpPr txBox="1">
              <a:spLocks noChangeArrowheads="1"/>
            </p:cNvSpPr>
            <p:nvPr/>
          </p:nvSpPr>
          <p:spPr bwMode="auto">
            <a:xfrm>
              <a:off x="988" y="2718"/>
              <a:ext cx="54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R’= R”</a:t>
              </a:r>
              <a:endParaRPr lang="en-GB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utoUpdateAnimBg="0"/>
      <p:bldP spid="5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4762500" y="3321050"/>
            <a:ext cx="3584575" cy="3368675"/>
            <a:chOff x="3000" y="2092"/>
            <a:chExt cx="2258" cy="2122"/>
          </a:xfrm>
        </p:grpSpPr>
        <p:sp>
          <p:nvSpPr>
            <p:cNvPr id="3" name="Line 105"/>
            <p:cNvSpPr>
              <a:spLocks noChangeShapeType="1"/>
            </p:cNvSpPr>
            <p:nvPr/>
          </p:nvSpPr>
          <p:spPr bwMode="auto">
            <a:xfrm flipH="1">
              <a:off x="3000" y="2092"/>
              <a:ext cx="2258" cy="212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109"/>
            <p:cNvSpPr txBox="1">
              <a:spLocks noChangeArrowheads="1"/>
            </p:cNvSpPr>
            <p:nvPr/>
          </p:nvSpPr>
          <p:spPr bwMode="auto">
            <a:xfrm>
              <a:off x="3544" y="3656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r</a:t>
              </a:r>
              <a:r>
                <a:rPr lang="hr-HR" baseline="-25000">
                  <a:solidFill>
                    <a:srgbClr val="800080"/>
                  </a:solidFill>
                </a:rPr>
                <a:t>1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" name="Group 117"/>
          <p:cNvGrpSpPr>
            <a:grpSpLocks/>
          </p:cNvGrpSpPr>
          <p:nvPr/>
        </p:nvGrpSpPr>
        <p:grpSpPr bwMode="auto">
          <a:xfrm>
            <a:off x="4533900" y="1476375"/>
            <a:ext cx="3162300" cy="5248275"/>
            <a:chOff x="2856" y="930"/>
            <a:chExt cx="1992" cy="3306"/>
          </a:xfrm>
        </p:grpSpPr>
        <p:sp>
          <p:nvSpPr>
            <p:cNvPr id="6" name="Line 113"/>
            <p:cNvSpPr>
              <a:spLocks noChangeShapeType="1"/>
            </p:cNvSpPr>
            <p:nvPr/>
          </p:nvSpPr>
          <p:spPr bwMode="auto">
            <a:xfrm flipH="1">
              <a:off x="3066" y="930"/>
              <a:ext cx="1782" cy="116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Line 114"/>
            <p:cNvSpPr>
              <a:spLocks noChangeShapeType="1"/>
            </p:cNvSpPr>
            <p:nvPr/>
          </p:nvSpPr>
          <p:spPr bwMode="auto">
            <a:xfrm>
              <a:off x="3066" y="2094"/>
              <a:ext cx="0" cy="214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" name="Text Box 115"/>
            <p:cNvSpPr txBox="1">
              <a:spLocks noChangeArrowheads="1"/>
            </p:cNvSpPr>
            <p:nvPr/>
          </p:nvSpPr>
          <p:spPr bwMode="auto">
            <a:xfrm>
              <a:off x="2856" y="3174"/>
              <a:ext cx="2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chemeClr val="accent1"/>
                  </a:solidFill>
                </a:rPr>
                <a:t>d</a:t>
              </a:r>
              <a:r>
                <a:rPr lang="hr-HR" sz="1600" baseline="-25000">
                  <a:solidFill>
                    <a:schemeClr val="accent1"/>
                  </a:solidFill>
                </a:rPr>
                <a:t>1</a:t>
              </a:r>
              <a:endParaRPr lang="en-GB" sz="1600">
                <a:solidFill>
                  <a:schemeClr val="accent1"/>
                </a:solidFill>
              </a:endParaRPr>
            </a:p>
          </p:txBody>
        </p:sp>
        <p:sp>
          <p:nvSpPr>
            <p:cNvPr id="9" name="Text Box 116"/>
            <p:cNvSpPr txBox="1">
              <a:spLocks noChangeArrowheads="1"/>
            </p:cNvSpPr>
            <p:nvPr/>
          </p:nvSpPr>
          <p:spPr bwMode="auto">
            <a:xfrm>
              <a:off x="3162" y="1536"/>
              <a:ext cx="3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chemeClr val="accent1"/>
                  </a:solidFill>
                </a:rPr>
                <a:t>d</a:t>
              </a:r>
              <a:r>
                <a:rPr lang="hr-HR" sz="1600" baseline="-25000">
                  <a:solidFill>
                    <a:schemeClr val="accent1"/>
                  </a:solidFill>
                </a:rPr>
                <a:t>2</a:t>
              </a:r>
              <a:r>
                <a:rPr lang="hr-HR" sz="1600"/>
                <a:t> </a:t>
              </a:r>
              <a:r>
                <a:rPr lang="hr-HR" sz="1600">
                  <a:sym typeface="Symbol" pitchFamily="18" charset="2"/>
                </a:rPr>
                <a:t></a:t>
              </a:r>
              <a:endParaRPr lang="en-GB" sz="1600"/>
            </a:p>
          </p:txBody>
        </p:sp>
      </p:grpSp>
      <p:grpSp>
        <p:nvGrpSpPr>
          <p:cNvPr id="10" name="Group 107"/>
          <p:cNvGrpSpPr>
            <a:grpSpLocks/>
          </p:cNvGrpSpPr>
          <p:nvPr/>
        </p:nvGrpSpPr>
        <p:grpSpPr bwMode="auto">
          <a:xfrm>
            <a:off x="5286375" y="2105025"/>
            <a:ext cx="2457450" cy="2954338"/>
            <a:chOff x="3330" y="1326"/>
            <a:chExt cx="1548" cy="1861"/>
          </a:xfrm>
        </p:grpSpPr>
        <p:sp>
          <p:nvSpPr>
            <p:cNvPr id="11" name="Line 101"/>
            <p:cNvSpPr>
              <a:spLocks noChangeShapeType="1"/>
            </p:cNvSpPr>
            <p:nvPr/>
          </p:nvSpPr>
          <p:spPr bwMode="auto">
            <a:xfrm flipH="1">
              <a:off x="3591" y="2095"/>
              <a:ext cx="1163" cy="10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" name="Line 102"/>
            <p:cNvSpPr>
              <a:spLocks noChangeShapeType="1"/>
            </p:cNvSpPr>
            <p:nvPr/>
          </p:nvSpPr>
          <p:spPr bwMode="auto">
            <a:xfrm>
              <a:off x="3330" y="1326"/>
              <a:ext cx="15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3" name="Text Box 87"/>
          <p:cNvSpPr txBox="1">
            <a:spLocks noChangeArrowheads="1"/>
          </p:cNvSpPr>
          <p:nvPr/>
        </p:nvSpPr>
        <p:spPr bwMode="auto">
          <a:xfrm>
            <a:off x="642910" y="273586"/>
            <a:ext cx="621510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 err="1" smtClean="0"/>
              <a:t>Metrical</a:t>
            </a:r>
            <a:r>
              <a:rPr lang="hr-HR" sz="2000" b="1" dirty="0" smtClean="0"/>
              <a:t> </a:t>
            </a:r>
            <a:r>
              <a:rPr lang="hr-HR" sz="2000" b="1" dirty="0" err="1" smtClean="0"/>
              <a:t>exercises</a:t>
            </a:r>
            <a:r>
              <a:rPr lang="hr-HR" sz="2000" dirty="0" smtClean="0"/>
              <a:t>.</a:t>
            </a:r>
            <a:endParaRPr lang="hr-HR" sz="2000" dirty="0" smtClean="0"/>
          </a:p>
          <a:p>
            <a:pPr>
              <a:spcBef>
                <a:spcPct val="50000"/>
              </a:spcBef>
            </a:pPr>
            <a:r>
              <a:rPr lang="hr-HR" sz="2000" dirty="0" smtClean="0"/>
              <a:t>1. </a:t>
            </a:r>
            <a:r>
              <a:rPr lang="hr-HR" sz="2000" dirty="0" err="1" smtClean="0"/>
              <a:t>Determine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distance </a:t>
            </a:r>
            <a:r>
              <a:rPr lang="hr-HR" sz="2000" dirty="0" err="1" smtClean="0"/>
              <a:t>between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point</a:t>
            </a:r>
            <a:r>
              <a:rPr lang="hr-HR" sz="2000" dirty="0" smtClean="0"/>
              <a:t> </a:t>
            </a:r>
            <a:r>
              <a:rPr lang="hr-HR" sz="2000" i="1" dirty="0" smtClean="0"/>
              <a:t>T</a:t>
            </a:r>
            <a:r>
              <a:rPr lang="hr-HR" sz="2000" dirty="0" smtClean="0"/>
              <a:t>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line </a:t>
            </a:r>
            <a:r>
              <a:rPr lang="hr-HR" sz="2000" i="1" dirty="0" smtClean="0"/>
              <a:t>p</a:t>
            </a:r>
            <a:r>
              <a:rPr lang="hr-HR" sz="2000" dirty="0"/>
              <a:t>.</a:t>
            </a:r>
            <a:endParaRPr lang="en-GB" sz="2000" dirty="0"/>
          </a:p>
        </p:txBody>
      </p:sp>
      <p:grpSp>
        <p:nvGrpSpPr>
          <p:cNvPr id="14" name="Group 145"/>
          <p:cNvGrpSpPr>
            <a:grpSpLocks/>
          </p:cNvGrpSpPr>
          <p:nvPr/>
        </p:nvGrpSpPr>
        <p:grpSpPr bwMode="auto">
          <a:xfrm>
            <a:off x="4495800" y="1384300"/>
            <a:ext cx="4419600" cy="4048125"/>
            <a:chOff x="2832" y="872"/>
            <a:chExt cx="2784" cy="2550"/>
          </a:xfrm>
        </p:grpSpPr>
        <p:sp>
          <p:nvSpPr>
            <p:cNvPr id="15" name="Line 92"/>
            <p:cNvSpPr>
              <a:spLocks noChangeShapeType="1"/>
            </p:cNvSpPr>
            <p:nvPr/>
          </p:nvSpPr>
          <p:spPr bwMode="auto">
            <a:xfrm>
              <a:off x="3808" y="1342"/>
              <a:ext cx="0" cy="1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pSp>
          <p:nvGrpSpPr>
            <p:cNvPr id="16" name="Group 106"/>
            <p:cNvGrpSpPr>
              <a:grpSpLocks/>
            </p:cNvGrpSpPr>
            <p:nvPr/>
          </p:nvGrpSpPr>
          <p:grpSpPr bwMode="auto">
            <a:xfrm>
              <a:off x="2832" y="872"/>
              <a:ext cx="2784" cy="2550"/>
              <a:chOff x="2832" y="872"/>
              <a:chExt cx="2784" cy="2550"/>
            </a:xfrm>
          </p:grpSpPr>
          <p:sp>
            <p:nvSpPr>
              <p:cNvPr id="17" name="Line 88"/>
              <p:cNvSpPr>
                <a:spLocks noChangeShapeType="1"/>
              </p:cNvSpPr>
              <p:nvPr/>
            </p:nvSpPr>
            <p:spPr bwMode="auto">
              <a:xfrm>
                <a:off x="2832" y="2096"/>
                <a:ext cx="27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5352" y="1888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x</a:t>
                </a:r>
                <a:endParaRPr lang="en-GB" sz="1600"/>
              </a:p>
            </p:txBody>
          </p:sp>
          <p:sp>
            <p:nvSpPr>
              <p:cNvPr id="19" name="Line 90"/>
              <p:cNvSpPr>
                <a:spLocks noChangeShapeType="1"/>
              </p:cNvSpPr>
              <p:nvPr/>
            </p:nvSpPr>
            <p:spPr bwMode="auto">
              <a:xfrm flipH="1">
                <a:off x="2944" y="872"/>
                <a:ext cx="2008" cy="13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" name="Line 91"/>
              <p:cNvSpPr>
                <a:spLocks noChangeShapeType="1"/>
              </p:cNvSpPr>
              <p:nvPr/>
            </p:nvSpPr>
            <p:spPr bwMode="auto">
              <a:xfrm>
                <a:off x="3058" y="1740"/>
                <a:ext cx="1572" cy="16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1" name="Oval 93"/>
              <p:cNvSpPr>
                <a:spLocks noChangeArrowheads="1"/>
              </p:cNvSpPr>
              <p:nvPr/>
            </p:nvSpPr>
            <p:spPr bwMode="auto">
              <a:xfrm>
                <a:off x="3772" y="1290"/>
                <a:ext cx="72" cy="7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2" name="Oval 94"/>
              <p:cNvSpPr>
                <a:spLocks noChangeArrowheads="1"/>
              </p:cNvSpPr>
              <p:nvPr/>
            </p:nvSpPr>
            <p:spPr bwMode="auto">
              <a:xfrm>
                <a:off x="3772" y="2940"/>
                <a:ext cx="72" cy="7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3" name="Text Box 95"/>
              <p:cNvSpPr txBox="1">
                <a:spLocks noChangeArrowheads="1"/>
              </p:cNvSpPr>
              <p:nvPr/>
            </p:nvSpPr>
            <p:spPr bwMode="auto">
              <a:xfrm>
                <a:off x="3838" y="2998"/>
                <a:ext cx="2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T’</a:t>
                </a:r>
                <a:endParaRPr lang="en-GB"/>
              </a:p>
            </p:txBody>
          </p:sp>
          <p:sp>
            <p:nvSpPr>
              <p:cNvPr id="24" name="Text Box 96"/>
              <p:cNvSpPr txBox="1">
                <a:spLocks noChangeArrowheads="1"/>
              </p:cNvSpPr>
              <p:nvPr/>
            </p:nvSpPr>
            <p:spPr bwMode="auto">
              <a:xfrm>
                <a:off x="3580" y="1042"/>
                <a:ext cx="3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T’’</a:t>
                </a:r>
                <a:endParaRPr lang="en-GB"/>
              </a:p>
            </p:txBody>
          </p:sp>
          <p:sp>
            <p:nvSpPr>
              <p:cNvPr id="25" name="Text Box 97"/>
              <p:cNvSpPr txBox="1">
                <a:spLocks noChangeArrowheads="1"/>
              </p:cNvSpPr>
              <p:nvPr/>
            </p:nvSpPr>
            <p:spPr bwMode="auto">
              <a:xfrm>
                <a:off x="3394" y="1534"/>
                <a:ext cx="28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p’’</a:t>
                </a:r>
                <a:endParaRPr lang="en-GB" sz="1600"/>
              </a:p>
            </p:txBody>
          </p:sp>
          <p:sp>
            <p:nvSpPr>
              <p:cNvPr id="26" name="Text Box 98"/>
              <p:cNvSpPr txBox="1">
                <a:spLocks noChangeArrowheads="1"/>
              </p:cNvSpPr>
              <p:nvPr/>
            </p:nvSpPr>
            <p:spPr bwMode="auto">
              <a:xfrm>
                <a:off x="4648" y="3130"/>
                <a:ext cx="25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p’</a:t>
                </a:r>
                <a:endParaRPr lang="en-GB" sz="1600"/>
              </a:p>
            </p:txBody>
          </p:sp>
        </p:grpSp>
      </p:grpSp>
      <p:sp>
        <p:nvSpPr>
          <p:cNvPr id="27" name="Rectangle 99"/>
          <p:cNvSpPr>
            <a:spLocks noChangeArrowheads="1"/>
          </p:cNvSpPr>
          <p:nvPr/>
        </p:nvSpPr>
        <p:spPr bwMode="auto">
          <a:xfrm>
            <a:off x="357158" y="1711319"/>
            <a:ext cx="3375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600" i="1" dirty="0" err="1" smtClean="0">
                <a:solidFill>
                  <a:srgbClr val="CC0000"/>
                </a:solidFill>
              </a:rPr>
              <a:t>Outline</a:t>
            </a:r>
            <a:r>
              <a:rPr lang="hr-HR" sz="1600" i="1" dirty="0" smtClean="0">
                <a:solidFill>
                  <a:srgbClr val="CC0000"/>
                </a:solidFill>
              </a:rPr>
              <a:t> </a:t>
            </a:r>
            <a:r>
              <a:rPr lang="hr-HR" sz="1600" i="1" dirty="0" err="1" smtClean="0">
                <a:solidFill>
                  <a:srgbClr val="CC0000"/>
                </a:solidFill>
              </a:rPr>
              <a:t>of</a:t>
            </a:r>
            <a:r>
              <a:rPr lang="hr-HR" sz="1600" i="1" dirty="0" smtClean="0">
                <a:solidFill>
                  <a:srgbClr val="CC0000"/>
                </a:solidFill>
              </a:rPr>
              <a:t> </a:t>
            </a:r>
            <a:r>
              <a:rPr lang="hr-HR" sz="1600" i="1" dirty="0" err="1" smtClean="0">
                <a:solidFill>
                  <a:srgbClr val="CC0000"/>
                </a:solidFill>
              </a:rPr>
              <a:t>the</a:t>
            </a:r>
            <a:r>
              <a:rPr lang="hr-HR" sz="1600" i="1" dirty="0" smtClean="0">
                <a:solidFill>
                  <a:srgbClr val="CC0000"/>
                </a:solidFill>
              </a:rPr>
              <a:t> </a:t>
            </a:r>
            <a:r>
              <a:rPr lang="hr-HR" sz="1600" i="1" dirty="0" err="1" smtClean="0">
                <a:solidFill>
                  <a:srgbClr val="CC0000"/>
                </a:solidFill>
              </a:rPr>
              <a:t>solution</a:t>
            </a:r>
            <a:r>
              <a:rPr lang="hr-HR" sz="1600" dirty="0" smtClean="0"/>
              <a:t>: </a:t>
            </a:r>
            <a:r>
              <a:rPr lang="hr-HR" sz="1600" dirty="0"/>
              <a:t>1) </a:t>
            </a:r>
            <a:r>
              <a:rPr lang="hr-HR" sz="1600" i="1" dirty="0"/>
              <a:t>T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 </a:t>
            </a:r>
            <a:r>
              <a:rPr lang="hr-HR" sz="1600" b="1" dirty="0" smtClean="0">
                <a:sym typeface="Symbol" pitchFamily="18" charset="2"/>
              </a:rPr>
              <a:t>P</a:t>
            </a:r>
            <a:r>
              <a:rPr lang="hr-HR" sz="1600" b="1" dirty="0">
                <a:sym typeface="Symbol" pitchFamily="18" charset="2"/>
              </a:rPr>
              <a:t>, P </a:t>
            </a:r>
            <a:r>
              <a:rPr lang="hr-HR" sz="1600" dirty="0" smtClean="0">
                <a:sym typeface="Symbol" pitchFamily="18" charset="2"/>
              </a:rPr>
              <a:t> </a:t>
            </a:r>
            <a:r>
              <a:rPr lang="hr-HR" sz="1600" i="1" dirty="0" smtClean="0">
                <a:sym typeface="Symbol" pitchFamily="18" charset="2"/>
              </a:rPr>
              <a:t>p</a:t>
            </a:r>
            <a:endParaRPr lang="en-GB" sz="1600" dirty="0">
              <a:sym typeface="Symbol" pitchFamily="18" charset="2"/>
            </a:endParaRPr>
          </a:p>
        </p:txBody>
      </p:sp>
      <p:sp>
        <p:nvSpPr>
          <p:cNvPr id="28" name="Line 103"/>
          <p:cNvSpPr>
            <a:spLocks noChangeShapeType="1"/>
          </p:cNvSpPr>
          <p:nvPr/>
        </p:nvSpPr>
        <p:spPr bwMode="auto">
          <a:xfrm flipV="1">
            <a:off x="7550150" y="2108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9" name="Group 110"/>
          <p:cNvGrpSpPr>
            <a:grpSpLocks/>
          </p:cNvGrpSpPr>
          <p:nvPr/>
        </p:nvGrpSpPr>
        <p:grpSpPr bwMode="auto">
          <a:xfrm>
            <a:off x="7061200" y="1333500"/>
            <a:ext cx="1296988" cy="2000250"/>
            <a:chOff x="4448" y="840"/>
            <a:chExt cx="817" cy="1260"/>
          </a:xfrm>
        </p:grpSpPr>
        <p:sp>
          <p:nvSpPr>
            <p:cNvPr id="30" name="Line 104"/>
            <p:cNvSpPr>
              <a:spLocks noChangeShapeType="1"/>
            </p:cNvSpPr>
            <p:nvPr/>
          </p:nvSpPr>
          <p:spPr bwMode="auto">
            <a:xfrm rot="16200000" flipV="1">
              <a:off x="4227" y="1061"/>
              <a:ext cx="1260" cy="81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108"/>
            <p:cNvSpPr txBox="1">
              <a:spLocks noChangeArrowheads="1"/>
            </p:cNvSpPr>
            <p:nvPr/>
          </p:nvSpPr>
          <p:spPr bwMode="auto">
            <a:xfrm>
              <a:off x="4984" y="1448"/>
              <a:ext cx="2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r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sp>
        <p:nvSpPr>
          <p:cNvPr id="32" name="Text Box 112"/>
          <p:cNvSpPr txBox="1">
            <a:spLocks noChangeArrowheads="1"/>
          </p:cNvSpPr>
          <p:nvPr/>
        </p:nvSpPr>
        <p:spPr bwMode="auto">
          <a:xfrm>
            <a:off x="2259010" y="1965319"/>
            <a:ext cx="195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2) </a:t>
            </a:r>
            <a:r>
              <a:rPr lang="hr-HR" sz="1600" i="1" dirty="0"/>
              <a:t>n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 </a:t>
            </a:r>
            <a:r>
              <a:rPr lang="hr-HR" sz="1600" b="1" dirty="0">
                <a:sym typeface="Symbol" pitchFamily="18" charset="2"/>
              </a:rPr>
              <a:t>P</a:t>
            </a:r>
            <a:r>
              <a:rPr lang="hr-HR" sz="1600" dirty="0">
                <a:sym typeface="Symbol" pitchFamily="18" charset="2"/>
              </a:rPr>
              <a:t> = </a:t>
            </a:r>
            <a:r>
              <a:rPr lang="hr-HR" sz="1600" i="1" dirty="0" smtClean="0">
                <a:sym typeface="Symbol" pitchFamily="18" charset="2"/>
              </a:rPr>
              <a:t>N</a:t>
            </a:r>
            <a:endParaRPr lang="en-GB" sz="1600" dirty="0">
              <a:sym typeface="Symbol" pitchFamily="18" charset="2"/>
            </a:endParaRPr>
          </a:p>
        </p:txBody>
      </p:sp>
      <p:sp>
        <p:nvSpPr>
          <p:cNvPr id="33" name="Line 118"/>
          <p:cNvSpPr>
            <a:spLocks noChangeShapeType="1"/>
          </p:cNvSpPr>
          <p:nvPr/>
        </p:nvSpPr>
        <p:spPr bwMode="auto">
          <a:xfrm>
            <a:off x="7315200" y="1724025"/>
            <a:ext cx="0" cy="16097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4" name="Line 119"/>
          <p:cNvSpPr>
            <a:spLocks noChangeShapeType="1"/>
          </p:cNvSpPr>
          <p:nvPr/>
        </p:nvSpPr>
        <p:spPr bwMode="auto">
          <a:xfrm flipH="1">
            <a:off x="4857750" y="3276600"/>
            <a:ext cx="2495550" cy="3324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6397625" y="4248150"/>
            <a:ext cx="561975" cy="366713"/>
            <a:chOff x="4030" y="2676"/>
            <a:chExt cx="354" cy="231"/>
          </a:xfrm>
        </p:grpSpPr>
        <p:sp>
          <p:nvSpPr>
            <p:cNvPr id="36" name="Oval 120"/>
            <p:cNvSpPr>
              <a:spLocks noChangeArrowheads="1"/>
            </p:cNvSpPr>
            <p:nvPr/>
          </p:nvSpPr>
          <p:spPr bwMode="auto">
            <a:xfrm>
              <a:off x="4030" y="2788"/>
              <a:ext cx="64" cy="64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7" name="Text Box 122"/>
            <p:cNvSpPr txBox="1">
              <a:spLocks noChangeArrowheads="1"/>
            </p:cNvSpPr>
            <p:nvPr/>
          </p:nvSpPr>
          <p:spPr bwMode="auto">
            <a:xfrm>
              <a:off x="4112" y="2676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</a:t>
              </a:r>
              <a:endParaRPr lang="en-GB"/>
            </a:p>
          </p:txBody>
        </p:sp>
      </p:grpSp>
      <p:grpSp>
        <p:nvGrpSpPr>
          <p:cNvPr id="38" name="Group 126"/>
          <p:cNvGrpSpPr>
            <a:grpSpLocks/>
          </p:cNvGrpSpPr>
          <p:nvPr/>
        </p:nvGrpSpPr>
        <p:grpSpPr bwMode="auto">
          <a:xfrm>
            <a:off x="6397625" y="2222500"/>
            <a:ext cx="612775" cy="2203450"/>
            <a:chOff x="4030" y="1400"/>
            <a:chExt cx="386" cy="1388"/>
          </a:xfrm>
        </p:grpSpPr>
        <p:sp>
          <p:nvSpPr>
            <p:cNvPr id="39" name="Oval 121"/>
            <p:cNvSpPr>
              <a:spLocks noChangeArrowheads="1"/>
            </p:cNvSpPr>
            <p:nvPr/>
          </p:nvSpPr>
          <p:spPr bwMode="auto">
            <a:xfrm>
              <a:off x="4030" y="1416"/>
              <a:ext cx="64" cy="64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0" name="Line 124"/>
            <p:cNvSpPr>
              <a:spLocks noChangeShapeType="1"/>
            </p:cNvSpPr>
            <p:nvPr/>
          </p:nvSpPr>
          <p:spPr bwMode="auto">
            <a:xfrm flipV="1">
              <a:off x="4064" y="1476"/>
              <a:ext cx="0" cy="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Text Box 125"/>
            <p:cNvSpPr txBox="1">
              <a:spLocks noChangeArrowheads="1"/>
            </p:cNvSpPr>
            <p:nvPr/>
          </p:nvSpPr>
          <p:spPr bwMode="auto">
            <a:xfrm>
              <a:off x="4088" y="140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N’’</a:t>
              </a:r>
              <a:endParaRPr lang="en-GB"/>
            </a:p>
          </p:txBody>
        </p:sp>
      </p:grpSp>
      <p:grpSp>
        <p:nvGrpSpPr>
          <p:cNvPr id="42" name="Group 129"/>
          <p:cNvGrpSpPr>
            <a:grpSpLocks/>
          </p:cNvGrpSpPr>
          <p:nvPr/>
        </p:nvGrpSpPr>
        <p:grpSpPr bwMode="auto">
          <a:xfrm>
            <a:off x="6089650" y="2127250"/>
            <a:ext cx="317500" cy="2571750"/>
            <a:chOff x="3836" y="1340"/>
            <a:chExt cx="200" cy="1620"/>
          </a:xfrm>
        </p:grpSpPr>
        <p:sp>
          <p:nvSpPr>
            <p:cNvPr id="43" name="Line 127"/>
            <p:cNvSpPr>
              <a:spLocks noChangeShapeType="1"/>
            </p:cNvSpPr>
            <p:nvPr/>
          </p:nvSpPr>
          <p:spPr bwMode="auto">
            <a:xfrm>
              <a:off x="3836" y="1340"/>
              <a:ext cx="200" cy="92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4" name="Line 128"/>
            <p:cNvSpPr>
              <a:spLocks noChangeShapeType="1"/>
            </p:cNvSpPr>
            <p:nvPr/>
          </p:nvSpPr>
          <p:spPr bwMode="auto">
            <a:xfrm flipV="1">
              <a:off x="3836" y="2836"/>
              <a:ext cx="200" cy="124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5" name="Text Box 130"/>
          <p:cNvSpPr txBox="1">
            <a:spLocks noChangeArrowheads="1"/>
          </p:cNvSpPr>
          <p:nvPr/>
        </p:nvSpPr>
        <p:spPr bwMode="auto">
          <a:xfrm>
            <a:off x="2285984" y="2235194"/>
            <a:ext cx="169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3) </a:t>
            </a:r>
            <a:r>
              <a:rPr lang="hr-HR" sz="1600" b="1" dirty="0"/>
              <a:t>d</a:t>
            </a:r>
            <a:r>
              <a:rPr lang="hr-HR" sz="1600" dirty="0"/>
              <a:t> (</a:t>
            </a:r>
            <a:r>
              <a:rPr lang="hr-HR" sz="1600" i="1" dirty="0"/>
              <a:t>T</a:t>
            </a:r>
            <a:r>
              <a:rPr lang="hr-HR" sz="1600" dirty="0"/>
              <a:t>,</a:t>
            </a:r>
            <a:r>
              <a:rPr lang="hr-HR" sz="1600" i="1" dirty="0"/>
              <a:t>N</a:t>
            </a:r>
            <a:r>
              <a:rPr lang="hr-HR" sz="1600" dirty="0" smtClean="0"/>
              <a:t>)</a:t>
            </a:r>
            <a:endParaRPr lang="en-GB" sz="1600" dirty="0"/>
          </a:p>
        </p:txBody>
      </p:sp>
      <p:sp>
        <p:nvSpPr>
          <p:cNvPr id="46" name="Line 131"/>
          <p:cNvSpPr>
            <a:spLocks noChangeShapeType="1"/>
          </p:cNvSpPr>
          <p:nvPr/>
        </p:nvSpPr>
        <p:spPr bwMode="auto">
          <a:xfrm>
            <a:off x="5962650" y="2314575"/>
            <a:ext cx="466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7" name="Line 132"/>
          <p:cNvSpPr>
            <a:spLocks noChangeShapeType="1"/>
          </p:cNvSpPr>
          <p:nvPr/>
        </p:nvSpPr>
        <p:spPr bwMode="auto">
          <a:xfrm rot="16200000" flipV="1">
            <a:off x="5762625" y="4419601"/>
            <a:ext cx="33337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8" name="Line 133"/>
          <p:cNvSpPr>
            <a:spLocks noChangeShapeType="1"/>
          </p:cNvSpPr>
          <p:nvPr/>
        </p:nvSpPr>
        <p:spPr bwMode="auto">
          <a:xfrm>
            <a:off x="6045200" y="2101850"/>
            <a:ext cx="0" cy="20955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9" name="Line 135"/>
          <p:cNvSpPr>
            <a:spLocks noChangeShapeType="1"/>
          </p:cNvSpPr>
          <p:nvPr/>
        </p:nvSpPr>
        <p:spPr bwMode="auto">
          <a:xfrm>
            <a:off x="5943600" y="4533900"/>
            <a:ext cx="101600" cy="1905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0" name="Group 138"/>
          <p:cNvGrpSpPr>
            <a:grpSpLocks/>
          </p:cNvGrpSpPr>
          <p:nvPr/>
        </p:nvGrpSpPr>
        <p:grpSpPr bwMode="auto">
          <a:xfrm>
            <a:off x="5473700" y="4254500"/>
            <a:ext cx="508000" cy="366713"/>
            <a:chOff x="3448" y="2680"/>
            <a:chExt cx="320" cy="231"/>
          </a:xfrm>
        </p:grpSpPr>
        <p:sp>
          <p:nvSpPr>
            <p:cNvPr id="51" name="Oval 136"/>
            <p:cNvSpPr>
              <a:spLocks noChangeArrowheads="1"/>
            </p:cNvSpPr>
            <p:nvPr/>
          </p:nvSpPr>
          <p:spPr bwMode="auto">
            <a:xfrm>
              <a:off x="3700" y="2816"/>
              <a:ext cx="68" cy="6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2" name="Text Box 137"/>
            <p:cNvSpPr txBox="1">
              <a:spLocks noChangeArrowheads="1"/>
            </p:cNvSpPr>
            <p:nvPr/>
          </p:nvSpPr>
          <p:spPr bwMode="auto">
            <a:xfrm>
              <a:off x="3448" y="268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53" name="Group 143"/>
          <p:cNvGrpSpPr>
            <a:grpSpLocks/>
          </p:cNvGrpSpPr>
          <p:nvPr/>
        </p:nvGrpSpPr>
        <p:grpSpPr bwMode="auto">
          <a:xfrm>
            <a:off x="5969000" y="4457700"/>
            <a:ext cx="438150" cy="74613"/>
            <a:chOff x="3760" y="2808"/>
            <a:chExt cx="276" cy="47"/>
          </a:xfrm>
        </p:grpSpPr>
        <p:sp>
          <p:nvSpPr>
            <p:cNvPr id="54" name="Line 139"/>
            <p:cNvSpPr>
              <a:spLocks noChangeShapeType="1"/>
            </p:cNvSpPr>
            <p:nvPr/>
          </p:nvSpPr>
          <p:spPr bwMode="auto">
            <a:xfrm flipV="1">
              <a:off x="3760" y="2824"/>
              <a:ext cx="276" cy="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Oval 140"/>
            <p:cNvSpPr>
              <a:spLocks noChangeArrowheads="1"/>
            </p:cNvSpPr>
            <p:nvPr/>
          </p:nvSpPr>
          <p:spPr bwMode="auto">
            <a:xfrm>
              <a:off x="3792" y="2820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6" name="Oval 141"/>
            <p:cNvSpPr>
              <a:spLocks noChangeArrowheads="1"/>
            </p:cNvSpPr>
            <p:nvPr/>
          </p:nvSpPr>
          <p:spPr bwMode="auto">
            <a:xfrm>
              <a:off x="3879" y="2814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7" name="Oval 142"/>
            <p:cNvSpPr>
              <a:spLocks noChangeArrowheads="1"/>
            </p:cNvSpPr>
            <p:nvPr/>
          </p:nvSpPr>
          <p:spPr bwMode="auto">
            <a:xfrm>
              <a:off x="3963" y="2808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58" name="Text Box 144"/>
          <p:cNvSpPr txBox="1">
            <a:spLocks noChangeArrowheads="1"/>
          </p:cNvSpPr>
          <p:nvPr/>
        </p:nvSpPr>
        <p:spPr bwMode="auto">
          <a:xfrm>
            <a:off x="5991225" y="4157663"/>
            <a:ext cx="27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d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28" grpId="0" animBg="1"/>
      <p:bldP spid="32" grpId="0" autoUpdateAnimBg="0"/>
      <p:bldP spid="33" grpId="0" animBg="1"/>
      <p:bldP spid="34" grpId="0" animBg="1"/>
      <p:bldP spid="45" grpId="0" autoUpdateAnimBg="0"/>
      <p:bldP spid="46" grpId="0" animBg="1"/>
      <p:bldP spid="47" grpId="0" animBg="1"/>
      <p:bldP spid="48" grpId="0" animBg="1"/>
      <p:bldP spid="49" grpId="0" animBg="1"/>
      <p:bldP spid="5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09600" y="214290"/>
            <a:ext cx="796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2. </a:t>
            </a:r>
            <a:r>
              <a:rPr lang="hr-HR" sz="2000" dirty="0" err="1" smtClean="0"/>
              <a:t>Construct</a:t>
            </a:r>
            <a:r>
              <a:rPr lang="hr-HR" sz="2000" dirty="0" smtClean="0"/>
              <a:t> a line segment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lenght</a:t>
            </a:r>
            <a:r>
              <a:rPr lang="hr-HR" sz="2000" dirty="0" smtClean="0"/>
              <a:t> </a:t>
            </a:r>
            <a:r>
              <a:rPr lang="hr-HR" sz="2000" b="1" dirty="0" smtClean="0"/>
              <a:t>d </a:t>
            </a:r>
            <a:r>
              <a:rPr lang="hr-HR" sz="2000" dirty="0" err="1" smtClean="0"/>
              <a:t>from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point</a:t>
            </a:r>
            <a:r>
              <a:rPr lang="hr-HR" sz="2000" dirty="0" smtClean="0"/>
              <a:t> </a:t>
            </a:r>
            <a:r>
              <a:rPr lang="hr-HR" sz="2000" i="1" dirty="0" smtClean="0"/>
              <a:t>A</a:t>
            </a:r>
            <a:r>
              <a:rPr lang="hr-HR" sz="2000" dirty="0" smtClean="0"/>
              <a:t> on a line </a:t>
            </a:r>
            <a:r>
              <a:rPr lang="hr-HR" sz="2000" dirty="0" err="1" smtClean="0"/>
              <a:t>perpendicular</a:t>
            </a:r>
            <a:r>
              <a:rPr lang="hr-HR" sz="2000" dirty="0" smtClean="0"/>
              <a:t> to </a:t>
            </a:r>
            <a:r>
              <a:rPr lang="hr-HR" sz="2000" dirty="0" err="1" smtClean="0"/>
              <a:t>the</a:t>
            </a:r>
            <a:r>
              <a:rPr lang="hr-HR" sz="2000" dirty="0" smtClean="0"/>
              <a:t> plane </a:t>
            </a:r>
            <a:r>
              <a:rPr lang="hr-HR" sz="2000" b="1" dirty="0" smtClean="0"/>
              <a:t>P.</a:t>
            </a:r>
            <a:endParaRPr lang="en-GB" sz="2000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219200" y="3810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rot="16200000">
            <a:off x="742950" y="3371850"/>
            <a:ext cx="491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159125" y="2401888"/>
            <a:ext cx="3449638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154363" y="2728913"/>
            <a:ext cx="3449637" cy="0"/>
          </a:xfrm>
          <a:prstGeom prst="line">
            <a:avLst/>
          </a:prstGeom>
          <a:noFill/>
          <a:ln w="25400">
            <a:solidFill>
              <a:srgbClr val="000099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442075" y="3497263"/>
            <a:ext cx="376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/>
              <a:t>x</a:t>
            </a:r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873375" y="5464175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y</a:t>
            </a:r>
            <a:endParaRPr lang="en-GB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21000" y="722313"/>
            <a:ext cx="39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z</a:t>
            </a:r>
            <a:endParaRPr lang="en-GB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251575" y="2028825"/>
            <a:ext cx="382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000099"/>
                </a:solidFill>
              </a:rPr>
              <a:t>r</a:t>
            </a:r>
            <a:r>
              <a:rPr lang="hr-HR" baseline="-25000">
                <a:solidFill>
                  <a:srgbClr val="000099"/>
                </a:solidFill>
              </a:rPr>
              <a:t>2</a:t>
            </a:r>
            <a:endParaRPr lang="en-GB">
              <a:solidFill>
                <a:srgbClr val="000099"/>
              </a:solidFill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383338" y="2397125"/>
            <a:ext cx="333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000099"/>
                </a:solidFill>
              </a:rPr>
              <a:t>r</a:t>
            </a:r>
            <a:r>
              <a:rPr lang="hr-HR" baseline="-25000">
                <a:solidFill>
                  <a:srgbClr val="000099"/>
                </a:solidFill>
              </a:rPr>
              <a:t>1</a:t>
            </a:r>
            <a:endParaRPr lang="en-GB">
              <a:solidFill>
                <a:srgbClr val="000099"/>
              </a:solidFill>
            </a:endParaRPr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4579938" y="4230688"/>
            <a:ext cx="88900" cy="889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613275" y="4189413"/>
            <a:ext cx="506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21" name="Arc 22"/>
          <p:cNvSpPr>
            <a:spLocks/>
          </p:cNvSpPr>
          <p:nvPr/>
        </p:nvSpPr>
        <p:spPr bwMode="auto">
          <a:xfrm>
            <a:off x="3200400" y="2727325"/>
            <a:ext cx="1081088" cy="10810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2" name="Group 25"/>
          <p:cNvGrpSpPr>
            <a:grpSpLocks/>
          </p:cNvGrpSpPr>
          <p:nvPr/>
        </p:nvGrpSpPr>
        <p:grpSpPr bwMode="auto">
          <a:xfrm>
            <a:off x="1809750" y="825500"/>
            <a:ext cx="2465388" cy="2981325"/>
            <a:chOff x="1140" y="520"/>
            <a:chExt cx="1553" cy="1878"/>
          </a:xfrm>
        </p:grpSpPr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299" y="586"/>
              <a:ext cx="1394" cy="181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140" y="52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0099"/>
                  </a:solidFill>
                </a:rPr>
                <a:t>r</a:t>
              </a:r>
              <a:r>
                <a:rPr lang="hr-HR" baseline="-25000">
                  <a:solidFill>
                    <a:srgbClr val="000099"/>
                  </a:solidFill>
                </a:rPr>
                <a:t>3</a:t>
              </a:r>
              <a:endParaRPr lang="en-GB">
                <a:solidFill>
                  <a:srgbClr val="000099"/>
                </a:solidFill>
              </a:endParaRPr>
            </a:p>
          </p:txBody>
        </p:sp>
      </p:grp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2711450" y="1784350"/>
            <a:ext cx="1879600" cy="2489200"/>
            <a:chOff x="1708" y="1124"/>
            <a:chExt cx="1184" cy="1568"/>
          </a:xfrm>
        </p:grpSpPr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H="1">
              <a:off x="2008" y="2692"/>
              <a:ext cx="8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7" name="Arc 27"/>
            <p:cNvSpPr>
              <a:spLocks/>
            </p:cNvSpPr>
            <p:nvPr/>
          </p:nvSpPr>
          <p:spPr bwMode="auto">
            <a:xfrm flipH="1" flipV="1">
              <a:off x="1708" y="2392"/>
              <a:ext cx="300" cy="3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V="1">
              <a:off x="1708" y="1124"/>
              <a:ext cx="0" cy="12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9" name="Group 33"/>
          <p:cNvGrpSpPr>
            <a:grpSpLocks/>
          </p:cNvGrpSpPr>
          <p:nvPr/>
        </p:nvGrpSpPr>
        <p:grpSpPr bwMode="auto">
          <a:xfrm>
            <a:off x="2159000" y="1606550"/>
            <a:ext cx="598488" cy="336550"/>
            <a:chOff x="1360" y="1012"/>
            <a:chExt cx="377" cy="212"/>
          </a:xfrm>
        </p:grpSpPr>
        <p:sp>
          <p:nvSpPr>
            <p:cNvPr id="30" name="Oval 30"/>
            <p:cNvSpPr>
              <a:spLocks noChangeArrowheads="1"/>
            </p:cNvSpPr>
            <p:nvPr/>
          </p:nvSpPr>
          <p:spPr bwMode="auto">
            <a:xfrm>
              <a:off x="1681" y="1097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1360" y="1012"/>
              <a:ext cx="3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A’’’</a:t>
              </a:r>
              <a:endParaRPr lang="en-GB"/>
            </a:p>
          </p:txBody>
        </p:sp>
      </p:grp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4622800" y="1733550"/>
            <a:ext cx="0" cy="24955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2755900" y="1784350"/>
            <a:ext cx="18478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4" name="Group 37"/>
          <p:cNvGrpSpPr>
            <a:grpSpLocks/>
          </p:cNvGrpSpPr>
          <p:nvPr/>
        </p:nvGrpSpPr>
        <p:grpSpPr bwMode="auto">
          <a:xfrm>
            <a:off x="4579938" y="1530350"/>
            <a:ext cx="557212" cy="336550"/>
            <a:chOff x="2885" y="964"/>
            <a:chExt cx="351" cy="212"/>
          </a:xfrm>
        </p:grpSpPr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2885" y="1093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2952" y="964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A”</a:t>
              </a:r>
              <a:endParaRPr lang="en-GB"/>
            </a:p>
          </p:txBody>
        </p:sp>
      </p:grpSp>
      <p:grpSp>
        <p:nvGrpSpPr>
          <p:cNvPr id="37" name="Group 40"/>
          <p:cNvGrpSpPr>
            <a:grpSpLocks/>
          </p:cNvGrpSpPr>
          <p:nvPr/>
        </p:nvGrpSpPr>
        <p:grpSpPr bwMode="auto">
          <a:xfrm>
            <a:off x="1301750" y="1057275"/>
            <a:ext cx="2360613" cy="1762125"/>
            <a:chOff x="820" y="666"/>
            <a:chExt cx="1487" cy="1110"/>
          </a:xfrm>
        </p:grpSpPr>
        <p:sp>
          <p:nvSpPr>
            <p:cNvPr id="38" name="Line 38"/>
            <p:cNvSpPr>
              <a:spLocks noChangeShapeType="1"/>
            </p:cNvSpPr>
            <p:nvPr/>
          </p:nvSpPr>
          <p:spPr bwMode="auto">
            <a:xfrm rot="-5400000">
              <a:off x="1222" y="525"/>
              <a:ext cx="943" cy="1226"/>
            </a:xfrm>
            <a:prstGeom prst="line">
              <a:avLst/>
            </a:prstGeom>
            <a:noFill/>
            <a:ln w="1270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820" y="1564"/>
              <a:ext cx="4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660033"/>
                  </a:solidFill>
                </a:rPr>
                <a:t>n’’’</a:t>
              </a:r>
              <a:endParaRPr lang="en-GB">
                <a:solidFill>
                  <a:srgbClr val="660033"/>
                </a:solidFill>
              </a:endParaRPr>
            </a:p>
          </p:txBody>
        </p:sp>
      </p:grpSp>
      <p:grpSp>
        <p:nvGrpSpPr>
          <p:cNvPr id="40" name="Group 43"/>
          <p:cNvGrpSpPr>
            <a:grpSpLocks/>
          </p:cNvGrpSpPr>
          <p:nvPr/>
        </p:nvGrpSpPr>
        <p:grpSpPr bwMode="auto">
          <a:xfrm>
            <a:off x="4597400" y="882650"/>
            <a:ext cx="895350" cy="4425950"/>
            <a:chOff x="2896" y="556"/>
            <a:chExt cx="564" cy="2788"/>
          </a:xfrm>
        </p:grpSpPr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2912" y="556"/>
              <a:ext cx="0" cy="2628"/>
            </a:xfrm>
            <a:prstGeom prst="line">
              <a:avLst/>
            </a:prstGeom>
            <a:noFill/>
            <a:ln w="1270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Text Box 42"/>
            <p:cNvSpPr txBox="1">
              <a:spLocks noChangeArrowheads="1"/>
            </p:cNvSpPr>
            <p:nvPr/>
          </p:nvSpPr>
          <p:spPr bwMode="auto">
            <a:xfrm>
              <a:off x="2896" y="3132"/>
              <a:ext cx="5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660033"/>
                  </a:solidFill>
                </a:rPr>
                <a:t>n’= n”</a:t>
              </a:r>
              <a:endParaRPr lang="en-GB">
                <a:solidFill>
                  <a:srgbClr val="660033"/>
                </a:solidFill>
              </a:endParaRPr>
            </a:p>
          </p:txBody>
        </p:sp>
      </p:grpSp>
      <p:grpSp>
        <p:nvGrpSpPr>
          <p:cNvPr id="43" name="Group 48"/>
          <p:cNvGrpSpPr>
            <a:grpSpLocks/>
          </p:cNvGrpSpPr>
          <p:nvPr/>
        </p:nvGrpSpPr>
        <p:grpSpPr bwMode="auto">
          <a:xfrm>
            <a:off x="2711450" y="1212850"/>
            <a:ext cx="742950" cy="571500"/>
            <a:chOff x="1708" y="764"/>
            <a:chExt cx="468" cy="360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 flipV="1">
              <a:off x="1708" y="764"/>
              <a:ext cx="468" cy="36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5" name="Text Box 47"/>
            <p:cNvSpPr txBox="1">
              <a:spLocks noChangeArrowheads="1"/>
            </p:cNvSpPr>
            <p:nvPr/>
          </p:nvSpPr>
          <p:spPr bwMode="auto">
            <a:xfrm>
              <a:off x="1756" y="784"/>
              <a:ext cx="1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46" name="Group 50"/>
          <p:cNvGrpSpPr>
            <a:grpSpLocks/>
          </p:cNvGrpSpPr>
          <p:nvPr/>
        </p:nvGrpSpPr>
        <p:grpSpPr bwMode="auto">
          <a:xfrm>
            <a:off x="3276600" y="876300"/>
            <a:ext cx="584200" cy="388938"/>
            <a:chOff x="2064" y="552"/>
            <a:chExt cx="368" cy="245"/>
          </a:xfrm>
        </p:grpSpPr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2145" y="741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49"/>
            <p:cNvSpPr txBox="1">
              <a:spLocks noChangeArrowheads="1"/>
            </p:cNvSpPr>
            <p:nvPr/>
          </p:nvSpPr>
          <p:spPr bwMode="auto">
            <a:xfrm>
              <a:off x="2064" y="552"/>
              <a:ext cx="3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B’’’</a:t>
              </a:r>
              <a:endParaRPr lang="en-GB"/>
            </a:p>
          </p:txBody>
        </p:sp>
      </p:grpSp>
      <p:grpSp>
        <p:nvGrpSpPr>
          <p:cNvPr id="49" name="Group 53"/>
          <p:cNvGrpSpPr>
            <a:grpSpLocks/>
          </p:cNvGrpSpPr>
          <p:nvPr/>
        </p:nvGrpSpPr>
        <p:grpSpPr bwMode="auto">
          <a:xfrm>
            <a:off x="3492500" y="996950"/>
            <a:ext cx="1701800" cy="336550"/>
            <a:chOff x="2200" y="628"/>
            <a:chExt cx="1072" cy="212"/>
          </a:xfrm>
        </p:grpSpPr>
        <p:sp>
          <p:nvSpPr>
            <p:cNvPr id="50" name="Oval 45"/>
            <p:cNvSpPr>
              <a:spLocks noChangeArrowheads="1"/>
            </p:cNvSpPr>
            <p:nvPr/>
          </p:nvSpPr>
          <p:spPr bwMode="auto">
            <a:xfrm>
              <a:off x="2885" y="737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Line 51"/>
            <p:cNvSpPr>
              <a:spLocks noChangeShapeType="1"/>
            </p:cNvSpPr>
            <p:nvPr/>
          </p:nvSpPr>
          <p:spPr bwMode="auto">
            <a:xfrm>
              <a:off x="2200" y="768"/>
              <a:ext cx="6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2976" y="628"/>
              <a:ext cx="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B”</a:t>
              </a:r>
              <a:endParaRPr lang="en-GB"/>
            </a:p>
          </p:txBody>
        </p:sp>
      </p:grp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3448050" y="1257300"/>
            <a:ext cx="0" cy="2540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4" name="Arc 55"/>
          <p:cNvSpPr>
            <a:spLocks/>
          </p:cNvSpPr>
          <p:nvPr/>
        </p:nvSpPr>
        <p:spPr bwMode="auto">
          <a:xfrm>
            <a:off x="3194050" y="3562350"/>
            <a:ext cx="247650" cy="247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55" name="Line 56"/>
          <p:cNvSpPr>
            <a:spLocks noChangeShapeType="1"/>
          </p:cNvSpPr>
          <p:nvPr/>
        </p:nvSpPr>
        <p:spPr bwMode="auto">
          <a:xfrm>
            <a:off x="3194050" y="3562350"/>
            <a:ext cx="1428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6" name="Group 59"/>
          <p:cNvGrpSpPr>
            <a:grpSpLocks/>
          </p:cNvGrpSpPr>
          <p:nvPr/>
        </p:nvGrpSpPr>
        <p:grpSpPr bwMode="auto">
          <a:xfrm>
            <a:off x="4573588" y="3397250"/>
            <a:ext cx="500062" cy="336550"/>
            <a:chOff x="2881" y="2140"/>
            <a:chExt cx="315" cy="212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2881" y="2217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8" name="Text Box 58"/>
            <p:cNvSpPr txBox="1">
              <a:spLocks noChangeArrowheads="1"/>
            </p:cNvSpPr>
            <p:nvPr/>
          </p:nvSpPr>
          <p:spPr bwMode="auto">
            <a:xfrm>
              <a:off x="2936" y="2140"/>
              <a:ext cx="2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</p:grpSp>
      <p:grpSp>
        <p:nvGrpSpPr>
          <p:cNvPr id="59" name="Group 62"/>
          <p:cNvGrpSpPr>
            <a:grpSpLocks/>
          </p:cNvGrpSpPr>
          <p:nvPr/>
        </p:nvGrpSpPr>
        <p:grpSpPr bwMode="auto">
          <a:xfrm>
            <a:off x="4616450" y="1263650"/>
            <a:ext cx="6350" cy="2971800"/>
            <a:chOff x="2908" y="796"/>
            <a:chExt cx="4" cy="1872"/>
          </a:xfrm>
        </p:grpSpPr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2912" y="796"/>
              <a:ext cx="0" cy="3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Line 61"/>
            <p:cNvSpPr>
              <a:spLocks noChangeShapeType="1"/>
            </p:cNvSpPr>
            <p:nvPr/>
          </p:nvSpPr>
          <p:spPr bwMode="auto">
            <a:xfrm>
              <a:off x="2908" y="2264"/>
              <a:ext cx="0" cy="40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2" name="Text Box 63"/>
          <p:cNvSpPr txBox="1">
            <a:spLocks noChangeArrowheads="1"/>
          </p:cNvSpPr>
          <p:nvPr/>
        </p:nvSpPr>
        <p:spPr bwMode="auto">
          <a:xfrm>
            <a:off x="523875" y="4721225"/>
            <a:ext cx="25336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200" b="1" i="1" dirty="0" err="1" smtClean="0">
                <a:solidFill>
                  <a:srgbClr val="FF3300"/>
                </a:solidFill>
              </a:rPr>
              <a:t>Remark</a:t>
            </a:r>
            <a:r>
              <a:rPr lang="hr-HR" sz="1200" b="1" i="1" dirty="0" smtClean="0">
                <a:solidFill>
                  <a:srgbClr val="FF3300"/>
                </a:solidFill>
              </a:rPr>
              <a:t>.</a:t>
            </a:r>
            <a:r>
              <a:rPr lang="hr-HR" sz="1200" dirty="0" smtClean="0"/>
              <a:t> </a:t>
            </a:r>
            <a:r>
              <a:rPr lang="hr-HR" sz="1200" dirty="0" err="1" smtClean="0"/>
              <a:t>There</a:t>
            </a:r>
            <a:r>
              <a:rPr lang="hr-HR" sz="1200" dirty="0" smtClean="0"/>
              <a:t> </a:t>
            </a:r>
            <a:r>
              <a:rPr lang="hr-HR" sz="1200" dirty="0" err="1" smtClean="0"/>
              <a:t>exist</a:t>
            </a:r>
            <a:r>
              <a:rPr lang="hr-HR" sz="1200" dirty="0" smtClean="0"/>
              <a:t> </a:t>
            </a:r>
            <a:r>
              <a:rPr lang="hr-HR" sz="1200" dirty="0" err="1" smtClean="0"/>
              <a:t>two</a:t>
            </a:r>
            <a:r>
              <a:rPr lang="hr-HR" sz="1200" dirty="0" smtClean="0"/>
              <a:t> </a:t>
            </a:r>
            <a:r>
              <a:rPr lang="hr-HR" sz="1200" dirty="0" err="1" smtClean="0"/>
              <a:t>solutions</a:t>
            </a:r>
            <a:r>
              <a:rPr lang="hr-HR" sz="1200" dirty="0" smtClean="0"/>
              <a:t>.</a:t>
            </a:r>
            <a:endParaRPr lang="en-GB" sz="1200" dirty="0"/>
          </a:p>
        </p:txBody>
      </p:sp>
      <p:sp>
        <p:nvSpPr>
          <p:cNvPr id="63" name="Line 73"/>
          <p:cNvSpPr>
            <a:spLocks noChangeShapeType="1"/>
          </p:cNvSpPr>
          <p:nvPr/>
        </p:nvSpPr>
        <p:spPr bwMode="auto">
          <a:xfrm>
            <a:off x="7067550" y="857250"/>
            <a:ext cx="7048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4" name="Text Box 74"/>
          <p:cNvSpPr txBox="1">
            <a:spLocks noChangeArrowheads="1"/>
          </p:cNvSpPr>
          <p:nvPr/>
        </p:nvSpPr>
        <p:spPr bwMode="auto">
          <a:xfrm>
            <a:off x="7229475" y="81915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FF3300"/>
                </a:solidFill>
              </a:rPr>
              <a:t>d</a:t>
            </a:r>
            <a:endParaRPr lang="en-GB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  <p:bldP spid="33" grpId="0" animBg="1"/>
      <p:bldP spid="53" grpId="0" animBg="1"/>
      <p:bldP spid="54" grpId="0" animBg="1"/>
      <p:bldP spid="55" grpId="0" animBg="1"/>
      <p:bldP spid="6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09575" y="20574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400"/>
              <a:t>1.  </a:t>
            </a:r>
            <a:r>
              <a:rPr lang="hr-HR" sz="2400" i="1"/>
              <a:t>p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 </a:t>
            </a:r>
            <a:r>
              <a:rPr lang="hr-HR" sz="2400" b="1">
                <a:sym typeface="Symbol" pitchFamily="18" charset="2"/>
              </a:rPr>
              <a:t></a:t>
            </a:r>
            <a:endParaRPr lang="en-GB" sz="2400" b="1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2425" y="3352800"/>
            <a:ext cx="335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400" dirty="0">
                <a:sym typeface="Symbol" pitchFamily="18" charset="2"/>
              </a:rPr>
              <a:t>2.  </a:t>
            </a:r>
            <a:r>
              <a:rPr lang="en-GB" sz="2400" b="1" dirty="0">
                <a:sym typeface="Symbol" pitchFamily="18" charset="2"/>
              </a:rPr>
              <a:t></a:t>
            </a:r>
            <a:r>
              <a:rPr lang="hr-HR" sz="2400" dirty="0">
                <a:sym typeface="Symbol" pitchFamily="18" charset="2"/>
              </a:rPr>
              <a:t>  </a:t>
            </a:r>
            <a:r>
              <a:rPr lang="hr-HR" sz="2400" b="1" dirty="0">
                <a:sym typeface="Symbol" pitchFamily="18" charset="2"/>
              </a:rPr>
              <a:t></a:t>
            </a:r>
            <a:r>
              <a:rPr lang="hr-HR" sz="2400" dirty="0">
                <a:sym typeface="Symbol" pitchFamily="18" charset="2"/>
              </a:rPr>
              <a:t> = </a:t>
            </a:r>
            <a:r>
              <a:rPr lang="hr-HR" sz="2400" i="1" dirty="0">
                <a:solidFill>
                  <a:srgbClr val="800080"/>
                </a:solidFill>
                <a:sym typeface="Symbol" pitchFamily="18" charset="2"/>
              </a:rPr>
              <a:t>q</a:t>
            </a:r>
            <a:r>
              <a:rPr lang="hr-HR" sz="2400" b="1" dirty="0">
                <a:solidFill>
                  <a:srgbClr val="800080"/>
                </a:solidFill>
                <a:sym typeface="Symbol" pitchFamily="18" charset="2"/>
              </a:rPr>
              <a:t> </a:t>
            </a:r>
            <a:endParaRPr lang="en-GB" sz="2400" dirty="0">
              <a:solidFill>
                <a:srgbClr val="80008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0050" y="421005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400"/>
              <a:t>3.  </a:t>
            </a:r>
            <a:r>
              <a:rPr lang="hr-HR" sz="2400" i="1"/>
              <a:t>q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 </a:t>
            </a:r>
            <a:r>
              <a:rPr lang="hr-HR" sz="2400" i="1">
                <a:sym typeface="Symbol" pitchFamily="18" charset="2"/>
              </a:rPr>
              <a:t>p</a:t>
            </a:r>
            <a:r>
              <a:rPr lang="hr-HR" sz="2400">
                <a:sym typeface="Symbol" pitchFamily="18" charset="2"/>
              </a:rPr>
              <a:t> = </a:t>
            </a:r>
            <a:r>
              <a:rPr lang="hr-HR" sz="2400" i="1">
                <a:sym typeface="Symbol" pitchFamily="18" charset="2"/>
              </a:rPr>
              <a:t>N</a:t>
            </a:r>
            <a:endParaRPr lang="en-GB" sz="2400" i="1">
              <a:sym typeface="Symbol" pitchFamily="18" charset="2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657600" y="3657600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4038600" y="1295400"/>
            <a:ext cx="3505200" cy="2362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038600" y="3657600"/>
            <a:ext cx="3429000" cy="2438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96200" y="3286124"/>
            <a:ext cx="60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baseline="-25000" dirty="0"/>
              <a:t>1</a:t>
            </a:r>
            <a:r>
              <a:rPr lang="hr-HR" sz="2000" dirty="0"/>
              <a:t>x</a:t>
            </a:r>
            <a:r>
              <a:rPr lang="hr-HR" sz="2000" baseline="-25000" dirty="0"/>
              <a:t>2</a:t>
            </a:r>
            <a:endParaRPr lang="en-GB" sz="2000" baseline="-25000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781800" y="5786454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305568" y="1528692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191000" y="1752600"/>
            <a:ext cx="2667000" cy="1752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4572000" y="3505200"/>
            <a:ext cx="3048000" cy="1905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495800" y="1600130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p’’</a:t>
            </a:r>
            <a:endParaRPr lang="en-GB" sz="2000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167190" y="5429264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p’</a:t>
            </a:r>
            <a:endParaRPr lang="en-GB" sz="2000" dirty="0"/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406900" y="3657600"/>
            <a:ext cx="2984500" cy="2203450"/>
            <a:chOff x="3016" y="2400"/>
            <a:chExt cx="1880" cy="1388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3120" y="2400"/>
              <a:ext cx="1776" cy="110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016" y="3536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= d</a:t>
              </a:r>
              <a:r>
                <a:rPr lang="hr-HR" sz="2000" baseline="-25000" dirty="0"/>
                <a:t>1</a:t>
              </a:r>
              <a:endParaRPr lang="en-GB" sz="2000" dirty="0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358063" y="838200"/>
            <a:ext cx="482600" cy="2819400"/>
            <a:chOff x="4875" y="624"/>
            <a:chExt cx="304" cy="1776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4896" y="624"/>
              <a:ext cx="0" cy="177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4875" y="1464"/>
              <a:ext cx="3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d</a:t>
              </a:r>
              <a:r>
                <a:rPr lang="hr-HR" sz="2000" baseline="-25000" dirty="0"/>
                <a:t>2</a:t>
              </a:r>
              <a:endParaRPr lang="en-GB" sz="2000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340350" y="4714889"/>
            <a:ext cx="558800" cy="500063"/>
            <a:chOff x="3604" y="3105"/>
            <a:chExt cx="352" cy="315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3724" y="3105"/>
              <a:ext cx="72" cy="8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604" y="3170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5591175" y="3667125"/>
            <a:ext cx="0" cy="1028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hr-HR"/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5191126" y="3228975"/>
            <a:ext cx="666750" cy="469900"/>
            <a:chOff x="3510" y="2130"/>
            <a:chExt cx="420" cy="296"/>
          </a:xfrm>
        </p:grpSpPr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3724" y="2364"/>
              <a:ext cx="72" cy="6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3510" y="2130"/>
              <a:ext cx="4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7286625" y="3587754"/>
            <a:ext cx="695325" cy="452438"/>
            <a:chOff x="4830" y="2356"/>
            <a:chExt cx="438" cy="285"/>
          </a:xfrm>
        </p:grpSpPr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4830" y="2391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4856" y="235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hr-HR"/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334256" y="1285875"/>
            <a:ext cx="671513" cy="396875"/>
            <a:chOff x="4860" y="906"/>
            <a:chExt cx="423" cy="250"/>
          </a:xfrm>
        </p:grpSpPr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4875" y="906"/>
              <a:ext cx="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4860" y="93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hr-HR"/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5419725" y="1047750"/>
            <a:ext cx="2247900" cy="2819400"/>
            <a:chOff x="3654" y="756"/>
            <a:chExt cx="1416" cy="1776"/>
          </a:xfrm>
        </p:grpSpPr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H="1">
              <a:off x="3654" y="756"/>
              <a:ext cx="1416" cy="1776"/>
            </a:xfrm>
            <a:prstGeom prst="line">
              <a:avLst/>
            </a:prstGeom>
            <a:noFill/>
            <a:ln w="22225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r-HR"/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4410" y="1494"/>
              <a:ext cx="3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b="1">
                  <a:solidFill>
                    <a:srgbClr val="800080"/>
                  </a:solidFill>
                </a:rPr>
                <a:t>q’’</a:t>
              </a:r>
              <a:endParaRPr lang="en-GB" sz="2000" b="1">
                <a:solidFill>
                  <a:srgbClr val="800080"/>
                </a:solidFill>
              </a:endParaRPr>
            </a:p>
          </p:txBody>
        </p:sp>
      </p:grp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4857752" y="5461017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= </a:t>
            </a:r>
            <a:r>
              <a:rPr lang="hr-HR" sz="2000" b="1" dirty="0">
                <a:solidFill>
                  <a:srgbClr val="800080"/>
                </a:solidFill>
              </a:rPr>
              <a:t>q’</a:t>
            </a:r>
            <a:endParaRPr lang="en-GB" sz="2000" b="1" dirty="0">
              <a:solidFill>
                <a:srgbClr val="800080"/>
              </a:solidFill>
            </a:endParaRPr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6108700" y="3079750"/>
            <a:ext cx="0" cy="1358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hr-HR"/>
          </a:p>
        </p:txBody>
      </p: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6019800" y="2714632"/>
            <a:ext cx="923925" cy="400051"/>
            <a:chOff x="3792" y="1710"/>
            <a:chExt cx="582" cy="252"/>
          </a:xfrm>
        </p:grpSpPr>
        <p:grpSp>
          <p:nvGrpSpPr>
            <p:cNvPr id="42" name="Group 49"/>
            <p:cNvGrpSpPr>
              <a:grpSpLocks/>
            </p:cNvGrpSpPr>
            <p:nvPr/>
          </p:nvGrpSpPr>
          <p:grpSpPr bwMode="auto">
            <a:xfrm>
              <a:off x="3794" y="1710"/>
              <a:ext cx="580" cy="252"/>
              <a:chOff x="3794" y="1710"/>
              <a:chExt cx="580" cy="252"/>
            </a:xfrm>
          </p:grpSpPr>
          <p:sp>
            <p:nvSpPr>
              <p:cNvPr id="44" name="Oval 41"/>
              <p:cNvSpPr>
                <a:spLocks noChangeArrowheads="1"/>
              </p:cNvSpPr>
              <p:nvPr/>
            </p:nvSpPr>
            <p:spPr bwMode="auto">
              <a:xfrm>
                <a:off x="3794" y="1842"/>
                <a:ext cx="96" cy="96"/>
              </a:xfrm>
              <a:prstGeom prst="ellipse">
                <a:avLst/>
              </a:pr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r-HR"/>
              </a:p>
            </p:txBody>
          </p:sp>
          <p:sp>
            <p:nvSpPr>
              <p:cNvPr id="45" name="Text Box 42"/>
              <p:cNvSpPr txBox="1">
                <a:spLocks noChangeArrowheads="1"/>
              </p:cNvSpPr>
              <p:nvPr/>
            </p:nvSpPr>
            <p:spPr bwMode="auto">
              <a:xfrm>
                <a:off x="3915" y="1710"/>
                <a:ext cx="45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hr-HR" sz="2000" dirty="0"/>
                  <a:t>N’’</a:t>
                </a:r>
                <a:endParaRPr lang="en-GB" sz="2000" dirty="0"/>
              </a:p>
            </p:txBody>
          </p:sp>
        </p:grpSp>
        <p:sp>
          <p:nvSpPr>
            <p:cNvPr id="43" name="Oval 43"/>
            <p:cNvSpPr>
              <a:spLocks noChangeArrowheads="1"/>
            </p:cNvSpPr>
            <p:nvPr/>
          </p:nvSpPr>
          <p:spPr bwMode="auto">
            <a:xfrm>
              <a:off x="3792" y="1844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46" name="Group 52"/>
          <p:cNvGrpSpPr>
            <a:grpSpLocks/>
          </p:cNvGrpSpPr>
          <p:nvPr/>
        </p:nvGrpSpPr>
        <p:grpSpPr bwMode="auto">
          <a:xfrm>
            <a:off x="6038859" y="4314825"/>
            <a:ext cx="676276" cy="400050"/>
            <a:chOff x="3804" y="2718"/>
            <a:chExt cx="426" cy="252"/>
          </a:xfrm>
        </p:grpSpPr>
        <p:grpSp>
          <p:nvGrpSpPr>
            <p:cNvPr id="47" name="Group 50"/>
            <p:cNvGrpSpPr>
              <a:grpSpLocks/>
            </p:cNvGrpSpPr>
            <p:nvPr/>
          </p:nvGrpSpPr>
          <p:grpSpPr bwMode="auto">
            <a:xfrm>
              <a:off x="3808" y="2718"/>
              <a:ext cx="422" cy="252"/>
              <a:chOff x="3808" y="2718"/>
              <a:chExt cx="422" cy="252"/>
            </a:xfrm>
          </p:grpSpPr>
          <p:sp>
            <p:nvSpPr>
              <p:cNvPr id="49" name="Oval 45"/>
              <p:cNvSpPr>
                <a:spLocks noChangeArrowheads="1"/>
              </p:cNvSpPr>
              <p:nvPr/>
            </p:nvSpPr>
            <p:spPr bwMode="auto">
              <a:xfrm>
                <a:off x="3808" y="2752"/>
                <a:ext cx="92" cy="92"/>
              </a:xfrm>
              <a:prstGeom prst="ellipse">
                <a:avLst/>
              </a:pr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r-HR"/>
              </a:p>
            </p:txBody>
          </p:sp>
          <p:sp>
            <p:nvSpPr>
              <p:cNvPr id="50" name="Text Box 46"/>
              <p:cNvSpPr txBox="1">
                <a:spLocks noChangeArrowheads="1"/>
              </p:cNvSpPr>
              <p:nvPr/>
            </p:nvSpPr>
            <p:spPr bwMode="auto">
              <a:xfrm>
                <a:off x="3870" y="2718"/>
                <a:ext cx="36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hr-HR" sz="2000" dirty="0"/>
                  <a:t>N’</a:t>
                </a:r>
                <a:endParaRPr lang="en-GB" sz="2000" dirty="0"/>
              </a:p>
            </p:txBody>
          </p:sp>
        </p:grp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3804" y="2748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51" name="Rectangle 48"/>
          <p:cNvSpPr txBox="1">
            <a:spLocks noChangeArrowheads="1"/>
          </p:cNvSpPr>
          <p:nvPr/>
        </p:nvSpPr>
        <p:spPr>
          <a:xfrm>
            <a:off x="276224" y="363538"/>
            <a:ext cx="6224602" cy="830997"/>
          </a:xfrm>
          <a:prstGeom prst="rect">
            <a:avLst/>
          </a:prstGeom>
          <a:noFill/>
          <a:ln/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Intersection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line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plane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determined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its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traces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590550" y="1581150"/>
            <a:ext cx="27670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 dirty="0" err="1" smtClean="0">
                <a:solidFill>
                  <a:srgbClr val="6600CC"/>
                </a:solidFill>
              </a:rPr>
              <a:t>Outline</a:t>
            </a:r>
            <a:r>
              <a:rPr lang="hr-HR" sz="2000" i="1" dirty="0" smtClean="0">
                <a:solidFill>
                  <a:srgbClr val="6600CC"/>
                </a:solidFill>
              </a:rPr>
              <a:t> </a:t>
            </a:r>
            <a:r>
              <a:rPr lang="hr-HR" sz="2000" i="1" dirty="0" err="1" smtClean="0">
                <a:solidFill>
                  <a:srgbClr val="6600CC"/>
                </a:solidFill>
              </a:rPr>
              <a:t>of</a:t>
            </a:r>
            <a:r>
              <a:rPr lang="hr-HR" sz="2000" i="1" dirty="0" smtClean="0">
                <a:solidFill>
                  <a:srgbClr val="6600CC"/>
                </a:solidFill>
              </a:rPr>
              <a:t> </a:t>
            </a:r>
            <a:r>
              <a:rPr lang="hr-HR" sz="2000" i="1" dirty="0" err="1" smtClean="0">
                <a:solidFill>
                  <a:srgbClr val="6600CC"/>
                </a:solidFill>
              </a:rPr>
              <a:t>the</a:t>
            </a:r>
            <a:r>
              <a:rPr lang="hr-HR" sz="2000" i="1" dirty="0" smtClean="0">
                <a:solidFill>
                  <a:srgbClr val="6600CC"/>
                </a:solidFill>
              </a:rPr>
              <a:t> </a:t>
            </a:r>
            <a:r>
              <a:rPr lang="hr-HR" sz="2000" i="1" dirty="0" err="1" smtClean="0">
                <a:solidFill>
                  <a:srgbClr val="6600CC"/>
                </a:solidFill>
              </a:rPr>
              <a:t>solution</a:t>
            </a:r>
            <a:r>
              <a:rPr lang="hr-HR" sz="2000" i="1" dirty="0" smtClean="0"/>
              <a:t>:</a:t>
            </a:r>
            <a:endParaRPr lang="en-GB" sz="2000" i="1" dirty="0"/>
          </a:p>
        </p:txBody>
      </p:sp>
      <p:sp>
        <p:nvSpPr>
          <p:cNvPr id="66" name="Text Box 67"/>
          <p:cNvSpPr txBox="1">
            <a:spLocks noChangeArrowheads="1"/>
          </p:cNvSpPr>
          <p:nvPr/>
        </p:nvSpPr>
        <p:spPr bwMode="auto">
          <a:xfrm>
            <a:off x="323850" y="2619375"/>
            <a:ext cx="35337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 err="1" smtClean="0"/>
              <a:t>Becouse</a:t>
            </a:r>
            <a:r>
              <a:rPr lang="hr-HR" sz="1600" dirty="0" smtClean="0"/>
              <a:t>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simplicity</a:t>
            </a:r>
            <a:r>
              <a:rPr lang="hr-HR" sz="1600" dirty="0" smtClean="0"/>
              <a:t>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construction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plane </a:t>
            </a:r>
            <a:r>
              <a:rPr lang="hr-HR" sz="1600" b="1" dirty="0" smtClean="0">
                <a:sym typeface="Symbol" pitchFamily="18" charset="2"/>
              </a:rPr>
              <a:t></a:t>
            </a:r>
            <a:r>
              <a:rPr lang="hr-HR" sz="1600" dirty="0" smtClean="0"/>
              <a:t> </a:t>
            </a:r>
            <a:r>
              <a:rPr lang="hr-HR" sz="1600" dirty="0" smtClean="0"/>
              <a:t>is a </a:t>
            </a:r>
            <a:r>
              <a:rPr lang="hr-HR" sz="1600" dirty="0" err="1" smtClean="0"/>
              <a:t>vertical</a:t>
            </a:r>
            <a:r>
              <a:rPr lang="hr-HR" sz="1600" dirty="0" smtClean="0"/>
              <a:t> </a:t>
            </a:r>
            <a:r>
              <a:rPr lang="hr-HR" sz="1600" dirty="0" err="1" smtClean="0"/>
              <a:t>projection</a:t>
            </a:r>
            <a:r>
              <a:rPr lang="hr-HR" sz="1600" dirty="0" smtClean="0"/>
              <a:t> plane</a:t>
            </a:r>
            <a:r>
              <a:rPr lang="hr-HR" sz="1600" dirty="0" smtClean="0"/>
              <a:t>.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26" grpId="0" animBg="1"/>
      <p:bldP spid="39" grpId="0" autoUpdateAnimBg="0"/>
      <p:bldP spid="40" grpId="0" animBg="1"/>
      <p:bldP spid="52" grpId="0" autoUpdateAnimBg="0"/>
      <p:bldP spid="6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3"/>
          <p:cNvSpPr>
            <a:spLocks noChangeShapeType="1"/>
          </p:cNvSpPr>
          <p:nvPr/>
        </p:nvSpPr>
        <p:spPr bwMode="auto">
          <a:xfrm>
            <a:off x="4051298" y="3309932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31788" y="928670"/>
            <a:ext cx="47402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1. </a:t>
            </a:r>
            <a:r>
              <a:rPr lang="hr-HR" sz="2000" dirty="0" err="1" smtClean="0"/>
              <a:t>Determine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intersection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line </a:t>
            </a:r>
            <a:r>
              <a:rPr lang="hr-HR" sz="2000" i="1" dirty="0" smtClean="0"/>
              <a:t>p</a:t>
            </a:r>
            <a:r>
              <a:rPr lang="hr-HR" sz="2000" dirty="0" smtClean="0"/>
              <a:t>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plane </a:t>
            </a:r>
            <a:r>
              <a:rPr lang="hr-HR" sz="2000" b="1" dirty="0" smtClean="0">
                <a:sym typeface="Symbol" pitchFamily="18" charset="2"/>
              </a:rPr>
              <a:t>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 rot="16200000">
            <a:off x="3808410" y="3448045"/>
            <a:ext cx="4219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Line 95"/>
          <p:cNvSpPr>
            <a:spLocks noChangeShapeType="1"/>
          </p:cNvSpPr>
          <p:nvPr/>
        </p:nvSpPr>
        <p:spPr bwMode="auto">
          <a:xfrm>
            <a:off x="5924548" y="5360982"/>
            <a:ext cx="239077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>
            <a:off x="5915023" y="4776782"/>
            <a:ext cx="2393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Text Box 97"/>
          <p:cNvSpPr txBox="1">
            <a:spLocks noChangeArrowheads="1"/>
          </p:cNvSpPr>
          <p:nvPr/>
        </p:nvSpPr>
        <p:spPr bwMode="auto">
          <a:xfrm>
            <a:off x="7899398" y="4786307"/>
            <a:ext cx="46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9" name="Text Box 98"/>
          <p:cNvSpPr txBox="1">
            <a:spLocks noChangeArrowheads="1"/>
          </p:cNvSpPr>
          <p:nvPr/>
        </p:nvSpPr>
        <p:spPr bwMode="auto">
          <a:xfrm>
            <a:off x="7908923" y="5341932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10" name="Text Box 99"/>
          <p:cNvSpPr txBox="1">
            <a:spLocks noChangeArrowheads="1"/>
          </p:cNvSpPr>
          <p:nvPr/>
        </p:nvSpPr>
        <p:spPr bwMode="auto">
          <a:xfrm>
            <a:off x="7889873" y="2957507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11" name="Line 100"/>
          <p:cNvSpPr>
            <a:spLocks noChangeShapeType="1"/>
          </p:cNvSpPr>
          <p:nvPr/>
        </p:nvSpPr>
        <p:spPr bwMode="auto">
          <a:xfrm>
            <a:off x="6975473" y="1557332"/>
            <a:ext cx="0" cy="364807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7004048" y="2414582"/>
            <a:ext cx="1057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CC3300"/>
                </a:solidFill>
              </a:rPr>
              <a:t>p’= p’’</a:t>
            </a:r>
            <a:endParaRPr lang="en-GB">
              <a:solidFill>
                <a:srgbClr val="CC3300"/>
              </a:solidFill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5594348" y="1262057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z</a:t>
            </a:r>
            <a:endParaRPr lang="en-GB" sz="1600"/>
          </a:p>
        </p:txBody>
      </p:sp>
      <p:sp>
        <p:nvSpPr>
          <p:cNvPr id="14" name="Text Box 103"/>
          <p:cNvSpPr txBox="1">
            <a:spLocks noChangeArrowheads="1"/>
          </p:cNvSpPr>
          <p:nvPr/>
        </p:nvSpPr>
        <p:spPr bwMode="auto">
          <a:xfrm>
            <a:off x="5565773" y="5329232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y</a:t>
            </a:r>
            <a:endParaRPr lang="en-GB" sz="1600"/>
          </a:p>
        </p:txBody>
      </p:sp>
      <p:sp>
        <p:nvSpPr>
          <p:cNvPr id="15" name="Text Box 104"/>
          <p:cNvSpPr txBox="1">
            <a:spLocks noChangeArrowheads="1"/>
          </p:cNvSpPr>
          <p:nvPr/>
        </p:nvSpPr>
        <p:spPr bwMode="auto">
          <a:xfrm>
            <a:off x="3929058" y="3338507"/>
            <a:ext cx="43656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y</a:t>
            </a:r>
            <a:endParaRPr lang="en-GB" sz="1600" dirty="0"/>
          </a:p>
        </p:txBody>
      </p:sp>
      <p:sp>
        <p:nvSpPr>
          <p:cNvPr id="16" name="Text Box 109"/>
          <p:cNvSpPr txBox="1">
            <a:spLocks noChangeArrowheads="1"/>
          </p:cNvSpPr>
          <p:nvPr/>
        </p:nvSpPr>
        <p:spPr bwMode="auto">
          <a:xfrm>
            <a:off x="250825" y="2214554"/>
            <a:ext cx="303529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r-HR" sz="1600" i="1" dirty="0" err="1" smtClean="0">
                <a:solidFill>
                  <a:srgbClr val="CC3300"/>
                </a:solidFill>
              </a:rPr>
              <a:t>Remark</a:t>
            </a:r>
            <a:r>
              <a:rPr lang="hr-HR" sz="1600" i="1" dirty="0" smtClean="0">
                <a:solidFill>
                  <a:srgbClr val="CC3300"/>
                </a:solidFill>
              </a:rPr>
              <a:t>.</a:t>
            </a:r>
            <a:r>
              <a:rPr lang="hr-HR" sz="1600" dirty="0" smtClean="0"/>
              <a:t> A line </a:t>
            </a:r>
            <a:r>
              <a:rPr lang="hr-HR" sz="1600" dirty="0" err="1" smtClean="0"/>
              <a:t>parallel</a:t>
            </a:r>
            <a:r>
              <a:rPr lang="hr-HR" sz="1600" dirty="0" smtClean="0"/>
              <a:t> </a:t>
            </a:r>
            <a:r>
              <a:rPr lang="hr-HR" sz="1600" dirty="0" err="1" smtClean="0"/>
              <a:t>with</a:t>
            </a:r>
            <a:r>
              <a:rPr lang="hr-HR" sz="1600" dirty="0" smtClean="0"/>
              <a:t> </a:t>
            </a:r>
            <a:r>
              <a:rPr lang="hr-HR" sz="1600" b="1" dirty="0" smtClean="0">
                <a:sym typeface="Symbol" pitchFamily="18" charset="2"/>
              </a:rPr>
              <a:t></a:t>
            </a:r>
            <a:r>
              <a:rPr lang="hr-HR" sz="1600" baseline="-25000" dirty="0">
                <a:sym typeface="Symbol" pitchFamily="18" charset="2"/>
              </a:rPr>
              <a:t>3</a:t>
            </a:r>
            <a:r>
              <a:rPr lang="hr-HR" sz="1600" dirty="0">
                <a:sym typeface="Symbol" pitchFamily="18" charset="2"/>
              </a:rPr>
              <a:t> </a:t>
            </a:r>
            <a:r>
              <a:rPr lang="hr-HR" sz="1600" dirty="0" smtClean="0">
                <a:sym typeface="Symbol" pitchFamily="18" charset="2"/>
              </a:rPr>
              <a:t>is </a:t>
            </a:r>
            <a:r>
              <a:rPr lang="hr-HR" sz="1600" dirty="0" err="1" smtClean="0">
                <a:sym typeface="Symbol" pitchFamily="18" charset="2"/>
              </a:rPr>
              <a:t>not</a:t>
            </a:r>
            <a:r>
              <a:rPr lang="hr-HR" sz="1600" dirty="0" smtClean="0">
                <a:sym typeface="Symbol" pitchFamily="18" charset="2"/>
              </a:rPr>
              <a:t> </a:t>
            </a:r>
            <a:r>
              <a:rPr lang="hr-HR" sz="1600" dirty="0" err="1" smtClean="0"/>
              <a:t>uniquely</a:t>
            </a:r>
            <a:r>
              <a:rPr lang="hr-HR" sz="1600" dirty="0" smtClean="0"/>
              <a:t> </a:t>
            </a:r>
            <a:r>
              <a:rPr lang="hr-HR" sz="1600" dirty="0" err="1" smtClean="0"/>
              <a:t>determined</a:t>
            </a:r>
            <a:r>
              <a:rPr lang="hr-HR" sz="1600" dirty="0" smtClean="0"/>
              <a:t> </a:t>
            </a:r>
            <a:r>
              <a:rPr lang="hr-HR" sz="1600" dirty="0" err="1" smtClean="0"/>
              <a:t>by</a:t>
            </a:r>
            <a:r>
              <a:rPr lang="hr-HR" sz="1600" dirty="0" smtClean="0"/>
              <a:t> </a:t>
            </a:r>
            <a:r>
              <a:rPr lang="hr-HR" sz="1600" dirty="0" err="1" smtClean="0"/>
              <a:t>its</a:t>
            </a:r>
            <a:r>
              <a:rPr lang="hr-HR" sz="1600" dirty="0" smtClean="0"/>
              <a:t> </a:t>
            </a:r>
            <a:r>
              <a:rPr lang="hr-HR" sz="1600" dirty="0" err="1" smtClean="0"/>
              <a:t>horizontal</a:t>
            </a:r>
            <a:r>
              <a:rPr lang="hr-HR" sz="1600" dirty="0" smtClean="0"/>
              <a:t> </a:t>
            </a:r>
            <a:r>
              <a:rPr lang="hr-HR" sz="1600" dirty="0" err="1" smtClean="0"/>
              <a:t>and</a:t>
            </a:r>
            <a:r>
              <a:rPr lang="hr-HR" sz="1600" dirty="0" smtClean="0"/>
              <a:t> </a:t>
            </a:r>
            <a:r>
              <a:rPr lang="hr-HR" sz="1600" dirty="0" err="1" smtClean="0"/>
              <a:t>vertical</a:t>
            </a:r>
            <a:r>
              <a:rPr lang="hr-HR" sz="1600" dirty="0" smtClean="0"/>
              <a:t> </a:t>
            </a:r>
            <a:r>
              <a:rPr lang="hr-HR" sz="1600" dirty="0" err="1" smtClean="0"/>
              <a:t>projection</a:t>
            </a:r>
            <a:r>
              <a:rPr lang="hr-HR" sz="1600" dirty="0" smtClean="0"/>
              <a:t>. It </a:t>
            </a:r>
            <a:r>
              <a:rPr lang="hr-HR" sz="1600" dirty="0" err="1" smtClean="0"/>
              <a:t>has</a:t>
            </a:r>
            <a:r>
              <a:rPr lang="hr-HR" sz="1600" dirty="0" smtClean="0"/>
              <a:t> to </a:t>
            </a:r>
            <a:r>
              <a:rPr lang="hr-HR" sz="1600" dirty="0" err="1" smtClean="0"/>
              <a:t>be</a:t>
            </a:r>
            <a:r>
              <a:rPr lang="hr-HR" sz="1600" dirty="0" smtClean="0"/>
              <a:t> </a:t>
            </a:r>
            <a:r>
              <a:rPr lang="hr-HR" sz="1600" dirty="0" err="1" smtClean="0"/>
              <a:t>determined</a:t>
            </a:r>
            <a:r>
              <a:rPr lang="hr-HR" sz="1600" dirty="0" smtClean="0"/>
              <a:t> </a:t>
            </a:r>
            <a:r>
              <a:rPr lang="hr-HR" sz="1600" dirty="0" err="1" smtClean="0"/>
              <a:t>with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projections</a:t>
            </a:r>
            <a:r>
              <a:rPr lang="hr-HR" sz="1600" dirty="0" smtClean="0"/>
              <a:t>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two</a:t>
            </a:r>
            <a:r>
              <a:rPr lang="hr-HR" sz="1600" dirty="0" smtClean="0"/>
              <a:t>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its</a:t>
            </a:r>
            <a:r>
              <a:rPr lang="hr-HR" sz="1600" dirty="0" smtClean="0"/>
              <a:t> </a:t>
            </a:r>
            <a:r>
              <a:rPr lang="hr-HR" sz="1600" dirty="0" err="1" smtClean="0"/>
              <a:t>points</a:t>
            </a:r>
            <a:r>
              <a:rPr lang="hr-HR" sz="1600" dirty="0" smtClean="0"/>
              <a:t>.</a:t>
            </a:r>
            <a:endParaRPr lang="en-GB" sz="1600" dirty="0"/>
          </a:p>
        </p:txBody>
      </p:sp>
      <p:grpSp>
        <p:nvGrpSpPr>
          <p:cNvPr id="17" name="Group 115"/>
          <p:cNvGrpSpPr>
            <a:grpSpLocks/>
          </p:cNvGrpSpPr>
          <p:nvPr/>
        </p:nvGrpSpPr>
        <p:grpSpPr bwMode="auto">
          <a:xfrm>
            <a:off x="6921498" y="1893882"/>
            <a:ext cx="768350" cy="2201863"/>
            <a:chOff x="2168" y="1520"/>
            <a:chExt cx="484" cy="1387"/>
          </a:xfrm>
        </p:grpSpPr>
        <p:sp>
          <p:nvSpPr>
            <p:cNvPr id="18" name="Oval 106"/>
            <p:cNvSpPr>
              <a:spLocks noChangeArrowheads="1"/>
            </p:cNvSpPr>
            <p:nvPr/>
          </p:nvSpPr>
          <p:spPr bwMode="auto">
            <a:xfrm>
              <a:off x="2168" y="2820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9" name="Oval 108"/>
            <p:cNvSpPr>
              <a:spLocks noChangeArrowheads="1"/>
            </p:cNvSpPr>
            <p:nvPr/>
          </p:nvSpPr>
          <p:spPr bwMode="auto">
            <a:xfrm>
              <a:off x="2172" y="1612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113"/>
            <p:cNvSpPr txBox="1">
              <a:spLocks noChangeArrowheads="1"/>
            </p:cNvSpPr>
            <p:nvPr/>
          </p:nvSpPr>
          <p:spPr bwMode="auto">
            <a:xfrm>
              <a:off x="2256" y="2676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B’</a:t>
              </a:r>
              <a:endParaRPr lang="en-GB">
                <a:solidFill>
                  <a:schemeClr val="accent1"/>
                </a:solidFill>
              </a:endParaRPr>
            </a:p>
          </p:txBody>
        </p:sp>
        <p:sp>
          <p:nvSpPr>
            <p:cNvPr id="21" name="Text Box 114"/>
            <p:cNvSpPr txBox="1">
              <a:spLocks noChangeArrowheads="1"/>
            </p:cNvSpPr>
            <p:nvPr/>
          </p:nvSpPr>
          <p:spPr bwMode="auto">
            <a:xfrm>
              <a:off x="2268" y="152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B’’</a:t>
              </a:r>
              <a:endParaRPr lang="en-GB">
                <a:solidFill>
                  <a:schemeClr val="accent1"/>
                </a:solidFill>
              </a:endParaRPr>
            </a:p>
          </p:txBody>
        </p:sp>
      </p:grpSp>
      <p:sp>
        <p:nvSpPr>
          <p:cNvPr id="22" name="Arc 116"/>
          <p:cNvSpPr>
            <a:spLocks/>
          </p:cNvSpPr>
          <p:nvPr/>
        </p:nvSpPr>
        <p:spPr bwMode="auto">
          <a:xfrm flipH="1" flipV="1">
            <a:off x="4438648" y="3297232"/>
            <a:ext cx="1473200" cy="1473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3" name="Group 128"/>
          <p:cNvGrpSpPr>
            <a:grpSpLocks/>
          </p:cNvGrpSpPr>
          <p:nvPr/>
        </p:nvGrpSpPr>
        <p:grpSpPr bwMode="auto">
          <a:xfrm>
            <a:off x="6927848" y="2871782"/>
            <a:ext cx="666750" cy="2392363"/>
            <a:chOff x="2172" y="2136"/>
            <a:chExt cx="420" cy="1507"/>
          </a:xfrm>
        </p:grpSpPr>
        <p:sp>
          <p:nvSpPr>
            <p:cNvPr id="24" name="Oval 107"/>
            <p:cNvSpPr>
              <a:spLocks noChangeArrowheads="1"/>
            </p:cNvSpPr>
            <p:nvPr/>
          </p:nvSpPr>
          <p:spPr bwMode="auto">
            <a:xfrm>
              <a:off x="2172" y="2300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" name="Text Box 110"/>
            <p:cNvSpPr txBox="1">
              <a:spLocks noChangeArrowheads="1"/>
            </p:cNvSpPr>
            <p:nvPr/>
          </p:nvSpPr>
          <p:spPr bwMode="auto">
            <a:xfrm>
              <a:off x="2244" y="3412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A’</a:t>
              </a:r>
              <a:endParaRPr lang="en-GB">
                <a:solidFill>
                  <a:schemeClr val="accent1"/>
                </a:solidFill>
              </a:endParaRPr>
            </a:p>
          </p:txBody>
        </p:sp>
        <p:sp>
          <p:nvSpPr>
            <p:cNvPr id="26" name="Text Box 111"/>
            <p:cNvSpPr txBox="1">
              <a:spLocks noChangeArrowheads="1"/>
            </p:cNvSpPr>
            <p:nvPr/>
          </p:nvSpPr>
          <p:spPr bwMode="auto">
            <a:xfrm>
              <a:off x="2244" y="2136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A’’</a:t>
              </a:r>
              <a:endParaRPr lang="en-GB">
                <a:solidFill>
                  <a:schemeClr val="accent1"/>
                </a:solidFill>
              </a:endParaRPr>
            </a:p>
          </p:txBody>
        </p:sp>
        <p:sp>
          <p:nvSpPr>
            <p:cNvPr id="27" name="Oval 120"/>
            <p:cNvSpPr>
              <a:spLocks noChangeArrowheads="1"/>
            </p:cNvSpPr>
            <p:nvPr/>
          </p:nvSpPr>
          <p:spPr bwMode="auto">
            <a:xfrm>
              <a:off x="2176" y="3520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8" name="Group 124"/>
          <p:cNvGrpSpPr>
            <a:grpSpLocks/>
          </p:cNvGrpSpPr>
          <p:nvPr/>
        </p:nvGrpSpPr>
        <p:grpSpPr bwMode="auto">
          <a:xfrm>
            <a:off x="3587748" y="2395532"/>
            <a:ext cx="2330450" cy="2965450"/>
            <a:chOff x="68" y="1836"/>
            <a:chExt cx="1468" cy="1868"/>
          </a:xfrm>
        </p:grpSpPr>
        <p:sp>
          <p:nvSpPr>
            <p:cNvPr id="29" name="Line 122"/>
            <p:cNvSpPr>
              <a:spLocks noChangeShapeType="1"/>
            </p:cNvSpPr>
            <p:nvPr/>
          </p:nvSpPr>
          <p:spPr bwMode="auto">
            <a:xfrm flipH="1" flipV="1">
              <a:off x="192" y="1836"/>
              <a:ext cx="1344" cy="18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Text Box 123"/>
            <p:cNvSpPr txBox="1">
              <a:spLocks noChangeArrowheads="1"/>
            </p:cNvSpPr>
            <p:nvPr/>
          </p:nvSpPr>
          <p:spPr bwMode="auto">
            <a:xfrm>
              <a:off x="68" y="1852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3</a:t>
              </a:r>
              <a:endParaRPr lang="en-GB"/>
            </a:p>
          </p:txBody>
        </p:sp>
      </p:grpSp>
      <p:grpSp>
        <p:nvGrpSpPr>
          <p:cNvPr id="31" name="Group 126"/>
          <p:cNvGrpSpPr>
            <a:grpSpLocks/>
          </p:cNvGrpSpPr>
          <p:nvPr/>
        </p:nvGrpSpPr>
        <p:grpSpPr bwMode="auto">
          <a:xfrm>
            <a:off x="3917948" y="3189282"/>
            <a:ext cx="3016250" cy="1924050"/>
            <a:chOff x="276" y="2276"/>
            <a:chExt cx="1900" cy="1212"/>
          </a:xfrm>
        </p:grpSpPr>
        <p:sp>
          <p:nvSpPr>
            <p:cNvPr id="32" name="Line 118"/>
            <p:cNvSpPr>
              <a:spLocks noChangeShapeType="1"/>
            </p:cNvSpPr>
            <p:nvPr/>
          </p:nvSpPr>
          <p:spPr bwMode="auto">
            <a:xfrm flipH="1">
              <a:off x="276" y="2276"/>
              <a:ext cx="1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Line 125"/>
            <p:cNvSpPr>
              <a:spLocks noChangeShapeType="1"/>
            </p:cNvSpPr>
            <p:nvPr/>
          </p:nvSpPr>
          <p:spPr bwMode="auto">
            <a:xfrm flipH="1">
              <a:off x="1532" y="3488"/>
              <a:ext cx="6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4" name="Group 129"/>
          <p:cNvGrpSpPr>
            <a:grpSpLocks/>
          </p:cNvGrpSpPr>
          <p:nvPr/>
        </p:nvGrpSpPr>
        <p:grpSpPr bwMode="auto">
          <a:xfrm>
            <a:off x="4108448" y="3201982"/>
            <a:ext cx="1803400" cy="1905000"/>
            <a:chOff x="396" y="2344"/>
            <a:chExt cx="1136" cy="1200"/>
          </a:xfrm>
        </p:grpSpPr>
        <p:sp>
          <p:nvSpPr>
            <p:cNvPr id="35" name="Line 117"/>
            <p:cNvSpPr>
              <a:spLocks noChangeShapeType="1"/>
            </p:cNvSpPr>
            <p:nvPr/>
          </p:nvSpPr>
          <p:spPr bwMode="auto">
            <a:xfrm flipV="1">
              <a:off x="400" y="2344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Arc 127"/>
            <p:cNvSpPr>
              <a:spLocks/>
            </p:cNvSpPr>
            <p:nvPr/>
          </p:nvSpPr>
          <p:spPr bwMode="auto">
            <a:xfrm flipH="1" flipV="1">
              <a:off x="396" y="2408"/>
              <a:ext cx="1136" cy="11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37" name="Group 131"/>
          <p:cNvGrpSpPr>
            <a:grpSpLocks/>
          </p:cNvGrpSpPr>
          <p:nvPr/>
        </p:nvGrpSpPr>
        <p:grpSpPr bwMode="auto">
          <a:xfrm>
            <a:off x="3500436" y="3144832"/>
            <a:ext cx="754063" cy="449263"/>
            <a:chOff x="13" y="2308"/>
            <a:chExt cx="475" cy="283"/>
          </a:xfrm>
        </p:grpSpPr>
        <p:sp>
          <p:nvSpPr>
            <p:cNvPr id="38" name="Oval 119"/>
            <p:cNvSpPr>
              <a:spLocks noChangeArrowheads="1"/>
            </p:cNvSpPr>
            <p:nvPr/>
          </p:nvSpPr>
          <p:spPr bwMode="auto">
            <a:xfrm>
              <a:off x="368" y="2308"/>
              <a:ext cx="56" cy="56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9" name="Text Box 130"/>
            <p:cNvSpPr txBox="1">
              <a:spLocks noChangeArrowheads="1"/>
            </p:cNvSpPr>
            <p:nvPr/>
          </p:nvSpPr>
          <p:spPr bwMode="auto">
            <a:xfrm>
              <a:off x="13" y="236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chemeClr val="accent1"/>
                  </a:solidFill>
                </a:rPr>
                <a:t>A’’’</a:t>
              </a:r>
              <a:endParaRPr lang="en-GB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0" name="Group 134"/>
          <p:cNvGrpSpPr>
            <a:grpSpLocks/>
          </p:cNvGrpSpPr>
          <p:nvPr/>
        </p:nvGrpSpPr>
        <p:grpSpPr bwMode="auto">
          <a:xfrm>
            <a:off x="5124448" y="2084382"/>
            <a:ext cx="1803400" cy="1917700"/>
            <a:chOff x="1036" y="1640"/>
            <a:chExt cx="1136" cy="1208"/>
          </a:xfrm>
        </p:grpSpPr>
        <p:sp>
          <p:nvSpPr>
            <p:cNvPr id="41" name="Line 132"/>
            <p:cNvSpPr>
              <a:spLocks noChangeShapeType="1"/>
            </p:cNvSpPr>
            <p:nvPr/>
          </p:nvSpPr>
          <p:spPr bwMode="auto">
            <a:xfrm flipH="1">
              <a:off x="1528" y="2848"/>
              <a:ext cx="6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Line 133"/>
            <p:cNvSpPr>
              <a:spLocks noChangeShapeType="1"/>
            </p:cNvSpPr>
            <p:nvPr/>
          </p:nvSpPr>
          <p:spPr bwMode="auto">
            <a:xfrm flipH="1">
              <a:off x="1036" y="1640"/>
              <a:ext cx="1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3" name="Group 137"/>
          <p:cNvGrpSpPr>
            <a:grpSpLocks/>
          </p:cNvGrpSpPr>
          <p:nvPr/>
        </p:nvGrpSpPr>
        <p:grpSpPr bwMode="auto">
          <a:xfrm>
            <a:off x="5219698" y="2097082"/>
            <a:ext cx="692150" cy="1898650"/>
            <a:chOff x="1096" y="1648"/>
            <a:chExt cx="436" cy="1196"/>
          </a:xfrm>
        </p:grpSpPr>
        <p:sp>
          <p:nvSpPr>
            <p:cNvPr id="44" name="Arc 135"/>
            <p:cNvSpPr>
              <a:spLocks/>
            </p:cNvSpPr>
            <p:nvPr/>
          </p:nvSpPr>
          <p:spPr bwMode="auto">
            <a:xfrm flipH="1" flipV="1">
              <a:off x="1096" y="2408"/>
              <a:ext cx="436" cy="4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5" name="Line 136"/>
            <p:cNvSpPr>
              <a:spLocks noChangeShapeType="1"/>
            </p:cNvSpPr>
            <p:nvPr/>
          </p:nvSpPr>
          <p:spPr bwMode="auto">
            <a:xfrm flipV="1">
              <a:off x="1096" y="1648"/>
              <a:ext cx="0" cy="7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6" name="Group 139"/>
          <p:cNvGrpSpPr>
            <a:grpSpLocks/>
          </p:cNvGrpSpPr>
          <p:nvPr/>
        </p:nvGrpSpPr>
        <p:grpSpPr bwMode="auto">
          <a:xfrm>
            <a:off x="4864098" y="1658932"/>
            <a:ext cx="577850" cy="476250"/>
            <a:chOff x="872" y="1372"/>
            <a:chExt cx="364" cy="300"/>
          </a:xfrm>
        </p:grpSpPr>
        <p:sp>
          <p:nvSpPr>
            <p:cNvPr id="47" name="Oval 121"/>
            <p:cNvSpPr>
              <a:spLocks noChangeArrowheads="1"/>
            </p:cNvSpPr>
            <p:nvPr/>
          </p:nvSpPr>
          <p:spPr bwMode="auto">
            <a:xfrm>
              <a:off x="1064" y="1616"/>
              <a:ext cx="56" cy="56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138"/>
            <p:cNvSpPr txBox="1">
              <a:spLocks noChangeArrowheads="1"/>
            </p:cNvSpPr>
            <p:nvPr/>
          </p:nvSpPr>
          <p:spPr bwMode="auto">
            <a:xfrm>
              <a:off x="872" y="1372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B’’’</a:t>
              </a:r>
              <a:endParaRPr lang="en-GB">
                <a:solidFill>
                  <a:schemeClr val="accent1"/>
                </a:solidFill>
              </a:endParaRPr>
            </a:p>
          </p:txBody>
        </p:sp>
      </p:grpSp>
      <p:grpSp>
        <p:nvGrpSpPr>
          <p:cNvPr id="49" name="Group 142"/>
          <p:cNvGrpSpPr>
            <a:grpSpLocks/>
          </p:cNvGrpSpPr>
          <p:nvPr/>
        </p:nvGrpSpPr>
        <p:grpSpPr bwMode="auto">
          <a:xfrm>
            <a:off x="3708398" y="1639882"/>
            <a:ext cx="1962150" cy="1943100"/>
            <a:chOff x="144" y="1360"/>
            <a:chExt cx="1236" cy="1224"/>
          </a:xfrm>
        </p:grpSpPr>
        <p:sp>
          <p:nvSpPr>
            <p:cNvPr id="50" name="Line 140"/>
            <p:cNvSpPr>
              <a:spLocks noChangeShapeType="1"/>
            </p:cNvSpPr>
            <p:nvPr/>
          </p:nvSpPr>
          <p:spPr bwMode="auto">
            <a:xfrm flipV="1">
              <a:off x="144" y="1360"/>
              <a:ext cx="1236" cy="122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1" name="Text Box 141"/>
            <p:cNvSpPr txBox="1">
              <a:spLocks noChangeArrowheads="1"/>
            </p:cNvSpPr>
            <p:nvPr/>
          </p:nvSpPr>
          <p:spPr bwMode="auto">
            <a:xfrm>
              <a:off x="598" y="1634"/>
              <a:ext cx="3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r-HR">
                  <a:solidFill>
                    <a:srgbClr val="CC3300"/>
                  </a:solidFill>
                </a:rPr>
                <a:t>p’’’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52" name="Group 147"/>
          <p:cNvGrpSpPr>
            <a:grpSpLocks/>
          </p:cNvGrpSpPr>
          <p:nvPr/>
        </p:nvGrpSpPr>
        <p:grpSpPr bwMode="auto">
          <a:xfrm>
            <a:off x="4057648" y="2509832"/>
            <a:ext cx="615950" cy="577850"/>
            <a:chOff x="364" y="1908"/>
            <a:chExt cx="388" cy="364"/>
          </a:xfrm>
        </p:grpSpPr>
        <p:sp>
          <p:nvSpPr>
            <p:cNvPr id="53" name="Oval 143"/>
            <p:cNvSpPr>
              <a:spLocks noChangeArrowheads="1"/>
            </p:cNvSpPr>
            <p:nvPr/>
          </p:nvSpPr>
          <p:spPr bwMode="auto">
            <a:xfrm>
              <a:off x="456" y="2212"/>
              <a:ext cx="60" cy="6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146"/>
            <p:cNvSpPr txBox="1">
              <a:spLocks noChangeArrowheads="1"/>
            </p:cNvSpPr>
            <p:nvPr/>
          </p:nvSpPr>
          <p:spPr bwMode="auto">
            <a:xfrm>
              <a:off x="364" y="1908"/>
              <a:ext cx="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N’’’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55" name="Group 151"/>
          <p:cNvGrpSpPr>
            <a:grpSpLocks/>
          </p:cNvGrpSpPr>
          <p:nvPr/>
        </p:nvGrpSpPr>
        <p:grpSpPr bwMode="auto">
          <a:xfrm>
            <a:off x="4286248" y="2643182"/>
            <a:ext cx="2736850" cy="425450"/>
            <a:chOff x="508" y="1992"/>
            <a:chExt cx="1724" cy="268"/>
          </a:xfrm>
        </p:grpSpPr>
        <p:sp>
          <p:nvSpPr>
            <p:cNvPr id="56" name="Line 148"/>
            <p:cNvSpPr>
              <a:spLocks noChangeShapeType="1"/>
            </p:cNvSpPr>
            <p:nvPr/>
          </p:nvSpPr>
          <p:spPr bwMode="auto">
            <a:xfrm>
              <a:off x="508" y="2236"/>
              <a:ext cx="1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pSp>
          <p:nvGrpSpPr>
            <p:cNvPr id="57" name="Group 150"/>
            <p:cNvGrpSpPr>
              <a:grpSpLocks/>
            </p:cNvGrpSpPr>
            <p:nvPr/>
          </p:nvGrpSpPr>
          <p:grpSpPr bwMode="auto">
            <a:xfrm>
              <a:off x="1896" y="1992"/>
              <a:ext cx="336" cy="268"/>
              <a:chOff x="1896" y="1992"/>
              <a:chExt cx="336" cy="268"/>
            </a:xfrm>
          </p:grpSpPr>
          <p:sp>
            <p:nvSpPr>
              <p:cNvPr id="58" name="Oval 145"/>
              <p:cNvSpPr>
                <a:spLocks noChangeArrowheads="1"/>
              </p:cNvSpPr>
              <p:nvPr/>
            </p:nvSpPr>
            <p:spPr bwMode="auto">
              <a:xfrm>
                <a:off x="2172" y="2200"/>
                <a:ext cx="60" cy="6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59" name="Text Box 149"/>
              <p:cNvSpPr txBox="1">
                <a:spLocks noChangeArrowheads="1"/>
              </p:cNvSpPr>
              <p:nvPr/>
            </p:nvSpPr>
            <p:spPr bwMode="auto">
              <a:xfrm>
                <a:off x="1896" y="1992"/>
                <a:ext cx="3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b="1">
                    <a:solidFill>
                      <a:srgbClr val="FF3300"/>
                    </a:solidFill>
                  </a:rPr>
                  <a:t>N’’</a:t>
                </a:r>
                <a:endParaRPr lang="en-GB" b="1">
                  <a:solidFill>
                    <a:srgbClr val="FF3300"/>
                  </a:solidFill>
                </a:endParaRPr>
              </a:p>
            </p:txBody>
          </p:sp>
        </p:grpSp>
      </p:grpSp>
      <p:grpSp>
        <p:nvGrpSpPr>
          <p:cNvPr id="60" name="Group 154"/>
          <p:cNvGrpSpPr>
            <a:grpSpLocks/>
          </p:cNvGrpSpPr>
          <p:nvPr/>
        </p:nvGrpSpPr>
        <p:grpSpPr bwMode="auto">
          <a:xfrm>
            <a:off x="4241798" y="3068632"/>
            <a:ext cx="1676400" cy="1917700"/>
            <a:chOff x="480" y="2260"/>
            <a:chExt cx="1056" cy="1208"/>
          </a:xfrm>
        </p:grpSpPr>
        <p:sp>
          <p:nvSpPr>
            <p:cNvPr id="61" name="Line 152"/>
            <p:cNvSpPr>
              <a:spLocks noChangeShapeType="1"/>
            </p:cNvSpPr>
            <p:nvPr/>
          </p:nvSpPr>
          <p:spPr bwMode="auto">
            <a:xfrm>
              <a:off x="484" y="2260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2" name="Arc 153"/>
            <p:cNvSpPr>
              <a:spLocks/>
            </p:cNvSpPr>
            <p:nvPr/>
          </p:nvSpPr>
          <p:spPr bwMode="auto">
            <a:xfrm rot="-10800000">
              <a:off x="480" y="2412"/>
              <a:ext cx="1056" cy="10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63" name="Group 157"/>
          <p:cNvGrpSpPr>
            <a:grpSpLocks/>
          </p:cNvGrpSpPr>
          <p:nvPr/>
        </p:nvGrpSpPr>
        <p:grpSpPr bwMode="auto">
          <a:xfrm>
            <a:off x="5911848" y="4706932"/>
            <a:ext cx="1111250" cy="366713"/>
            <a:chOff x="1532" y="3292"/>
            <a:chExt cx="700" cy="231"/>
          </a:xfrm>
        </p:grpSpPr>
        <p:sp>
          <p:nvSpPr>
            <p:cNvPr id="64" name="Oval 144"/>
            <p:cNvSpPr>
              <a:spLocks noChangeArrowheads="1"/>
            </p:cNvSpPr>
            <p:nvPr/>
          </p:nvSpPr>
          <p:spPr bwMode="auto">
            <a:xfrm>
              <a:off x="2172" y="3436"/>
              <a:ext cx="60" cy="6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5" name="Line 155"/>
            <p:cNvSpPr>
              <a:spLocks noChangeShapeType="1"/>
            </p:cNvSpPr>
            <p:nvPr/>
          </p:nvSpPr>
          <p:spPr bwMode="auto">
            <a:xfrm>
              <a:off x="1532" y="3468"/>
              <a:ext cx="6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Text Box 156"/>
            <p:cNvSpPr txBox="1">
              <a:spLocks noChangeArrowheads="1"/>
            </p:cNvSpPr>
            <p:nvPr/>
          </p:nvSpPr>
          <p:spPr bwMode="auto">
            <a:xfrm>
              <a:off x="1932" y="329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FF3300"/>
                  </a:solidFill>
                </a:rPr>
                <a:t>N’</a:t>
              </a:r>
              <a:endParaRPr lang="en-GB" b="1">
                <a:solidFill>
                  <a:srgbClr val="FF3300"/>
                </a:solidFill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00034" y="428604"/>
            <a:ext cx="1621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err="1" smtClean="0"/>
              <a:t>Exercises</a:t>
            </a:r>
            <a:r>
              <a:rPr lang="hr-HR" sz="2800" b="1" dirty="0" smtClean="0"/>
              <a:t>.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 txBox="1">
            <a:spLocks noChangeArrowheads="1"/>
          </p:cNvSpPr>
          <p:nvPr/>
        </p:nvSpPr>
        <p:spPr>
          <a:xfrm>
            <a:off x="285720" y="214290"/>
            <a:ext cx="6715172" cy="42864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</a:t>
            </a:r>
            <a:r>
              <a:rPr kumimoji="0" lang="hr-HR" sz="20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Construct</a:t>
            </a:r>
            <a:r>
              <a:rPr kumimoji="0" lang="hr-HR" sz="20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line segment </a:t>
            </a:r>
            <a:r>
              <a:rPr kumimoji="0" lang="hr-HR" sz="200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hr-HR" sz="20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hr-HR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l</a:t>
            </a:r>
            <a:r>
              <a:rPr kumimoji="0" lang="hr-HR" sz="200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ength</a:t>
            </a:r>
            <a:r>
              <a:rPr kumimoji="0" lang="hr-HR" sz="20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 </a:t>
            </a:r>
            <a:r>
              <a:rPr kumimoji="0" lang="hr-HR" sz="20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lying</a:t>
            </a:r>
            <a:r>
              <a:rPr kumimoji="0" lang="hr-HR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on </a:t>
            </a:r>
            <a:r>
              <a:rPr kumimoji="0" lang="hr-HR" sz="20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hr-HR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line </a:t>
            </a:r>
            <a:r>
              <a:rPr kumimoji="0" lang="hr-H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starting</a:t>
            </a:r>
            <a:r>
              <a:rPr lang="hr-HR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from</a:t>
            </a:r>
            <a:r>
              <a:rPr lang="hr-HR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hr-HR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intersection</a:t>
            </a:r>
            <a:r>
              <a:rPr lang="hr-HR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with</a:t>
            </a:r>
            <a:r>
              <a:rPr lang="hr-HR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hr-HR" sz="20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hr-HR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plane </a:t>
            </a:r>
            <a:r>
              <a:rPr kumimoji="0" lang="hr-H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962025" y="3343275"/>
            <a:ext cx="7077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>
            <a:off x="1114425" y="876300"/>
            <a:ext cx="2924175" cy="2476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4029075" y="3343275"/>
            <a:ext cx="3762375" cy="1485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981075" y="895350"/>
            <a:ext cx="409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7581900" y="4371975"/>
            <a:ext cx="438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7762875" y="3028950"/>
            <a:ext cx="314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8" name="Line 27"/>
          <p:cNvSpPr>
            <a:spLocks noChangeShapeType="1"/>
          </p:cNvSpPr>
          <p:nvPr/>
        </p:nvSpPr>
        <p:spPr bwMode="auto">
          <a:xfrm flipV="1">
            <a:off x="971550" y="1028700"/>
            <a:ext cx="4972050" cy="2352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9" name="Line 28"/>
          <p:cNvSpPr>
            <a:spLocks noChangeShapeType="1"/>
          </p:cNvSpPr>
          <p:nvPr/>
        </p:nvSpPr>
        <p:spPr bwMode="auto">
          <a:xfrm flipV="1">
            <a:off x="788988" y="3295650"/>
            <a:ext cx="6316662" cy="3209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2781300" y="5334000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p’</a:t>
            </a:r>
            <a:endParaRPr lang="en-GB" sz="2000"/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5000625" y="904875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p”</a:t>
            </a:r>
            <a:endParaRPr lang="en-GB" sz="2000"/>
          </a:p>
        </p:txBody>
      </p:sp>
      <p:grpSp>
        <p:nvGrpSpPr>
          <p:cNvPr id="22" name="Group 37"/>
          <p:cNvGrpSpPr>
            <a:grpSpLocks/>
          </p:cNvGrpSpPr>
          <p:nvPr/>
        </p:nvGrpSpPr>
        <p:grpSpPr bwMode="auto">
          <a:xfrm>
            <a:off x="666750" y="657225"/>
            <a:ext cx="5743576" cy="5461000"/>
            <a:chOff x="420" y="414"/>
            <a:chExt cx="3618" cy="3440"/>
          </a:xfrm>
        </p:grpSpPr>
        <p:sp>
          <p:nvSpPr>
            <p:cNvPr id="23" name="Line 31"/>
            <p:cNvSpPr>
              <a:spLocks noChangeShapeType="1"/>
            </p:cNvSpPr>
            <p:nvPr/>
          </p:nvSpPr>
          <p:spPr bwMode="auto">
            <a:xfrm>
              <a:off x="654" y="2100"/>
              <a:ext cx="0" cy="171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 flipV="1">
              <a:off x="654" y="630"/>
              <a:ext cx="3132" cy="148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Text Box 34"/>
            <p:cNvSpPr txBox="1">
              <a:spLocks noChangeArrowheads="1"/>
            </p:cNvSpPr>
            <p:nvPr/>
          </p:nvSpPr>
          <p:spPr bwMode="auto">
            <a:xfrm>
              <a:off x="3690" y="414"/>
              <a:ext cx="3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990000"/>
                  </a:solidFill>
                </a:rPr>
                <a:t>d</a:t>
              </a:r>
              <a:r>
                <a:rPr lang="hr-HR" sz="2000" baseline="-25000" dirty="0">
                  <a:solidFill>
                    <a:srgbClr val="990000"/>
                  </a:solidFill>
                </a:rPr>
                <a:t>2</a:t>
              </a:r>
              <a:endParaRPr lang="en-GB" sz="2000" dirty="0">
                <a:solidFill>
                  <a:srgbClr val="990000"/>
                </a:solidFill>
              </a:endParaRPr>
            </a:p>
          </p:txBody>
        </p:sp>
        <p:sp>
          <p:nvSpPr>
            <p:cNvPr id="26" name="Text Box 35"/>
            <p:cNvSpPr txBox="1">
              <a:spLocks noChangeArrowheads="1"/>
            </p:cNvSpPr>
            <p:nvPr/>
          </p:nvSpPr>
          <p:spPr bwMode="auto">
            <a:xfrm>
              <a:off x="420" y="3642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0000"/>
                  </a:solidFill>
                </a:rPr>
                <a:t>d</a:t>
              </a:r>
              <a:r>
                <a:rPr lang="hr-HR" baseline="-25000">
                  <a:solidFill>
                    <a:srgbClr val="990000"/>
                  </a:solidFill>
                </a:rPr>
                <a:t>1</a:t>
              </a:r>
              <a:endParaRPr lang="en-GB">
                <a:solidFill>
                  <a:srgbClr val="990000"/>
                </a:solidFill>
              </a:endParaRPr>
            </a:p>
          </p:txBody>
        </p:sp>
        <p:sp>
          <p:nvSpPr>
            <p:cNvPr id="27" name="Line 36"/>
            <p:cNvSpPr>
              <a:spLocks noChangeShapeType="1"/>
            </p:cNvSpPr>
            <p:nvPr/>
          </p:nvSpPr>
          <p:spPr bwMode="auto">
            <a:xfrm flipV="1">
              <a:off x="654" y="1152"/>
              <a:ext cx="0" cy="954"/>
            </a:xfrm>
            <a:prstGeom prst="line">
              <a:avLst/>
            </a:prstGeom>
            <a:noFill/>
            <a:ln w="15875">
              <a:solidFill>
                <a:srgbClr val="99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885825" y="2106613"/>
            <a:ext cx="3143250" cy="1241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29" name="Group 46"/>
          <p:cNvGrpSpPr>
            <a:grpSpLocks/>
          </p:cNvGrpSpPr>
          <p:nvPr/>
        </p:nvGrpSpPr>
        <p:grpSpPr bwMode="auto">
          <a:xfrm>
            <a:off x="571500" y="1643064"/>
            <a:ext cx="642938" cy="557213"/>
            <a:chOff x="360" y="1035"/>
            <a:chExt cx="405" cy="351"/>
          </a:xfrm>
        </p:grpSpPr>
        <p:sp>
          <p:nvSpPr>
            <p:cNvPr id="30" name="Oval 39"/>
            <p:cNvSpPr>
              <a:spLocks noChangeArrowheads="1"/>
            </p:cNvSpPr>
            <p:nvPr/>
          </p:nvSpPr>
          <p:spPr bwMode="auto">
            <a:xfrm>
              <a:off x="618" y="1326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1" name="Text Box 44"/>
            <p:cNvSpPr txBox="1">
              <a:spLocks noChangeArrowheads="1"/>
            </p:cNvSpPr>
            <p:nvPr/>
          </p:nvSpPr>
          <p:spPr bwMode="auto">
            <a:xfrm>
              <a:off x="360" y="1035"/>
              <a:ext cx="4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32" name="Group 47"/>
          <p:cNvGrpSpPr>
            <a:grpSpLocks/>
          </p:cNvGrpSpPr>
          <p:nvPr/>
        </p:nvGrpSpPr>
        <p:grpSpPr bwMode="auto">
          <a:xfrm>
            <a:off x="552450" y="3019425"/>
            <a:ext cx="561975" cy="400050"/>
            <a:chOff x="348" y="1902"/>
            <a:chExt cx="354" cy="252"/>
          </a:xfrm>
        </p:grpSpPr>
        <p:sp>
          <p:nvSpPr>
            <p:cNvPr id="33" name="Oval 42"/>
            <p:cNvSpPr>
              <a:spLocks noChangeArrowheads="1"/>
            </p:cNvSpPr>
            <p:nvPr/>
          </p:nvSpPr>
          <p:spPr bwMode="auto">
            <a:xfrm>
              <a:off x="624" y="2088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Text Box 45"/>
            <p:cNvSpPr txBox="1">
              <a:spLocks noChangeArrowheads="1"/>
            </p:cNvSpPr>
            <p:nvPr/>
          </p:nvSpPr>
          <p:spPr bwMode="auto">
            <a:xfrm>
              <a:off x="348" y="1902"/>
              <a:ext cx="35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5" name="Group 49"/>
          <p:cNvGrpSpPr>
            <a:grpSpLocks/>
          </p:cNvGrpSpPr>
          <p:nvPr/>
        </p:nvGrpSpPr>
        <p:grpSpPr bwMode="auto">
          <a:xfrm>
            <a:off x="2762250" y="1895475"/>
            <a:ext cx="581025" cy="581025"/>
            <a:chOff x="1740" y="1194"/>
            <a:chExt cx="366" cy="366"/>
          </a:xfrm>
        </p:grpSpPr>
        <p:sp>
          <p:nvSpPr>
            <p:cNvPr id="36" name="Oval 40"/>
            <p:cNvSpPr>
              <a:spLocks noChangeArrowheads="1"/>
            </p:cNvSpPr>
            <p:nvPr/>
          </p:nvSpPr>
          <p:spPr bwMode="auto">
            <a:xfrm>
              <a:off x="1842" y="1500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1740" y="1194"/>
              <a:ext cx="36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8" name="Group 51"/>
          <p:cNvGrpSpPr>
            <a:grpSpLocks/>
          </p:cNvGrpSpPr>
          <p:nvPr/>
        </p:nvGrpSpPr>
        <p:grpSpPr bwMode="auto">
          <a:xfrm>
            <a:off x="2600325" y="2457450"/>
            <a:ext cx="514350" cy="1323975"/>
            <a:chOff x="1638" y="1548"/>
            <a:chExt cx="324" cy="834"/>
          </a:xfrm>
        </p:grpSpPr>
        <p:sp>
          <p:nvSpPr>
            <p:cNvPr id="39" name="Oval 41"/>
            <p:cNvSpPr>
              <a:spLocks noChangeArrowheads="1"/>
            </p:cNvSpPr>
            <p:nvPr/>
          </p:nvSpPr>
          <p:spPr bwMode="auto">
            <a:xfrm>
              <a:off x="1842" y="2076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1872" y="1548"/>
              <a:ext cx="0" cy="5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1" name="Text Box 50"/>
            <p:cNvSpPr txBox="1">
              <a:spLocks noChangeArrowheads="1"/>
            </p:cNvSpPr>
            <p:nvPr/>
          </p:nvSpPr>
          <p:spPr bwMode="auto">
            <a:xfrm>
              <a:off x="1638" y="2130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42" name="Line 52"/>
          <p:cNvSpPr>
            <a:spLocks noChangeShapeType="1"/>
          </p:cNvSpPr>
          <p:nvPr/>
        </p:nvSpPr>
        <p:spPr bwMode="auto">
          <a:xfrm>
            <a:off x="6858016" y="714356"/>
            <a:ext cx="1409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3" name="Group 55"/>
          <p:cNvGrpSpPr>
            <a:grpSpLocks/>
          </p:cNvGrpSpPr>
          <p:nvPr/>
        </p:nvGrpSpPr>
        <p:grpSpPr bwMode="auto">
          <a:xfrm>
            <a:off x="485775" y="1819275"/>
            <a:ext cx="5162550" cy="3219450"/>
            <a:chOff x="306" y="1146"/>
            <a:chExt cx="3252" cy="2028"/>
          </a:xfrm>
        </p:grpSpPr>
        <p:sp>
          <p:nvSpPr>
            <p:cNvPr id="44" name="Line 53"/>
            <p:cNvSpPr>
              <a:spLocks noChangeShapeType="1"/>
            </p:cNvSpPr>
            <p:nvPr/>
          </p:nvSpPr>
          <p:spPr bwMode="auto">
            <a:xfrm>
              <a:off x="306" y="1146"/>
              <a:ext cx="2988" cy="183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5" name="Text Box 54"/>
            <p:cNvSpPr txBox="1">
              <a:spLocks noChangeArrowheads="1"/>
            </p:cNvSpPr>
            <p:nvPr/>
          </p:nvSpPr>
          <p:spPr bwMode="auto">
            <a:xfrm>
              <a:off x="3300" y="2922"/>
              <a:ext cx="25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q’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sp>
        <p:nvSpPr>
          <p:cNvPr id="46" name="Text Box 56"/>
          <p:cNvSpPr txBox="1">
            <a:spLocks noChangeArrowheads="1"/>
          </p:cNvSpPr>
          <p:nvPr/>
        </p:nvSpPr>
        <p:spPr bwMode="auto">
          <a:xfrm>
            <a:off x="6086474" y="647700"/>
            <a:ext cx="9144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006600"/>
                </a:solidFill>
                <a:sym typeface="Symbol" pitchFamily="18" charset="2"/>
              </a:rPr>
              <a:t> </a:t>
            </a:r>
            <a:r>
              <a:rPr lang="hr-HR" sz="2000" dirty="0">
                <a:solidFill>
                  <a:srgbClr val="006600"/>
                </a:solidFill>
              </a:rPr>
              <a:t>q”</a:t>
            </a:r>
            <a:endParaRPr lang="en-GB" sz="2000" dirty="0">
              <a:solidFill>
                <a:srgbClr val="006600"/>
              </a:solidFill>
            </a:endParaRPr>
          </a:p>
        </p:txBody>
      </p:sp>
      <p:grpSp>
        <p:nvGrpSpPr>
          <p:cNvPr id="47" name="Group 60"/>
          <p:cNvGrpSpPr>
            <a:grpSpLocks/>
          </p:cNvGrpSpPr>
          <p:nvPr/>
        </p:nvGrpSpPr>
        <p:grpSpPr bwMode="auto">
          <a:xfrm>
            <a:off x="4749805" y="4064000"/>
            <a:ext cx="465138" cy="447675"/>
            <a:chOff x="2992" y="2560"/>
            <a:chExt cx="293" cy="282"/>
          </a:xfrm>
        </p:grpSpPr>
        <p:sp>
          <p:nvSpPr>
            <p:cNvPr id="48" name="Oval 57"/>
            <p:cNvSpPr>
              <a:spLocks noChangeArrowheads="1"/>
            </p:cNvSpPr>
            <p:nvPr/>
          </p:nvSpPr>
          <p:spPr bwMode="auto">
            <a:xfrm>
              <a:off x="2992" y="278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9" name="Text Box 58"/>
            <p:cNvSpPr txBox="1">
              <a:spLocks noChangeArrowheads="1"/>
            </p:cNvSpPr>
            <p:nvPr/>
          </p:nvSpPr>
          <p:spPr bwMode="auto">
            <a:xfrm>
              <a:off x="3015" y="2560"/>
              <a:ext cx="2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S’</a:t>
              </a:r>
              <a:endParaRPr lang="en-GB" sz="2000" dirty="0"/>
            </a:p>
          </p:txBody>
        </p:sp>
      </p:grpSp>
      <p:grpSp>
        <p:nvGrpSpPr>
          <p:cNvPr id="50" name="Group 63"/>
          <p:cNvGrpSpPr>
            <a:grpSpLocks/>
          </p:cNvGrpSpPr>
          <p:nvPr/>
        </p:nvGrpSpPr>
        <p:grpSpPr bwMode="auto">
          <a:xfrm>
            <a:off x="4559300" y="1212850"/>
            <a:ext cx="476250" cy="3200400"/>
            <a:chOff x="2872" y="764"/>
            <a:chExt cx="300" cy="2016"/>
          </a:xfrm>
        </p:grpSpPr>
        <p:sp>
          <p:nvSpPr>
            <p:cNvPr id="51" name="Oval 59"/>
            <p:cNvSpPr>
              <a:spLocks noChangeArrowheads="1"/>
            </p:cNvSpPr>
            <p:nvPr/>
          </p:nvSpPr>
          <p:spPr bwMode="auto">
            <a:xfrm>
              <a:off x="2988" y="96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2" name="Line 61"/>
            <p:cNvSpPr>
              <a:spLocks noChangeShapeType="1"/>
            </p:cNvSpPr>
            <p:nvPr/>
          </p:nvSpPr>
          <p:spPr bwMode="auto">
            <a:xfrm flipV="1">
              <a:off x="3020" y="1024"/>
              <a:ext cx="0" cy="17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3" name="Text Box 62"/>
            <p:cNvSpPr txBox="1">
              <a:spLocks noChangeArrowheads="1"/>
            </p:cNvSpPr>
            <p:nvPr/>
          </p:nvSpPr>
          <p:spPr bwMode="auto">
            <a:xfrm>
              <a:off x="2872" y="764"/>
              <a:ext cx="3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S”</a:t>
              </a:r>
              <a:endParaRPr lang="en-GB" sz="2000"/>
            </a:p>
          </p:txBody>
        </p:sp>
      </p:grpSp>
      <p:sp>
        <p:nvSpPr>
          <p:cNvPr id="54" name="Line 64"/>
          <p:cNvSpPr>
            <a:spLocks noChangeShapeType="1"/>
          </p:cNvSpPr>
          <p:nvPr/>
        </p:nvSpPr>
        <p:spPr bwMode="auto">
          <a:xfrm rot="16200000" flipV="1">
            <a:off x="4376738" y="4919663"/>
            <a:ext cx="1743075" cy="885825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55" name="Line 65"/>
          <p:cNvSpPr>
            <a:spLocks noChangeShapeType="1"/>
          </p:cNvSpPr>
          <p:nvPr/>
        </p:nvSpPr>
        <p:spPr bwMode="auto">
          <a:xfrm>
            <a:off x="4791075" y="1571625"/>
            <a:ext cx="0" cy="17716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56" name="Line 66"/>
          <p:cNvSpPr>
            <a:spLocks noChangeShapeType="1"/>
          </p:cNvSpPr>
          <p:nvPr/>
        </p:nvSpPr>
        <p:spPr bwMode="auto">
          <a:xfrm rot="19975506">
            <a:off x="5200650" y="4371975"/>
            <a:ext cx="1588" cy="17716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57" name="Group 69"/>
          <p:cNvGrpSpPr>
            <a:grpSpLocks/>
          </p:cNvGrpSpPr>
          <p:nvPr/>
        </p:nvGrpSpPr>
        <p:grpSpPr bwMode="auto">
          <a:xfrm>
            <a:off x="5557838" y="6000750"/>
            <a:ext cx="600075" cy="400050"/>
            <a:chOff x="3501" y="3780"/>
            <a:chExt cx="378" cy="252"/>
          </a:xfrm>
        </p:grpSpPr>
        <p:sp>
          <p:nvSpPr>
            <p:cNvPr id="58" name="Oval 67"/>
            <p:cNvSpPr>
              <a:spLocks noChangeArrowheads="1"/>
            </p:cNvSpPr>
            <p:nvPr/>
          </p:nvSpPr>
          <p:spPr bwMode="auto">
            <a:xfrm>
              <a:off x="3501" y="3783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9" name="Text Box 68"/>
            <p:cNvSpPr txBox="1">
              <a:spLocks noChangeArrowheads="1"/>
            </p:cNvSpPr>
            <p:nvPr/>
          </p:nvSpPr>
          <p:spPr bwMode="auto">
            <a:xfrm>
              <a:off x="3603" y="3780"/>
              <a:ext cx="2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</p:grpSp>
      <p:sp>
        <p:nvSpPr>
          <p:cNvPr id="60" name="Line 70"/>
          <p:cNvSpPr>
            <a:spLocks noChangeShapeType="1"/>
          </p:cNvSpPr>
          <p:nvPr/>
        </p:nvSpPr>
        <p:spPr bwMode="auto">
          <a:xfrm rot="16200000" flipV="1">
            <a:off x="3459957" y="5369719"/>
            <a:ext cx="1404937" cy="714375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61" name="Group 77"/>
          <p:cNvGrpSpPr>
            <a:grpSpLocks/>
          </p:cNvGrpSpPr>
          <p:nvPr/>
        </p:nvGrpSpPr>
        <p:grpSpPr bwMode="auto">
          <a:xfrm>
            <a:off x="3429005" y="1600200"/>
            <a:ext cx="742951" cy="3876675"/>
            <a:chOff x="2160" y="1008"/>
            <a:chExt cx="468" cy="2442"/>
          </a:xfrm>
        </p:grpSpPr>
        <p:sp>
          <p:nvSpPr>
            <p:cNvPr id="62" name="Line 71"/>
            <p:cNvSpPr>
              <a:spLocks noChangeShapeType="1"/>
            </p:cNvSpPr>
            <p:nvPr/>
          </p:nvSpPr>
          <p:spPr bwMode="auto">
            <a:xfrm>
              <a:off x="2388" y="1296"/>
              <a:ext cx="0" cy="1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3" name="Oval 72"/>
            <p:cNvSpPr>
              <a:spLocks noChangeArrowheads="1"/>
            </p:cNvSpPr>
            <p:nvPr/>
          </p:nvSpPr>
          <p:spPr bwMode="auto">
            <a:xfrm>
              <a:off x="2352" y="1254"/>
              <a:ext cx="72" cy="72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4" name="Oval 73"/>
            <p:cNvSpPr>
              <a:spLocks noChangeArrowheads="1"/>
            </p:cNvSpPr>
            <p:nvPr/>
          </p:nvSpPr>
          <p:spPr bwMode="auto">
            <a:xfrm>
              <a:off x="2352" y="3108"/>
              <a:ext cx="72" cy="72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75"/>
            <p:cNvSpPr txBox="1">
              <a:spLocks noChangeArrowheads="1"/>
            </p:cNvSpPr>
            <p:nvPr/>
          </p:nvSpPr>
          <p:spPr bwMode="auto">
            <a:xfrm>
              <a:off x="2160" y="3198"/>
              <a:ext cx="4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K’</a:t>
              </a:r>
              <a:endParaRPr lang="en-GB" sz="2000" dirty="0"/>
            </a:p>
          </p:txBody>
        </p:sp>
        <p:sp>
          <p:nvSpPr>
            <p:cNvPr id="66" name="Text Box 76"/>
            <p:cNvSpPr txBox="1">
              <a:spLocks noChangeArrowheads="1"/>
            </p:cNvSpPr>
            <p:nvPr/>
          </p:nvSpPr>
          <p:spPr bwMode="auto">
            <a:xfrm>
              <a:off x="2262" y="1008"/>
              <a:ext cx="36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K”</a:t>
              </a:r>
              <a:endParaRPr lang="en-GB" sz="2000"/>
            </a:p>
          </p:txBody>
        </p:sp>
      </p:grpSp>
      <p:sp>
        <p:nvSpPr>
          <p:cNvPr id="67" name="Line 78"/>
          <p:cNvSpPr>
            <a:spLocks noChangeShapeType="1"/>
          </p:cNvSpPr>
          <p:nvPr/>
        </p:nvSpPr>
        <p:spPr bwMode="auto">
          <a:xfrm>
            <a:off x="3790950" y="2047875"/>
            <a:ext cx="0" cy="1295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68" name="Line 79"/>
          <p:cNvSpPr>
            <a:spLocks noChangeShapeType="1"/>
          </p:cNvSpPr>
          <p:nvPr/>
        </p:nvSpPr>
        <p:spPr bwMode="auto">
          <a:xfrm rot="20039642">
            <a:off x="4076700" y="4924425"/>
            <a:ext cx="1588" cy="1295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69" name="Group 81"/>
          <p:cNvGrpSpPr>
            <a:grpSpLocks/>
          </p:cNvGrpSpPr>
          <p:nvPr/>
        </p:nvGrpSpPr>
        <p:grpSpPr bwMode="auto">
          <a:xfrm>
            <a:off x="4305300" y="6086475"/>
            <a:ext cx="676275" cy="485775"/>
            <a:chOff x="2712" y="3834"/>
            <a:chExt cx="426" cy="306"/>
          </a:xfrm>
        </p:grpSpPr>
        <p:sp>
          <p:nvSpPr>
            <p:cNvPr id="70" name="Oval 74"/>
            <p:cNvSpPr>
              <a:spLocks noChangeArrowheads="1"/>
            </p:cNvSpPr>
            <p:nvPr/>
          </p:nvSpPr>
          <p:spPr bwMode="auto">
            <a:xfrm>
              <a:off x="2712" y="3834"/>
              <a:ext cx="72" cy="72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1" name="Text Box 80"/>
            <p:cNvSpPr txBox="1">
              <a:spLocks noChangeArrowheads="1"/>
            </p:cNvSpPr>
            <p:nvPr/>
          </p:nvSpPr>
          <p:spPr bwMode="auto">
            <a:xfrm>
              <a:off x="2826" y="3888"/>
              <a:ext cx="3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K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</p:grpSp>
      <p:grpSp>
        <p:nvGrpSpPr>
          <p:cNvPr id="72" name="Group 84"/>
          <p:cNvGrpSpPr>
            <a:grpSpLocks/>
          </p:cNvGrpSpPr>
          <p:nvPr/>
        </p:nvGrpSpPr>
        <p:grpSpPr bwMode="auto">
          <a:xfrm>
            <a:off x="2486025" y="5724525"/>
            <a:ext cx="5788025" cy="542925"/>
            <a:chOff x="1566" y="3606"/>
            <a:chExt cx="3646" cy="342"/>
          </a:xfrm>
        </p:grpSpPr>
        <p:sp>
          <p:nvSpPr>
            <p:cNvPr id="73" name="Line 82"/>
            <p:cNvSpPr>
              <a:spLocks noChangeShapeType="1"/>
            </p:cNvSpPr>
            <p:nvPr/>
          </p:nvSpPr>
          <p:spPr bwMode="auto">
            <a:xfrm flipV="1">
              <a:off x="1566" y="3701"/>
              <a:ext cx="3646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4" name="Text Box 83"/>
            <p:cNvSpPr txBox="1">
              <a:spLocks noChangeArrowheads="1"/>
            </p:cNvSpPr>
            <p:nvPr/>
          </p:nvSpPr>
          <p:spPr bwMode="auto">
            <a:xfrm>
              <a:off x="2922" y="3606"/>
              <a:ext cx="3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</p:grpSp>
      <p:sp>
        <p:nvSpPr>
          <p:cNvPr id="75" name="Line 86"/>
          <p:cNvSpPr>
            <a:spLocks noChangeShapeType="1"/>
          </p:cNvSpPr>
          <p:nvPr/>
        </p:nvSpPr>
        <p:spPr bwMode="auto">
          <a:xfrm rot="21375813">
            <a:off x="4191000" y="6102350"/>
            <a:ext cx="140970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76" name="Group 89"/>
          <p:cNvGrpSpPr>
            <a:grpSpLocks/>
          </p:cNvGrpSpPr>
          <p:nvPr/>
        </p:nvGrpSpPr>
        <p:grpSpPr bwMode="auto">
          <a:xfrm>
            <a:off x="3902075" y="6102349"/>
            <a:ext cx="450850" cy="481013"/>
            <a:chOff x="2458" y="3844"/>
            <a:chExt cx="284" cy="303"/>
          </a:xfrm>
        </p:grpSpPr>
        <p:sp>
          <p:nvSpPr>
            <p:cNvPr id="77" name="Text Box 87"/>
            <p:cNvSpPr txBox="1">
              <a:spLocks noChangeArrowheads="1"/>
            </p:cNvSpPr>
            <p:nvPr/>
          </p:nvSpPr>
          <p:spPr bwMode="auto">
            <a:xfrm>
              <a:off x="2458" y="3895"/>
              <a:ext cx="2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  <p:sp>
          <p:nvSpPr>
            <p:cNvPr id="78" name="Oval 88"/>
            <p:cNvSpPr>
              <a:spLocks noChangeArrowheads="1"/>
            </p:cNvSpPr>
            <p:nvPr/>
          </p:nvSpPr>
          <p:spPr bwMode="auto">
            <a:xfrm>
              <a:off x="2608" y="38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79" name="Group 93"/>
          <p:cNvGrpSpPr>
            <a:grpSpLocks/>
          </p:cNvGrpSpPr>
          <p:nvPr/>
        </p:nvGrpSpPr>
        <p:grpSpPr bwMode="auto">
          <a:xfrm>
            <a:off x="3308350" y="4768850"/>
            <a:ext cx="849313" cy="1330325"/>
            <a:chOff x="2084" y="3004"/>
            <a:chExt cx="535" cy="838"/>
          </a:xfrm>
        </p:grpSpPr>
        <p:sp>
          <p:nvSpPr>
            <p:cNvPr id="80" name="Line 90"/>
            <p:cNvSpPr>
              <a:spLocks noChangeShapeType="1"/>
            </p:cNvSpPr>
            <p:nvPr/>
          </p:nvSpPr>
          <p:spPr bwMode="auto">
            <a:xfrm rot="16200000" flipV="1">
              <a:off x="2135" y="3359"/>
              <a:ext cx="641" cy="3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1" name="Oval 91"/>
            <p:cNvSpPr>
              <a:spLocks noChangeArrowheads="1"/>
            </p:cNvSpPr>
            <p:nvPr/>
          </p:nvSpPr>
          <p:spPr bwMode="auto">
            <a:xfrm>
              <a:off x="2260" y="31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2084" y="3004"/>
              <a:ext cx="3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T’</a:t>
              </a:r>
              <a:endParaRPr lang="en-GB" sz="2000"/>
            </a:p>
          </p:txBody>
        </p:sp>
      </p:grpSp>
      <p:grpSp>
        <p:nvGrpSpPr>
          <p:cNvPr id="83" name="Group 97"/>
          <p:cNvGrpSpPr>
            <a:grpSpLocks/>
          </p:cNvGrpSpPr>
          <p:nvPr/>
        </p:nvGrpSpPr>
        <p:grpSpPr bwMode="auto">
          <a:xfrm>
            <a:off x="3282950" y="1752600"/>
            <a:ext cx="469900" cy="3263900"/>
            <a:chOff x="2068" y="1104"/>
            <a:chExt cx="296" cy="2056"/>
          </a:xfrm>
        </p:grpSpPr>
        <p:sp>
          <p:nvSpPr>
            <p:cNvPr id="84" name="Line 94"/>
            <p:cNvSpPr>
              <a:spLocks noChangeShapeType="1"/>
            </p:cNvSpPr>
            <p:nvPr/>
          </p:nvSpPr>
          <p:spPr bwMode="auto">
            <a:xfrm flipV="1">
              <a:off x="2288" y="1364"/>
              <a:ext cx="0" cy="1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5" name="Oval 95"/>
            <p:cNvSpPr>
              <a:spLocks noChangeArrowheads="1"/>
            </p:cNvSpPr>
            <p:nvPr/>
          </p:nvSpPr>
          <p:spPr bwMode="auto">
            <a:xfrm>
              <a:off x="2260" y="130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6" name="Text Box 96"/>
            <p:cNvSpPr txBox="1">
              <a:spLocks noChangeArrowheads="1"/>
            </p:cNvSpPr>
            <p:nvPr/>
          </p:nvSpPr>
          <p:spPr bwMode="auto">
            <a:xfrm>
              <a:off x="2068" y="1104"/>
              <a:ext cx="2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T”</a:t>
              </a:r>
              <a:endParaRPr lang="en-GB" sz="2000" dirty="0"/>
            </a:p>
          </p:txBody>
        </p:sp>
      </p:grpSp>
      <p:grpSp>
        <p:nvGrpSpPr>
          <p:cNvPr id="87" name="Group 100"/>
          <p:cNvGrpSpPr>
            <a:grpSpLocks/>
          </p:cNvGrpSpPr>
          <p:nvPr/>
        </p:nvGrpSpPr>
        <p:grpSpPr bwMode="auto">
          <a:xfrm>
            <a:off x="3629025" y="1581150"/>
            <a:ext cx="1171575" cy="3476625"/>
            <a:chOff x="2286" y="996"/>
            <a:chExt cx="738" cy="2190"/>
          </a:xfrm>
        </p:grpSpPr>
        <p:sp>
          <p:nvSpPr>
            <p:cNvPr id="88" name="Line 98"/>
            <p:cNvSpPr>
              <a:spLocks noChangeShapeType="1"/>
            </p:cNvSpPr>
            <p:nvPr/>
          </p:nvSpPr>
          <p:spPr bwMode="auto">
            <a:xfrm flipH="1">
              <a:off x="2298" y="996"/>
              <a:ext cx="720" cy="33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9" name="Line 99"/>
            <p:cNvSpPr>
              <a:spLocks noChangeShapeType="1"/>
            </p:cNvSpPr>
            <p:nvPr/>
          </p:nvSpPr>
          <p:spPr bwMode="auto">
            <a:xfrm flipH="1">
              <a:off x="2286" y="2814"/>
              <a:ext cx="738" cy="3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7429520" y="3571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d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6" grpId="0" autoUpdateAnimBg="0"/>
      <p:bldP spid="54" grpId="0" animBg="1"/>
      <p:bldP spid="55" grpId="0" animBg="1"/>
      <p:bldP spid="56" grpId="0" animBg="1"/>
      <p:bldP spid="60" grpId="0" animBg="1"/>
      <p:bldP spid="67" grpId="0" animBg="1"/>
      <p:bldP spid="68" grpId="0" animBg="1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06400" y="266700"/>
            <a:ext cx="3665534" cy="431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Two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basic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constructions</a:t>
            </a:r>
            <a:r>
              <a:rPr lang="hr-HR" sz="2400" b="1" dirty="0" smtClean="0">
                <a:solidFill>
                  <a:srgbClr val="CC0000"/>
                </a:solidFill>
                <a:latin typeface="+mj-lt"/>
                <a:ea typeface="+mj-ea"/>
                <a:cs typeface="+mj-cs"/>
              </a:rPr>
              <a:t> (</a:t>
            </a:r>
            <a:r>
              <a:rPr lang="hr-HR" sz="2400" b="1" dirty="0" err="1" smtClean="0">
                <a:solidFill>
                  <a:srgbClr val="CC0000"/>
                </a:solidFill>
                <a:latin typeface="+mj-lt"/>
                <a:ea typeface="+mj-ea"/>
                <a:cs typeface="+mj-cs"/>
              </a:rPr>
              <a:t>perpendicularity</a:t>
            </a:r>
            <a:r>
              <a:rPr lang="hr-HR" sz="2400" b="1" dirty="0" smtClean="0">
                <a:solidFill>
                  <a:srgbClr val="CC00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26"/>
          <p:cNvSpPr txBox="1">
            <a:spLocks noChangeArrowheads="1"/>
          </p:cNvSpPr>
          <p:nvPr/>
        </p:nvSpPr>
        <p:spPr bwMode="auto">
          <a:xfrm>
            <a:off x="381000" y="1270000"/>
            <a:ext cx="37623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>
                <a:solidFill>
                  <a:srgbClr val="CC0000"/>
                </a:solidFill>
              </a:rPr>
              <a:t>1</a:t>
            </a:r>
            <a:r>
              <a:rPr lang="hr-HR" sz="2000" dirty="0"/>
              <a:t>. </a:t>
            </a:r>
            <a:r>
              <a:rPr lang="hr-HR" sz="2000" dirty="0" err="1" smtClean="0"/>
              <a:t>Construct</a:t>
            </a:r>
            <a:r>
              <a:rPr lang="hr-HR" sz="2000" dirty="0" smtClean="0"/>
              <a:t> a line </a:t>
            </a:r>
            <a:r>
              <a:rPr lang="hr-HR" sz="2000" dirty="0" err="1" smtClean="0"/>
              <a:t>perpendicular</a:t>
            </a:r>
            <a:r>
              <a:rPr lang="hr-HR" sz="2000" dirty="0" smtClean="0"/>
              <a:t> to a </a:t>
            </a:r>
            <a:r>
              <a:rPr lang="hr-HR" sz="2000" dirty="0" err="1" smtClean="0"/>
              <a:t>given</a:t>
            </a:r>
            <a:r>
              <a:rPr lang="hr-HR" sz="2000" dirty="0" smtClean="0"/>
              <a:t> plane </a:t>
            </a:r>
            <a:r>
              <a:rPr lang="hr-HR" sz="2000" dirty="0" err="1" smtClean="0"/>
              <a:t>through</a:t>
            </a:r>
            <a:r>
              <a:rPr lang="hr-HR" sz="2000" dirty="0" smtClean="0"/>
              <a:t> a </a:t>
            </a:r>
            <a:r>
              <a:rPr lang="hr-HR" sz="2000" dirty="0" err="1" smtClean="0"/>
              <a:t>given</a:t>
            </a:r>
            <a:r>
              <a:rPr lang="hr-HR" sz="2000" dirty="0" smtClean="0"/>
              <a:t> </a:t>
            </a:r>
            <a:r>
              <a:rPr lang="hr-HR" sz="2000" dirty="0" err="1" smtClean="0"/>
              <a:t>point</a:t>
            </a:r>
            <a:r>
              <a:rPr lang="hr-HR" sz="2000" dirty="0" smtClean="0"/>
              <a:t>.</a:t>
            </a:r>
            <a:endParaRPr lang="en-GB" sz="2000" dirty="0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508000" y="2171700"/>
            <a:ext cx="3429000" cy="3254375"/>
            <a:chOff x="320" y="1368"/>
            <a:chExt cx="2160" cy="2050"/>
          </a:xfrm>
        </p:grpSpPr>
        <p:sp>
          <p:nvSpPr>
            <p:cNvPr id="5" name="Text Box 31"/>
            <p:cNvSpPr txBox="1">
              <a:spLocks noChangeArrowheads="1"/>
            </p:cNvSpPr>
            <p:nvPr/>
          </p:nvSpPr>
          <p:spPr bwMode="auto">
            <a:xfrm>
              <a:off x="2072" y="1368"/>
              <a:ext cx="3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r</a:t>
              </a:r>
              <a:r>
                <a:rPr lang="hr-HR" sz="2000" baseline="-25000" dirty="0"/>
                <a:t>2</a:t>
              </a:r>
              <a:endParaRPr lang="en-GB" sz="2000" dirty="0"/>
            </a:p>
          </p:txBody>
        </p: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20" y="1404"/>
              <a:ext cx="2160" cy="2014"/>
              <a:chOff x="320" y="1404"/>
              <a:chExt cx="2160" cy="2014"/>
            </a:xfrm>
          </p:grpSpPr>
          <p:sp>
            <p:nvSpPr>
              <p:cNvPr id="7" name="Line 27"/>
              <p:cNvSpPr>
                <a:spLocks noChangeShapeType="1"/>
              </p:cNvSpPr>
              <p:nvPr/>
            </p:nvSpPr>
            <p:spPr bwMode="auto">
              <a:xfrm>
                <a:off x="320" y="2672"/>
                <a:ext cx="20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" name="Line 28"/>
              <p:cNvSpPr>
                <a:spLocks noChangeShapeType="1"/>
              </p:cNvSpPr>
              <p:nvPr/>
            </p:nvSpPr>
            <p:spPr bwMode="auto">
              <a:xfrm flipH="1">
                <a:off x="1376" y="1528"/>
                <a:ext cx="1104" cy="1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" name="Line 29"/>
              <p:cNvSpPr>
                <a:spLocks noChangeShapeType="1"/>
              </p:cNvSpPr>
              <p:nvPr/>
            </p:nvSpPr>
            <p:spPr bwMode="auto">
              <a:xfrm flipH="1">
                <a:off x="336" y="2664"/>
                <a:ext cx="1048" cy="6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" name="Text Box 30"/>
              <p:cNvSpPr txBox="1">
                <a:spLocks noChangeArrowheads="1"/>
              </p:cNvSpPr>
              <p:nvPr/>
            </p:nvSpPr>
            <p:spPr bwMode="auto">
              <a:xfrm>
                <a:off x="400" y="3168"/>
                <a:ext cx="3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11" name="Text Box 32"/>
              <p:cNvSpPr txBox="1">
                <a:spLocks noChangeArrowheads="1"/>
              </p:cNvSpPr>
              <p:nvPr/>
            </p:nvSpPr>
            <p:spPr bwMode="auto">
              <a:xfrm>
                <a:off x="2168" y="2464"/>
                <a:ext cx="25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x</a:t>
                </a:r>
                <a:endParaRPr lang="en-GB" sz="1600"/>
              </a:p>
            </p:txBody>
          </p:sp>
          <p:sp>
            <p:nvSpPr>
              <p:cNvPr id="12" name="Oval 33"/>
              <p:cNvSpPr>
                <a:spLocks noChangeArrowheads="1"/>
              </p:cNvSpPr>
              <p:nvPr/>
            </p:nvSpPr>
            <p:spPr bwMode="auto">
              <a:xfrm>
                <a:off x="1232" y="1688"/>
                <a:ext cx="62" cy="6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" name="Oval 34"/>
              <p:cNvSpPr>
                <a:spLocks noChangeArrowheads="1"/>
              </p:cNvSpPr>
              <p:nvPr/>
            </p:nvSpPr>
            <p:spPr bwMode="auto">
              <a:xfrm>
                <a:off x="1226" y="3338"/>
                <a:ext cx="62" cy="6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" name="Line 35"/>
              <p:cNvSpPr>
                <a:spLocks noChangeShapeType="1"/>
              </p:cNvSpPr>
              <p:nvPr/>
            </p:nvSpPr>
            <p:spPr bwMode="auto">
              <a:xfrm>
                <a:off x="1260" y="1746"/>
                <a:ext cx="0" cy="1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" name="Text Box 36"/>
              <p:cNvSpPr txBox="1">
                <a:spLocks noChangeArrowheads="1"/>
              </p:cNvSpPr>
              <p:nvPr/>
            </p:nvSpPr>
            <p:spPr bwMode="auto">
              <a:xfrm>
                <a:off x="1356" y="1404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T’’</a:t>
                </a:r>
                <a:endParaRPr lang="en-GB" sz="2000"/>
              </a:p>
            </p:txBody>
          </p:sp>
          <p:sp>
            <p:nvSpPr>
              <p:cNvPr id="16" name="Text Box 37"/>
              <p:cNvSpPr txBox="1">
                <a:spLocks noChangeArrowheads="1"/>
              </p:cNvSpPr>
              <p:nvPr/>
            </p:nvSpPr>
            <p:spPr bwMode="auto">
              <a:xfrm>
                <a:off x="1308" y="3168"/>
                <a:ext cx="3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T’</a:t>
                </a:r>
                <a:endParaRPr lang="en-GB" sz="2000"/>
              </a:p>
            </p:txBody>
          </p:sp>
        </p:grpSp>
      </p:grp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5207000" y="368300"/>
            <a:ext cx="37227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>
                <a:solidFill>
                  <a:srgbClr val="CC0000"/>
                </a:solidFill>
              </a:rPr>
              <a:t>2</a:t>
            </a:r>
            <a:r>
              <a:rPr lang="hr-HR" sz="2000" dirty="0"/>
              <a:t>. </a:t>
            </a:r>
            <a:r>
              <a:rPr lang="hr-HR" sz="2000" dirty="0" err="1" smtClean="0"/>
              <a:t>Construct</a:t>
            </a:r>
            <a:r>
              <a:rPr lang="hr-HR" sz="2000" dirty="0" smtClean="0"/>
              <a:t> a plane </a:t>
            </a:r>
            <a:r>
              <a:rPr lang="hr-HR" sz="2000" dirty="0" err="1" smtClean="0"/>
              <a:t>through</a:t>
            </a:r>
            <a:r>
              <a:rPr lang="hr-HR" sz="2000" dirty="0" smtClean="0"/>
              <a:t> a </a:t>
            </a:r>
            <a:r>
              <a:rPr lang="hr-HR" sz="2000" dirty="0" err="1" smtClean="0"/>
              <a:t>given</a:t>
            </a:r>
            <a:r>
              <a:rPr lang="hr-HR" sz="2000" dirty="0" smtClean="0"/>
              <a:t> </a:t>
            </a:r>
            <a:r>
              <a:rPr lang="hr-HR" sz="2000" dirty="0" err="1" smtClean="0"/>
              <a:t>point</a:t>
            </a:r>
            <a:r>
              <a:rPr lang="hr-HR" sz="2000" dirty="0" smtClean="0"/>
              <a:t> </a:t>
            </a:r>
            <a:r>
              <a:rPr lang="hr-HR" sz="2000" dirty="0" err="1" smtClean="0"/>
              <a:t>perpendicular</a:t>
            </a:r>
            <a:r>
              <a:rPr lang="hr-HR" sz="2000" dirty="0" smtClean="0"/>
              <a:t> to a </a:t>
            </a:r>
            <a:r>
              <a:rPr lang="hr-HR" sz="2000" dirty="0" err="1" smtClean="0"/>
              <a:t>given</a:t>
            </a:r>
            <a:r>
              <a:rPr lang="hr-HR" sz="2000" dirty="0" smtClean="0"/>
              <a:t> line</a:t>
            </a:r>
            <a:r>
              <a:rPr lang="hr-HR" sz="2000" dirty="0" smtClean="0"/>
              <a:t>.</a:t>
            </a:r>
            <a:endParaRPr lang="en-GB" sz="2000" dirty="0"/>
          </a:p>
        </p:txBody>
      </p:sp>
      <p:grpSp>
        <p:nvGrpSpPr>
          <p:cNvPr id="18" name="Group 57"/>
          <p:cNvGrpSpPr>
            <a:grpSpLocks/>
          </p:cNvGrpSpPr>
          <p:nvPr/>
        </p:nvGrpSpPr>
        <p:grpSpPr bwMode="auto">
          <a:xfrm>
            <a:off x="5181600" y="1333500"/>
            <a:ext cx="3390900" cy="3984625"/>
            <a:chOff x="3280" y="1136"/>
            <a:chExt cx="2136" cy="2510"/>
          </a:xfrm>
        </p:grpSpPr>
        <p:sp>
          <p:nvSpPr>
            <p:cNvPr id="19" name="Line 46"/>
            <p:cNvSpPr>
              <a:spLocks noChangeShapeType="1"/>
            </p:cNvSpPr>
            <p:nvPr/>
          </p:nvSpPr>
          <p:spPr bwMode="auto">
            <a:xfrm>
              <a:off x="3320" y="2448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Text Box 47"/>
            <p:cNvSpPr txBox="1">
              <a:spLocks noChangeArrowheads="1"/>
            </p:cNvSpPr>
            <p:nvPr/>
          </p:nvSpPr>
          <p:spPr bwMode="auto">
            <a:xfrm>
              <a:off x="5224" y="2224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x</a:t>
              </a:r>
              <a:endParaRPr lang="en-GB" sz="1600"/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 flipH="1">
              <a:off x="3544" y="1232"/>
              <a:ext cx="1600" cy="131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Line 49"/>
            <p:cNvSpPr>
              <a:spLocks noChangeShapeType="1"/>
            </p:cNvSpPr>
            <p:nvPr/>
          </p:nvSpPr>
          <p:spPr bwMode="auto">
            <a:xfrm flipH="1">
              <a:off x="3280" y="2416"/>
              <a:ext cx="1952" cy="85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" name="Text Box 50"/>
            <p:cNvSpPr txBox="1">
              <a:spLocks noChangeArrowheads="1"/>
            </p:cNvSpPr>
            <p:nvPr/>
          </p:nvSpPr>
          <p:spPr bwMode="auto">
            <a:xfrm>
              <a:off x="4736" y="1136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p’’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  <p:sp>
          <p:nvSpPr>
            <p:cNvPr id="24" name="Text Box 51"/>
            <p:cNvSpPr txBox="1">
              <a:spLocks noChangeArrowheads="1"/>
            </p:cNvSpPr>
            <p:nvPr/>
          </p:nvSpPr>
          <p:spPr bwMode="auto">
            <a:xfrm>
              <a:off x="3368" y="3184"/>
              <a:ext cx="4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p’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  <p:sp>
          <p:nvSpPr>
            <p:cNvPr id="25" name="Oval 52"/>
            <p:cNvSpPr>
              <a:spLocks noChangeArrowheads="1"/>
            </p:cNvSpPr>
            <p:nvPr/>
          </p:nvSpPr>
          <p:spPr bwMode="auto">
            <a:xfrm>
              <a:off x="4212" y="1436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6" name="Oval 53"/>
            <p:cNvSpPr>
              <a:spLocks noChangeArrowheads="1"/>
            </p:cNvSpPr>
            <p:nvPr/>
          </p:nvSpPr>
          <p:spPr bwMode="auto">
            <a:xfrm>
              <a:off x="4212" y="3326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7" name="Line 54"/>
            <p:cNvSpPr>
              <a:spLocks noChangeShapeType="1"/>
            </p:cNvSpPr>
            <p:nvPr/>
          </p:nvSpPr>
          <p:spPr bwMode="auto">
            <a:xfrm>
              <a:off x="4242" y="1500"/>
              <a:ext cx="0" cy="18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55"/>
            <p:cNvSpPr txBox="1">
              <a:spLocks noChangeArrowheads="1"/>
            </p:cNvSpPr>
            <p:nvPr/>
          </p:nvSpPr>
          <p:spPr bwMode="auto">
            <a:xfrm>
              <a:off x="3888" y="1400"/>
              <a:ext cx="3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T’’</a:t>
              </a:r>
              <a:endParaRPr lang="en-GB" sz="2000"/>
            </a:p>
          </p:txBody>
        </p:sp>
        <p:sp>
          <p:nvSpPr>
            <p:cNvPr id="29" name="Text Box 56"/>
            <p:cNvSpPr txBox="1">
              <a:spLocks noChangeArrowheads="1"/>
            </p:cNvSpPr>
            <p:nvPr/>
          </p:nvSpPr>
          <p:spPr bwMode="auto">
            <a:xfrm>
              <a:off x="4108" y="3396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T’</a:t>
              </a:r>
              <a:endParaRPr lang="en-GB" sz="2000" dirty="0"/>
            </a:p>
          </p:txBody>
        </p:sp>
      </p:grpSp>
      <p:sp>
        <p:nvSpPr>
          <p:cNvPr id="30" name="Text Box 65"/>
          <p:cNvSpPr txBox="1">
            <a:spLocks noChangeArrowheads="1"/>
          </p:cNvSpPr>
          <p:nvPr/>
        </p:nvSpPr>
        <p:spPr bwMode="auto">
          <a:xfrm>
            <a:off x="3924300" y="5575300"/>
            <a:ext cx="406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 err="1" smtClean="0">
                <a:solidFill>
                  <a:srgbClr val="CC0000"/>
                </a:solidFill>
              </a:rPr>
              <a:t>Instruction</a:t>
            </a:r>
            <a:r>
              <a:rPr lang="hr-HR" sz="1600" i="1" dirty="0" smtClean="0">
                <a:solidFill>
                  <a:srgbClr val="CC0000"/>
                </a:solidFill>
              </a:rPr>
              <a:t>.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2nd </a:t>
            </a:r>
            <a:r>
              <a:rPr lang="hr-HR" sz="1600" dirty="0" err="1" smtClean="0"/>
              <a:t>principle</a:t>
            </a:r>
            <a:r>
              <a:rPr lang="hr-HR" sz="1600" dirty="0" smtClean="0"/>
              <a:t> line (or 1st </a:t>
            </a:r>
            <a:r>
              <a:rPr lang="hr-HR" sz="1600" dirty="0" err="1" smtClean="0"/>
              <a:t>princile</a:t>
            </a:r>
            <a:r>
              <a:rPr lang="hr-HR" sz="1600" dirty="0" smtClean="0"/>
              <a:t> line) is </a:t>
            </a:r>
            <a:r>
              <a:rPr lang="hr-HR" sz="1600" dirty="0" err="1" smtClean="0"/>
              <a:t>used</a:t>
            </a:r>
            <a:r>
              <a:rPr lang="hr-HR" sz="1600" dirty="0" smtClean="0"/>
              <a:t> to </a:t>
            </a:r>
            <a:r>
              <a:rPr lang="hr-HR" sz="1600" dirty="0" err="1" smtClean="0"/>
              <a:t>construct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traces</a:t>
            </a:r>
            <a:r>
              <a:rPr lang="hr-HR" sz="1600" dirty="0" smtClean="0"/>
              <a:t> </a:t>
            </a:r>
            <a:r>
              <a:rPr lang="hr-HR" sz="1600" dirty="0" err="1" smtClean="0"/>
              <a:t>of</a:t>
            </a:r>
            <a:r>
              <a:rPr lang="hr-HR" sz="1600" dirty="0" smtClean="0"/>
              <a:t> a plane </a:t>
            </a:r>
            <a:r>
              <a:rPr lang="hr-HR" sz="1600" dirty="0" err="1" smtClean="0"/>
              <a:t>passing</a:t>
            </a:r>
            <a:r>
              <a:rPr lang="hr-HR" sz="1600" dirty="0" smtClean="0"/>
              <a:t> </a:t>
            </a:r>
            <a:r>
              <a:rPr lang="hr-HR" sz="1600" dirty="0" err="1" smtClean="0"/>
              <a:t>through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point</a:t>
            </a:r>
            <a:r>
              <a:rPr lang="hr-HR" sz="1600" dirty="0" smtClean="0"/>
              <a:t> </a:t>
            </a:r>
            <a:r>
              <a:rPr lang="hr-HR" sz="1600" i="1" dirty="0"/>
              <a:t>T</a:t>
            </a:r>
            <a:r>
              <a:rPr lang="hr-HR" sz="1600" dirty="0"/>
              <a:t>.</a:t>
            </a:r>
            <a:endParaRPr lang="en-GB" sz="1600" dirty="0"/>
          </a:p>
        </p:txBody>
      </p:sp>
      <p:grpSp>
        <p:nvGrpSpPr>
          <p:cNvPr id="31" name="Group 71"/>
          <p:cNvGrpSpPr>
            <a:grpSpLocks/>
          </p:cNvGrpSpPr>
          <p:nvPr/>
        </p:nvGrpSpPr>
        <p:grpSpPr bwMode="auto">
          <a:xfrm>
            <a:off x="5670550" y="1663700"/>
            <a:ext cx="2990850" cy="3867150"/>
            <a:chOff x="3572" y="1048"/>
            <a:chExt cx="1884" cy="2436"/>
          </a:xfrm>
        </p:grpSpPr>
        <p:grpSp>
          <p:nvGrpSpPr>
            <p:cNvPr id="32" name="Group 67"/>
            <p:cNvGrpSpPr>
              <a:grpSpLocks/>
            </p:cNvGrpSpPr>
            <p:nvPr/>
          </p:nvGrpSpPr>
          <p:grpSpPr bwMode="auto">
            <a:xfrm>
              <a:off x="4632" y="2144"/>
              <a:ext cx="824" cy="1340"/>
              <a:chOff x="4632" y="2144"/>
              <a:chExt cx="824" cy="1340"/>
            </a:xfrm>
          </p:grpSpPr>
          <p:sp>
            <p:nvSpPr>
              <p:cNvPr id="36" name="Line 64"/>
              <p:cNvSpPr>
                <a:spLocks noChangeShapeType="1"/>
              </p:cNvSpPr>
              <p:nvPr/>
            </p:nvSpPr>
            <p:spPr bwMode="auto">
              <a:xfrm rot="16200000" flipV="1">
                <a:off x="4256" y="2520"/>
                <a:ext cx="1340" cy="588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7" name="Text Box 66"/>
              <p:cNvSpPr txBox="1">
                <a:spLocks noChangeArrowheads="1"/>
              </p:cNvSpPr>
              <p:nvPr/>
            </p:nvSpPr>
            <p:spPr bwMode="auto">
              <a:xfrm>
                <a:off x="5160" y="3144"/>
                <a:ext cx="2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0000"/>
                    </a:solidFill>
                  </a:rPr>
                  <a:t>r</a:t>
                </a:r>
                <a:r>
                  <a:rPr lang="hr-HR" sz="2000" baseline="-25000">
                    <a:solidFill>
                      <a:srgbClr val="CC0000"/>
                    </a:solidFill>
                  </a:rPr>
                  <a:t>1</a:t>
                </a:r>
                <a:endParaRPr lang="en-GB" sz="2000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33" name="Group 70"/>
            <p:cNvGrpSpPr>
              <a:grpSpLocks/>
            </p:cNvGrpSpPr>
            <p:nvPr/>
          </p:nvGrpSpPr>
          <p:grpSpPr bwMode="auto">
            <a:xfrm>
              <a:off x="3572" y="1048"/>
              <a:ext cx="1068" cy="1112"/>
              <a:chOff x="3572" y="1048"/>
              <a:chExt cx="1068" cy="1112"/>
            </a:xfrm>
          </p:grpSpPr>
          <p:sp>
            <p:nvSpPr>
              <p:cNvPr id="34" name="Line 68"/>
              <p:cNvSpPr>
                <a:spLocks noChangeShapeType="1"/>
              </p:cNvSpPr>
              <p:nvPr/>
            </p:nvSpPr>
            <p:spPr bwMode="auto">
              <a:xfrm rot="16200000" flipH="1">
                <a:off x="3666" y="1187"/>
                <a:ext cx="1067" cy="88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5" name="Text Box 69"/>
              <p:cNvSpPr txBox="1">
                <a:spLocks noChangeArrowheads="1"/>
              </p:cNvSpPr>
              <p:nvPr/>
            </p:nvSpPr>
            <p:spPr bwMode="auto">
              <a:xfrm>
                <a:off x="3572" y="1048"/>
                <a:ext cx="3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0000"/>
                    </a:solidFill>
                  </a:rPr>
                  <a:t>r</a:t>
                </a:r>
                <a:r>
                  <a:rPr lang="hr-HR" sz="2000" baseline="-25000">
                    <a:solidFill>
                      <a:srgbClr val="CC0000"/>
                    </a:solidFill>
                  </a:rPr>
                  <a:t>2</a:t>
                </a:r>
                <a:endParaRPr lang="en-GB" sz="2000">
                  <a:solidFill>
                    <a:srgbClr val="CC0000"/>
                  </a:solidFill>
                </a:endParaRPr>
              </a:p>
            </p:txBody>
          </p:sp>
        </p:grpSp>
      </p:grpSp>
      <p:grpSp>
        <p:nvGrpSpPr>
          <p:cNvPr id="45" name="Group 83"/>
          <p:cNvGrpSpPr>
            <a:grpSpLocks/>
          </p:cNvGrpSpPr>
          <p:nvPr/>
        </p:nvGrpSpPr>
        <p:grpSpPr bwMode="auto">
          <a:xfrm>
            <a:off x="1284288" y="2486025"/>
            <a:ext cx="1835150" cy="3109913"/>
            <a:chOff x="809" y="1566"/>
            <a:chExt cx="1156" cy="1959"/>
          </a:xfrm>
        </p:grpSpPr>
        <p:grpSp>
          <p:nvGrpSpPr>
            <p:cNvPr id="46" name="Group 43"/>
            <p:cNvGrpSpPr>
              <a:grpSpLocks/>
            </p:cNvGrpSpPr>
            <p:nvPr/>
          </p:nvGrpSpPr>
          <p:grpSpPr bwMode="auto">
            <a:xfrm>
              <a:off x="809" y="1566"/>
              <a:ext cx="1156" cy="1959"/>
              <a:chOff x="809" y="1566"/>
              <a:chExt cx="1156" cy="1959"/>
            </a:xfrm>
          </p:grpSpPr>
          <p:sp>
            <p:nvSpPr>
              <p:cNvPr id="51" name="Line 39"/>
              <p:cNvSpPr>
                <a:spLocks noChangeShapeType="1"/>
              </p:cNvSpPr>
              <p:nvPr/>
            </p:nvSpPr>
            <p:spPr bwMode="auto">
              <a:xfrm rot="16200000" flipH="1">
                <a:off x="1122" y="1554"/>
                <a:ext cx="828" cy="858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2" name="Line 40"/>
              <p:cNvSpPr>
                <a:spLocks noChangeShapeType="1"/>
              </p:cNvSpPr>
              <p:nvPr/>
            </p:nvSpPr>
            <p:spPr bwMode="auto">
              <a:xfrm rot="16200000" flipV="1">
                <a:off x="616" y="2788"/>
                <a:ext cx="930" cy="544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3" name="Text Box 41"/>
              <p:cNvSpPr txBox="1">
                <a:spLocks noChangeArrowheads="1"/>
              </p:cNvSpPr>
              <p:nvPr/>
            </p:nvSpPr>
            <p:spPr bwMode="auto">
              <a:xfrm>
                <a:off x="882" y="3048"/>
                <a:ext cx="3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3300"/>
                    </a:solidFill>
                  </a:rPr>
                  <a:t>n’</a:t>
                </a:r>
                <a:endParaRPr lang="en-GB" sz="2000">
                  <a:solidFill>
                    <a:srgbClr val="CC3300"/>
                  </a:solidFill>
                </a:endParaRPr>
              </a:p>
            </p:txBody>
          </p:sp>
          <p:sp>
            <p:nvSpPr>
              <p:cNvPr id="54" name="Text Box 42"/>
              <p:cNvSpPr txBox="1">
                <a:spLocks noChangeArrowheads="1"/>
              </p:cNvSpPr>
              <p:nvPr/>
            </p:nvSpPr>
            <p:spPr bwMode="auto">
              <a:xfrm>
                <a:off x="858" y="1566"/>
                <a:ext cx="4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3300"/>
                    </a:solidFill>
                  </a:rPr>
                  <a:t>n’’</a:t>
                </a:r>
                <a:endParaRPr lang="en-GB" sz="2000">
                  <a:solidFill>
                    <a:srgbClr val="CC3300"/>
                  </a:solidFill>
                </a:endParaRPr>
              </a:p>
            </p:txBody>
          </p:sp>
        </p:grpSp>
        <p:sp>
          <p:nvSpPr>
            <p:cNvPr id="47" name="Rectangle 79"/>
            <p:cNvSpPr>
              <a:spLocks noChangeArrowheads="1"/>
            </p:cNvSpPr>
            <p:nvPr/>
          </p:nvSpPr>
          <p:spPr bwMode="auto">
            <a:xfrm rot="-2582928">
              <a:off x="1744" y="2112"/>
              <a:ext cx="92" cy="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Rectangle 80"/>
            <p:cNvSpPr>
              <a:spLocks noChangeArrowheads="1"/>
            </p:cNvSpPr>
            <p:nvPr/>
          </p:nvSpPr>
          <p:spPr bwMode="auto">
            <a:xfrm rot="-1808483">
              <a:off x="957" y="2774"/>
              <a:ext cx="92" cy="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" name="Text Box 81"/>
            <p:cNvSpPr txBox="1">
              <a:spLocks noChangeArrowheads="1"/>
            </p:cNvSpPr>
            <p:nvPr/>
          </p:nvSpPr>
          <p:spPr bwMode="auto">
            <a:xfrm>
              <a:off x="1710" y="1953"/>
              <a:ext cx="1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  <p:sp>
          <p:nvSpPr>
            <p:cNvPr id="50" name="Text Box 82"/>
            <p:cNvSpPr txBox="1">
              <a:spLocks noChangeArrowheads="1"/>
            </p:cNvSpPr>
            <p:nvPr/>
          </p:nvSpPr>
          <p:spPr bwMode="auto">
            <a:xfrm>
              <a:off x="924" y="2613"/>
              <a:ext cx="1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</p:grpSp>
      <p:grpSp>
        <p:nvGrpSpPr>
          <p:cNvPr id="55" name="Group 90"/>
          <p:cNvGrpSpPr>
            <a:grpSpLocks/>
          </p:cNvGrpSpPr>
          <p:nvPr/>
        </p:nvGrpSpPr>
        <p:grpSpPr bwMode="auto">
          <a:xfrm>
            <a:off x="6437313" y="1525588"/>
            <a:ext cx="1590675" cy="1924050"/>
            <a:chOff x="4055" y="961"/>
            <a:chExt cx="1002" cy="1212"/>
          </a:xfrm>
        </p:grpSpPr>
        <p:grpSp>
          <p:nvGrpSpPr>
            <p:cNvPr id="56" name="Group 62"/>
            <p:cNvGrpSpPr>
              <a:grpSpLocks/>
            </p:cNvGrpSpPr>
            <p:nvPr/>
          </p:nvGrpSpPr>
          <p:grpSpPr bwMode="auto">
            <a:xfrm>
              <a:off x="4055" y="961"/>
              <a:ext cx="1002" cy="1212"/>
              <a:chOff x="4071" y="1257"/>
              <a:chExt cx="1002" cy="1212"/>
            </a:xfrm>
          </p:grpSpPr>
          <p:sp>
            <p:nvSpPr>
              <p:cNvPr id="58" name="Line 58"/>
              <p:cNvSpPr>
                <a:spLocks noChangeShapeType="1"/>
              </p:cNvSpPr>
              <p:nvPr/>
            </p:nvSpPr>
            <p:spPr bwMode="auto">
              <a:xfrm rot="16200000" flipH="1">
                <a:off x="3966" y="1362"/>
                <a:ext cx="1212" cy="1002"/>
              </a:xfrm>
              <a:prstGeom prst="line">
                <a:avLst/>
              </a:prstGeom>
              <a:noFill/>
              <a:ln w="19050">
                <a:solidFill>
                  <a:srgbClr val="9966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9" name="Rectangle 60"/>
              <p:cNvSpPr>
                <a:spLocks noChangeArrowheads="1"/>
              </p:cNvSpPr>
              <p:nvPr/>
            </p:nvSpPr>
            <p:spPr bwMode="auto">
              <a:xfrm rot="-2533651">
                <a:off x="4464" y="1676"/>
                <a:ext cx="72" cy="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60" name="Text Box 61"/>
              <p:cNvSpPr txBox="1">
                <a:spLocks noChangeArrowheads="1"/>
              </p:cNvSpPr>
              <p:nvPr/>
            </p:nvSpPr>
            <p:spPr bwMode="auto">
              <a:xfrm>
                <a:off x="4420" y="1496"/>
                <a:ext cx="16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/>
                  <a:t>.</a:t>
                </a:r>
                <a:endParaRPr lang="en-GB" sz="2400"/>
              </a:p>
            </p:txBody>
          </p:sp>
        </p:grpSp>
        <p:sp>
          <p:nvSpPr>
            <p:cNvPr id="57" name="Text Box 86"/>
            <p:cNvSpPr txBox="1">
              <a:spLocks noChangeArrowheads="1"/>
            </p:cNvSpPr>
            <p:nvPr/>
          </p:nvSpPr>
          <p:spPr bwMode="auto">
            <a:xfrm>
              <a:off x="4696" y="1516"/>
              <a:ext cx="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s”</a:t>
              </a:r>
              <a:endParaRPr lang="en-GB" sz="2000">
                <a:solidFill>
                  <a:srgbClr val="996600"/>
                </a:solidFill>
              </a:endParaRPr>
            </a:p>
          </p:txBody>
        </p:sp>
      </p:grpSp>
      <p:grpSp>
        <p:nvGrpSpPr>
          <p:cNvPr id="61" name="Group 91"/>
          <p:cNvGrpSpPr>
            <a:grpSpLocks/>
          </p:cNvGrpSpPr>
          <p:nvPr/>
        </p:nvGrpSpPr>
        <p:grpSpPr bwMode="auto">
          <a:xfrm>
            <a:off x="5984875" y="4845050"/>
            <a:ext cx="2362200" cy="396875"/>
            <a:chOff x="3770" y="3052"/>
            <a:chExt cx="1488" cy="250"/>
          </a:xfrm>
        </p:grpSpPr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3770" y="3064"/>
              <a:ext cx="1488" cy="0"/>
            </a:xfrm>
            <a:prstGeom prst="line">
              <a:avLst/>
            </a:prstGeom>
            <a:noFill/>
            <a:ln w="19050">
              <a:solidFill>
                <a:srgbClr val="9966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3" name="Text Box 87"/>
            <p:cNvSpPr txBox="1">
              <a:spLocks noChangeArrowheads="1"/>
            </p:cNvSpPr>
            <p:nvPr/>
          </p:nvSpPr>
          <p:spPr bwMode="auto">
            <a:xfrm>
              <a:off x="4432" y="3052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s’</a:t>
              </a:r>
              <a:endParaRPr lang="en-GB" sz="2000">
                <a:solidFill>
                  <a:srgbClr val="996600"/>
                </a:solidFill>
              </a:endParaRPr>
            </a:p>
          </p:txBody>
        </p:sp>
      </p:grpSp>
      <p:grpSp>
        <p:nvGrpSpPr>
          <p:cNvPr id="64" name="Group 92"/>
          <p:cNvGrpSpPr>
            <a:grpSpLocks/>
          </p:cNvGrpSpPr>
          <p:nvPr/>
        </p:nvGrpSpPr>
        <p:grpSpPr bwMode="auto">
          <a:xfrm>
            <a:off x="7543800" y="2844800"/>
            <a:ext cx="863600" cy="2403475"/>
            <a:chOff x="4752" y="1792"/>
            <a:chExt cx="544" cy="1514"/>
          </a:xfrm>
        </p:grpSpPr>
        <p:sp>
          <p:nvSpPr>
            <p:cNvPr id="65" name="Line 63"/>
            <p:cNvSpPr>
              <a:spLocks noChangeShapeType="1"/>
            </p:cNvSpPr>
            <p:nvPr/>
          </p:nvSpPr>
          <p:spPr bwMode="auto">
            <a:xfrm>
              <a:off x="5040" y="2148"/>
              <a:ext cx="0" cy="920"/>
            </a:xfrm>
            <a:prstGeom prst="line">
              <a:avLst/>
            </a:prstGeom>
            <a:noFill/>
            <a:ln w="9525">
              <a:solidFill>
                <a:srgbClr val="99663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Oval 84"/>
            <p:cNvSpPr>
              <a:spLocks noChangeArrowheads="1"/>
            </p:cNvSpPr>
            <p:nvPr/>
          </p:nvSpPr>
          <p:spPr bwMode="auto">
            <a:xfrm>
              <a:off x="5004" y="2112"/>
              <a:ext cx="66" cy="66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Oval 85"/>
            <p:cNvSpPr>
              <a:spLocks noChangeArrowheads="1"/>
            </p:cNvSpPr>
            <p:nvPr/>
          </p:nvSpPr>
          <p:spPr bwMode="auto">
            <a:xfrm>
              <a:off x="5001" y="3030"/>
              <a:ext cx="66" cy="66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8" name="Text Box 88"/>
            <p:cNvSpPr txBox="1">
              <a:spLocks noChangeArrowheads="1"/>
            </p:cNvSpPr>
            <p:nvPr/>
          </p:nvSpPr>
          <p:spPr bwMode="auto">
            <a:xfrm>
              <a:off x="4752" y="3056"/>
              <a:ext cx="3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</a:t>
              </a:r>
              <a:r>
                <a:rPr lang="hr-HR" sz="2000" baseline="-25000">
                  <a:solidFill>
                    <a:srgbClr val="996600"/>
                  </a:solidFill>
                </a:rPr>
                <a:t>1</a:t>
              </a:r>
              <a:r>
                <a:rPr lang="hr-HR" sz="2000">
                  <a:solidFill>
                    <a:srgbClr val="996600"/>
                  </a:solidFill>
                </a:rPr>
                <a:t>’</a:t>
              </a:r>
              <a:endParaRPr lang="en-GB" sz="2000">
                <a:solidFill>
                  <a:srgbClr val="996600"/>
                </a:solidFill>
              </a:endParaRPr>
            </a:p>
          </p:txBody>
        </p:sp>
        <p:sp>
          <p:nvSpPr>
            <p:cNvPr id="69" name="Text Box 89"/>
            <p:cNvSpPr txBox="1">
              <a:spLocks noChangeArrowheads="1"/>
            </p:cNvSpPr>
            <p:nvPr/>
          </p:nvSpPr>
          <p:spPr bwMode="auto">
            <a:xfrm>
              <a:off x="4948" y="1792"/>
              <a:ext cx="3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</a:t>
              </a:r>
              <a:r>
                <a:rPr lang="hr-HR" sz="2000" baseline="-25000">
                  <a:solidFill>
                    <a:srgbClr val="996600"/>
                  </a:solidFill>
                </a:rPr>
                <a:t>1</a:t>
              </a:r>
              <a:r>
                <a:rPr lang="hr-HR" sz="2000">
                  <a:solidFill>
                    <a:srgbClr val="996600"/>
                  </a:solidFill>
                </a:rPr>
                <a:t>”</a:t>
              </a:r>
              <a:endParaRPr lang="en-GB" sz="2000">
                <a:solidFill>
                  <a:srgbClr val="9966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7" grpId="0" autoUpdateAnimBg="0"/>
      <p:bldP spid="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368300" y="528560"/>
            <a:ext cx="72755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 err="1" smtClean="0"/>
              <a:t>Exercise</a:t>
            </a:r>
            <a:r>
              <a:rPr lang="hr-HR" sz="2000" b="1" dirty="0" smtClean="0"/>
              <a:t> </a:t>
            </a:r>
            <a:r>
              <a:rPr lang="hr-HR" sz="2000" b="1" dirty="0"/>
              <a:t>3. </a:t>
            </a:r>
            <a:r>
              <a:rPr lang="hr-HR" sz="2000" b="1" dirty="0" smtClean="0"/>
              <a:t> </a:t>
            </a:r>
            <a:r>
              <a:rPr lang="hr-HR" sz="2000" dirty="0" err="1" smtClean="0"/>
              <a:t>Construct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symmetry</a:t>
            </a:r>
            <a:r>
              <a:rPr lang="hr-HR" sz="2000" dirty="0" smtClean="0"/>
              <a:t> plane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line segment </a:t>
            </a:r>
            <a:r>
              <a:rPr lang="hr-HR" sz="2000" i="1" dirty="0" smtClean="0"/>
              <a:t>AB</a:t>
            </a:r>
            <a:r>
              <a:rPr lang="hr-HR" sz="2000" i="1" dirty="0"/>
              <a:t>.</a:t>
            </a:r>
            <a:endParaRPr lang="en-GB" sz="2000" dirty="0"/>
          </a:p>
        </p:txBody>
      </p:sp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500034" y="2285992"/>
            <a:ext cx="36909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 smtClean="0">
                <a:solidFill>
                  <a:srgbClr val="FF3300"/>
                </a:solidFill>
              </a:rPr>
              <a:t> </a:t>
            </a:r>
            <a:r>
              <a:rPr lang="hr-HR" sz="1600" b="1" i="1" dirty="0" err="1" smtClean="0">
                <a:solidFill>
                  <a:srgbClr val="FF3300"/>
                </a:solidFill>
              </a:rPr>
              <a:t>Definition</a:t>
            </a:r>
            <a:r>
              <a:rPr lang="hr-HR" sz="1600" b="1" i="1" dirty="0" smtClean="0">
                <a:solidFill>
                  <a:srgbClr val="FF3300"/>
                </a:solidFill>
              </a:rPr>
              <a:t>.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set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point</a:t>
            </a:r>
            <a:r>
              <a:rPr lang="hr-HR" sz="1600" dirty="0" smtClean="0"/>
              <a:t> </a:t>
            </a:r>
            <a:r>
              <a:rPr lang="hr-HR" sz="1600" dirty="0" err="1" smtClean="0"/>
              <a:t>in</a:t>
            </a:r>
            <a:r>
              <a:rPr lang="hr-HR" sz="1600" dirty="0" smtClean="0"/>
              <a:t> </a:t>
            </a:r>
            <a:r>
              <a:rPr lang="hr-HR" sz="1600" dirty="0" err="1" smtClean="0"/>
              <a:t>space</a:t>
            </a:r>
            <a:r>
              <a:rPr lang="hr-HR" sz="1600" dirty="0" smtClean="0"/>
              <a:t> </a:t>
            </a:r>
            <a:r>
              <a:rPr lang="hr-HR" sz="1600" dirty="0" err="1" smtClean="0"/>
              <a:t>which</a:t>
            </a:r>
            <a:r>
              <a:rPr lang="hr-HR" sz="1600" dirty="0" smtClean="0"/>
              <a:t> </a:t>
            </a:r>
            <a:r>
              <a:rPr lang="hr-HR" sz="1600" dirty="0" err="1" smtClean="0"/>
              <a:t>have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same distance </a:t>
            </a:r>
            <a:r>
              <a:rPr lang="hr-HR" sz="1600" dirty="0" err="1" smtClean="0"/>
              <a:t>from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end</a:t>
            </a:r>
            <a:r>
              <a:rPr lang="hr-HR" sz="1600" dirty="0" smtClean="0"/>
              <a:t>-</a:t>
            </a:r>
            <a:r>
              <a:rPr lang="hr-HR" sz="1600" dirty="0" err="1" smtClean="0"/>
              <a:t>points</a:t>
            </a:r>
            <a:r>
              <a:rPr lang="hr-HR" sz="1600" dirty="0" smtClean="0"/>
              <a:t> </a:t>
            </a:r>
            <a:r>
              <a:rPr lang="hr-HR" sz="1600" dirty="0" err="1" smtClean="0"/>
              <a:t>of</a:t>
            </a:r>
            <a:r>
              <a:rPr lang="hr-HR" sz="1600" dirty="0" smtClean="0"/>
              <a:t> a line segment </a:t>
            </a:r>
            <a:r>
              <a:rPr lang="hr-HR" sz="1600" dirty="0" err="1" smtClean="0"/>
              <a:t>lie</a:t>
            </a:r>
            <a:r>
              <a:rPr lang="hr-HR" sz="1600" dirty="0" smtClean="0"/>
              <a:t> </a:t>
            </a:r>
            <a:r>
              <a:rPr lang="hr-HR" sz="1600" dirty="0" err="1" smtClean="0"/>
              <a:t>in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b="1" dirty="0" err="1" smtClean="0">
                <a:solidFill>
                  <a:srgbClr val="A50021"/>
                </a:solidFill>
              </a:rPr>
              <a:t>symmetry</a:t>
            </a:r>
            <a:r>
              <a:rPr lang="hr-HR" sz="1600" b="1" dirty="0" smtClean="0">
                <a:solidFill>
                  <a:srgbClr val="A50021"/>
                </a:solidFill>
              </a:rPr>
              <a:t> plane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that</a:t>
            </a:r>
            <a:r>
              <a:rPr lang="hr-HR" sz="1600" dirty="0" smtClean="0"/>
              <a:t> line segment.</a:t>
            </a:r>
            <a:endParaRPr lang="en-GB" sz="1600" dirty="0"/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4929190" y="1643050"/>
            <a:ext cx="2859088" cy="3181350"/>
            <a:chOff x="3082" y="836"/>
            <a:chExt cx="1801" cy="2004"/>
          </a:xfrm>
        </p:grpSpPr>
        <p:sp>
          <p:nvSpPr>
            <p:cNvPr id="6" name="Line 41"/>
            <p:cNvSpPr>
              <a:spLocks noChangeShapeType="1"/>
            </p:cNvSpPr>
            <p:nvPr/>
          </p:nvSpPr>
          <p:spPr bwMode="auto">
            <a:xfrm>
              <a:off x="3082" y="1792"/>
              <a:ext cx="18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Line 42"/>
            <p:cNvSpPr>
              <a:spLocks noChangeShapeType="1"/>
            </p:cNvSpPr>
            <p:nvPr/>
          </p:nvSpPr>
          <p:spPr bwMode="auto">
            <a:xfrm flipV="1">
              <a:off x="3603" y="1051"/>
              <a:ext cx="585" cy="5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" name="Line 43"/>
            <p:cNvSpPr>
              <a:spLocks noChangeShapeType="1"/>
            </p:cNvSpPr>
            <p:nvPr/>
          </p:nvSpPr>
          <p:spPr bwMode="auto">
            <a:xfrm>
              <a:off x="3603" y="1545"/>
              <a:ext cx="0" cy="10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" name="Line 44"/>
            <p:cNvSpPr>
              <a:spLocks noChangeShapeType="1"/>
            </p:cNvSpPr>
            <p:nvPr/>
          </p:nvSpPr>
          <p:spPr bwMode="auto">
            <a:xfrm>
              <a:off x="4188" y="1051"/>
              <a:ext cx="0" cy="1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V="1">
              <a:off x="3602" y="2120"/>
              <a:ext cx="585" cy="5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" name="Oval 46"/>
            <p:cNvSpPr>
              <a:spLocks noChangeArrowheads="1"/>
            </p:cNvSpPr>
            <p:nvPr/>
          </p:nvSpPr>
          <p:spPr bwMode="auto">
            <a:xfrm>
              <a:off x="3576" y="152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Oval 47"/>
            <p:cNvSpPr>
              <a:spLocks noChangeArrowheads="1"/>
            </p:cNvSpPr>
            <p:nvPr/>
          </p:nvSpPr>
          <p:spPr bwMode="auto">
            <a:xfrm>
              <a:off x="4156" y="102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Oval 48"/>
            <p:cNvSpPr>
              <a:spLocks noChangeArrowheads="1"/>
            </p:cNvSpPr>
            <p:nvPr/>
          </p:nvSpPr>
          <p:spPr bwMode="auto">
            <a:xfrm>
              <a:off x="4160" y="208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" name="Oval 49"/>
            <p:cNvSpPr>
              <a:spLocks noChangeArrowheads="1"/>
            </p:cNvSpPr>
            <p:nvPr/>
          </p:nvSpPr>
          <p:spPr bwMode="auto">
            <a:xfrm>
              <a:off x="3576" y="260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" name="Text Box 50"/>
            <p:cNvSpPr txBox="1">
              <a:spLocks noChangeArrowheads="1"/>
            </p:cNvSpPr>
            <p:nvPr/>
          </p:nvSpPr>
          <p:spPr bwMode="auto">
            <a:xfrm>
              <a:off x="3341" y="2609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</a:t>
              </a:r>
              <a:endParaRPr lang="en-GB"/>
            </a:p>
          </p:txBody>
        </p:sp>
        <p:sp>
          <p:nvSpPr>
            <p:cNvPr id="16" name="Text Box 51"/>
            <p:cNvSpPr txBox="1">
              <a:spLocks noChangeArrowheads="1"/>
            </p:cNvSpPr>
            <p:nvPr/>
          </p:nvSpPr>
          <p:spPr bwMode="auto">
            <a:xfrm>
              <a:off x="4144" y="1916"/>
              <a:ext cx="3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B’</a:t>
              </a:r>
              <a:endParaRPr lang="en-GB" dirty="0"/>
            </a:p>
          </p:txBody>
        </p:sp>
        <p:sp>
          <p:nvSpPr>
            <p:cNvPr id="17" name="Text Box 52"/>
            <p:cNvSpPr txBox="1">
              <a:spLocks noChangeArrowheads="1"/>
            </p:cNvSpPr>
            <p:nvPr/>
          </p:nvSpPr>
          <p:spPr bwMode="auto">
            <a:xfrm>
              <a:off x="3286" y="1478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</a:t>
              </a:r>
              <a:endParaRPr lang="en-GB"/>
            </a:p>
          </p:txBody>
        </p:sp>
        <p:sp>
          <p:nvSpPr>
            <p:cNvPr id="18" name="Text Box 53"/>
            <p:cNvSpPr txBox="1">
              <a:spLocks noChangeArrowheads="1"/>
            </p:cNvSpPr>
            <p:nvPr/>
          </p:nvSpPr>
          <p:spPr bwMode="auto">
            <a:xfrm>
              <a:off x="4202" y="836"/>
              <a:ext cx="3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</p:grp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528635" y="3643315"/>
            <a:ext cx="3686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 err="1" smtClean="0"/>
              <a:t>Symmetry</a:t>
            </a:r>
            <a:r>
              <a:rPr lang="hr-HR" sz="1600" dirty="0" smtClean="0"/>
              <a:t> plane </a:t>
            </a:r>
            <a:r>
              <a:rPr lang="hr-HR" sz="1600" dirty="0" err="1" smtClean="0"/>
              <a:t>passes</a:t>
            </a:r>
            <a:r>
              <a:rPr lang="hr-HR" sz="1600" dirty="0" smtClean="0"/>
              <a:t> </a:t>
            </a:r>
            <a:r>
              <a:rPr lang="hr-HR" sz="1600" dirty="0" err="1" smtClean="0"/>
              <a:t>through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midpoint</a:t>
            </a:r>
            <a:r>
              <a:rPr lang="hr-HR" sz="1600" dirty="0" smtClean="0"/>
              <a:t> </a:t>
            </a:r>
            <a:r>
              <a:rPr lang="hr-HR" sz="1600" dirty="0" err="1" smtClean="0"/>
              <a:t>of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line segment </a:t>
            </a:r>
            <a:r>
              <a:rPr lang="hr-HR" sz="1600" dirty="0" err="1" smtClean="0"/>
              <a:t>and</a:t>
            </a:r>
            <a:r>
              <a:rPr lang="hr-HR" sz="1600" dirty="0" smtClean="0"/>
              <a:t> is </a:t>
            </a:r>
            <a:r>
              <a:rPr lang="hr-HR" sz="1600" dirty="0" err="1" smtClean="0"/>
              <a:t>perpendicular</a:t>
            </a:r>
            <a:r>
              <a:rPr lang="hr-HR" sz="1600" dirty="0" smtClean="0"/>
              <a:t> to </a:t>
            </a:r>
            <a:r>
              <a:rPr lang="hr-HR" sz="1600" dirty="0" err="1" smtClean="0"/>
              <a:t>the</a:t>
            </a:r>
            <a:r>
              <a:rPr lang="hr-HR" sz="1600" dirty="0" smtClean="0"/>
              <a:t> line segment</a:t>
            </a:r>
            <a:r>
              <a:rPr lang="hr-HR" sz="1600" dirty="0" smtClean="0"/>
              <a:t>.</a:t>
            </a:r>
            <a:endParaRPr lang="en-GB" sz="1600" dirty="0"/>
          </a:p>
        </p:txBody>
      </p:sp>
      <p:grpSp>
        <p:nvGrpSpPr>
          <p:cNvPr id="20" name="Group 55"/>
          <p:cNvGrpSpPr>
            <a:grpSpLocks/>
          </p:cNvGrpSpPr>
          <p:nvPr/>
        </p:nvGrpSpPr>
        <p:grpSpPr bwMode="auto">
          <a:xfrm>
            <a:off x="6018215" y="1997063"/>
            <a:ext cx="615950" cy="2432051"/>
            <a:chOff x="3768" y="1059"/>
            <a:chExt cx="388" cy="1532"/>
          </a:xfrm>
        </p:grpSpPr>
        <p:sp>
          <p:nvSpPr>
            <p:cNvPr id="21" name="Oval 56"/>
            <p:cNvSpPr>
              <a:spLocks noChangeArrowheads="1"/>
            </p:cNvSpPr>
            <p:nvPr/>
          </p:nvSpPr>
          <p:spPr bwMode="auto">
            <a:xfrm>
              <a:off x="3867" y="2352"/>
              <a:ext cx="56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2" name="Oval 57"/>
            <p:cNvSpPr>
              <a:spLocks noChangeArrowheads="1"/>
            </p:cNvSpPr>
            <p:nvPr/>
          </p:nvSpPr>
          <p:spPr bwMode="auto">
            <a:xfrm>
              <a:off x="3864" y="1272"/>
              <a:ext cx="56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3" name="Text Box 58"/>
            <p:cNvSpPr txBox="1">
              <a:spLocks noChangeArrowheads="1"/>
            </p:cNvSpPr>
            <p:nvPr/>
          </p:nvSpPr>
          <p:spPr bwMode="auto">
            <a:xfrm>
              <a:off x="3892" y="2360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P’</a:t>
              </a:r>
              <a:endParaRPr lang="en-GB" dirty="0"/>
            </a:p>
          </p:txBody>
        </p:sp>
        <p:sp>
          <p:nvSpPr>
            <p:cNvPr id="24" name="Line 59"/>
            <p:cNvSpPr>
              <a:spLocks noChangeShapeType="1"/>
            </p:cNvSpPr>
            <p:nvPr/>
          </p:nvSpPr>
          <p:spPr bwMode="auto">
            <a:xfrm flipV="1">
              <a:off x="3894" y="1323"/>
              <a:ext cx="0" cy="10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Text Box 60"/>
            <p:cNvSpPr txBox="1">
              <a:spLocks noChangeArrowheads="1"/>
            </p:cNvSpPr>
            <p:nvPr/>
          </p:nvSpPr>
          <p:spPr bwMode="auto">
            <a:xfrm>
              <a:off x="3768" y="1059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P’’</a:t>
              </a:r>
              <a:endParaRPr lang="en-GB"/>
            </a:p>
          </p:txBody>
        </p:sp>
      </p:grpSp>
      <p:grpSp>
        <p:nvGrpSpPr>
          <p:cNvPr id="33" name="Group 68"/>
          <p:cNvGrpSpPr>
            <a:grpSpLocks/>
          </p:cNvGrpSpPr>
          <p:nvPr/>
        </p:nvGrpSpPr>
        <p:grpSpPr bwMode="auto">
          <a:xfrm>
            <a:off x="5170490" y="1611300"/>
            <a:ext cx="1933575" cy="2779713"/>
            <a:chOff x="3234" y="816"/>
            <a:chExt cx="1218" cy="1751"/>
          </a:xfrm>
        </p:grpSpPr>
        <p:grpSp>
          <p:nvGrpSpPr>
            <p:cNvPr id="34" name="Group 69"/>
            <p:cNvGrpSpPr>
              <a:grpSpLocks/>
            </p:cNvGrpSpPr>
            <p:nvPr/>
          </p:nvGrpSpPr>
          <p:grpSpPr bwMode="auto">
            <a:xfrm>
              <a:off x="3460" y="1037"/>
              <a:ext cx="992" cy="1343"/>
              <a:chOff x="3460" y="1037"/>
              <a:chExt cx="992" cy="1343"/>
            </a:xfrm>
          </p:grpSpPr>
          <p:sp>
            <p:nvSpPr>
              <p:cNvPr id="37" name="Line 70"/>
              <p:cNvSpPr>
                <a:spLocks noChangeShapeType="1"/>
              </p:cNvSpPr>
              <p:nvPr/>
            </p:nvSpPr>
            <p:spPr bwMode="auto">
              <a:xfrm rot="16200000" flipH="1">
                <a:off x="3614" y="1088"/>
                <a:ext cx="768" cy="66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8" name="Line 71"/>
              <p:cNvSpPr>
                <a:spLocks noChangeShapeType="1"/>
              </p:cNvSpPr>
              <p:nvPr/>
            </p:nvSpPr>
            <p:spPr bwMode="auto">
              <a:xfrm>
                <a:off x="3460" y="2380"/>
                <a:ext cx="992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35" name="Text Box 72"/>
            <p:cNvSpPr txBox="1">
              <a:spLocks noChangeArrowheads="1"/>
            </p:cNvSpPr>
            <p:nvPr/>
          </p:nvSpPr>
          <p:spPr bwMode="auto">
            <a:xfrm>
              <a:off x="3618" y="816"/>
              <a:ext cx="35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m”</a:t>
              </a:r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36" name="Text Box 73"/>
            <p:cNvSpPr txBox="1">
              <a:spLocks noChangeArrowheads="1"/>
            </p:cNvSpPr>
            <p:nvPr/>
          </p:nvSpPr>
          <p:spPr bwMode="auto">
            <a:xfrm>
              <a:off x="3234" y="2336"/>
              <a:ext cx="3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m’</a:t>
              </a:r>
              <a:endParaRPr lang="en-GB">
                <a:solidFill>
                  <a:schemeClr val="accent2"/>
                </a:solidFill>
              </a:endParaRPr>
            </a:p>
          </p:txBody>
        </p:sp>
      </p:grpSp>
      <p:grpSp>
        <p:nvGrpSpPr>
          <p:cNvPr id="39" name="Group 74"/>
          <p:cNvGrpSpPr>
            <a:grpSpLocks/>
          </p:cNvGrpSpPr>
          <p:nvPr/>
        </p:nvGrpSpPr>
        <p:grpSpPr bwMode="auto">
          <a:xfrm>
            <a:off x="6851653" y="2735250"/>
            <a:ext cx="666750" cy="1389063"/>
            <a:chOff x="4293" y="1524"/>
            <a:chExt cx="420" cy="875"/>
          </a:xfrm>
        </p:grpSpPr>
        <p:sp>
          <p:nvSpPr>
            <p:cNvPr id="40" name="Line 75"/>
            <p:cNvSpPr>
              <a:spLocks noChangeShapeType="1"/>
            </p:cNvSpPr>
            <p:nvPr/>
          </p:nvSpPr>
          <p:spPr bwMode="auto">
            <a:xfrm>
              <a:off x="4320" y="1788"/>
              <a:ext cx="0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Oval 76"/>
            <p:cNvSpPr>
              <a:spLocks noChangeArrowheads="1"/>
            </p:cNvSpPr>
            <p:nvPr/>
          </p:nvSpPr>
          <p:spPr bwMode="auto">
            <a:xfrm>
              <a:off x="4293" y="1761"/>
              <a:ext cx="50" cy="5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Oval 77"/>
            <p:cNvSpPr>
              <a:spLocks noChangeArrowheads="1"/>
            </p:cNvSpPr>
            <p:nvPr/>
          </p:nvSpPr>
          <p:spPr bwMode="auto">
            <a:xfrm>
              <a:off x="4293" y="2349"/>
              <a:ext cx="50" cy="5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3" name="Text Box 78"/>
            <p:cNvSpPr txBox="1">
              <a:spLocks noChangeArrowheads="1"/>
            </p:cNvSpPr>
            <p:nvPr/>
          </p:nvSpPr>
          <p:spPr bwMode="auto">
            <a:xfrm>
              <a:off x="4299" y="1524"/>
              <a:ext cx="3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</a:t>
              </a:r>
              <a:r>
                <a:rPr lang="hr-HR" baseline="-25000">
                  <a:solidFill>
                    <a:schemeClr val="accent2"/>
                  </a:solidFill>
                </a:rPr>
                <a:t>1</a:t>
              </a:r>
              <a:r>
                <a:rPr lang="hr-HR">
                  <a:solidFill>
                    <a:schemeClr val="accent2"/>
                  </a:solidFill>
                </a:rPr>
                <a:t>”</a:t>
              </a:r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44" name="Text Box 79"/>
            <p:cNvSpPr txBox="1">
              <a:spLocks noChangeArrowheads="1"/>
            </p:cNvSpPr>
            <p:nvPr/>
          </p:nvSpPr>
          <p:spPr bwMode="auto">
            <a:xfrm>
              <a:off x="4341" y="2157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</a:t>
              </a:r>
              <a:r>
                <a:rPr lang="hr-HR" baseline="-25000">
                  <a:solidFill>
                    <a:schemeClr val="accent2"/>
                  </a:solidFill>
                </a:rPr>
                <a:t>1</a:t>
              </a:r>
              <a:r>
                <a:rPr lang="hr-HR">
                  <a:solidFill>
                    <a:schemeClr val="accent2"/>
                  </a:solidFill>
                </a:rPr>
                <a:t>’</a:t>
              </a:r>
              <a:endParaRPr lang="en-GB">
                <a:solidFill>
                  <a:schemeClr val="accent2"/>
                </a:solidFill>
              </a:endParaRPr>
            </a:p>
          </p:txBody>
        </p:sp>
      </p:grpSp>
      <p:grpSp>
        <p:nvGrpSpPr>
          <p:cNvPr id="45" name="Group 80"/>
          <p:cNvGrpSpPr>
            <a:grpSpLocks/>
          </p:cNvGrpSpPr>
          <p:nvPr/>
        </p:nvGrpSpPr>
        <p:grpSpPr bwMode="auto">
          <a:xfrm>
            <a:off x="6049965" y="3141650"/>
            <a:ext cx="1165225" cy="1376363"/>
            <a:chOff x="3788" y="1780"/>
            <a:chExt cx="734" cy="867"/>
          </a:xfrm>
        </p:grpSpPr>
        <p:grpSp>
          <p:nvGrpSpPr>
            <p:cNvPr id="46" name="Group 81"/>
            <p:cNvGrpSpPr>
              <a:grpSpLocks/>
            </p:cNvGrpSpPr>
            <p:nvPr/>
          </p:nvGrpSpPr>
          <p:grpSpPr bwMode="auto">
            <a:xfrm>
              <a:off x="3788" y="1780"/>
              <a:ext cx="734" cy="867"/>
              <a:chOff x="3788" y="1780"/>
              <a:chExt cx="734" cy="867"/>
            </a:xfrm>
          </p:grpSpPr>
          <p:sp>
            <p:nvSpPr>
              <p:cNvPr id="49" name="Line 82"/>
              <p:cNvSpPr>
                <a:spLocks noChangeShapeType="1"/>
              </p:cNvSpPr>
              <p:nvPr/>
            </p:nvSpPr>
            <p:spPr bwMode="auto">
              <a:xfrm rot="16200000" flipH="1">
                <a:off x="3744" y="1824"/>
                <a:ext cx="772" cy="684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0" name="Text Box 83"/>
              <p:cNvSpPr txBox="1">
                <a:spLocks noChangeArrowheads="1"/>
              </p:cNvSpPr>
              <p:nvPr/>
            </p:nvSpPr>
            <p:spPr bwMode="auto">
              <a:xfrm>
                <a:off x="4260" y="2416"/>
                <a:ext cx="26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rgbClr val="CC0000"/>
                    </a:solidFill>
                  </a:rPr>
                  <a:t>s</a:t>
                </a:r>
                <a:r>
                  <a:rPr lang="hr-HR" baseline="-25000" dirty="0">
                    <a:solidFill>
                      <a:srgbClr val="CC0000"/>
                    </a:solidFill>
                  </a:rPr>
                  <a:t>1</a:t>
                </a:r>
                <a:endParaRPr lang="en-GB" dirty="0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47" name="Rectangle 84"/>
            <p:cNvSpPr>
              <a:spLocks noChangeArrowheads="1"/>
            </p:cNvSpPr>
            <p:nvPr/>
          </p:nvSpPr>
          <p:spPr bwMode="auto">
            <a:xfrm rot="-2561672">
              <a:off x="4089" y="2196"/>
              <a:ext cx="81" cy="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85"/>
            <p:cNvSpPr txBox="1">
              <a:spLocks noChangeArrowheads="1"/>
            </p:cNvSpPr>
            <p:nvPr/>
          </p:nvSpPr>
          <p:spPr bwMode="auto">
            <a:xfrm>
              <a:off x="4055" y="2058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grpSp>
        <p:nvGrpSpPr>
          <p:cNvPr id="51" name="Group 86"/>
          <p:cNvGrpSpPr>
            <a:grpSpLocks/>
          </p:cNvGrpSpPr>
          <p:nvPr/>
        </p:nvGrpSpPr>
        <p:grpSpPr bwMode="auto">
          <a:xfrm>
            <a:off x="5002215" y="2106600"/>
            <a:ext cx="1047750" cy="1047750"/>
            <a:chOff x="3128" y="1128"/>
            <a:chExt cx="660" cy="660"/>
          </a:xfrm>
        </p:grpSpPr>
        <p:grpSp>
          <p:nvGrpSpPr>
            <p:cNvPr id="52" name="Group 87"/>
            <p:cNvGrpSpPr>
              <a:grpSpLocks/>
            </p:cNvGrpSpPr>
            <p:nvPr/>
          </p:nvGrpSpPr>
          <p:grpSpPr bwMode="auto">
            <a:xfrm>
              <a:off x="3128" y="1128"/>
              <a:ext cx="660" cy="660"/>
              <a:chOff x="3128" y="1128"/>
              <a:chExt cx="660" cy="660"/>
            </a:xfrm>
          </p:grpSpPr>
          <p:sp>
            <p:nvSpPr>
              <p:cNvPr id="55" name="Line 88"/>
              <p:cNvSpPr>
                <a:spLocks noChangeShapeType="1"/>
              </p:cNvSpPr>
              <p:nvPr/>
            </p:nvSpPr>
            <p:spPr bwMode="auto">
              <a:xfrm>
                <a:off x="3256" y="1176"/>
                <a:ext cx="532" cy="612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6" name="Text Box 89"/>
              <p:cNvSpPr txBox="1">
                <a:spLocks noChangeArrowheads="1"/>
              </p:cNvSpPr>
              <p:nvPr/>
            </p:nvSpPr>
            <p:spPr bwMode="auto">
              <a:xfrm>
                <a:off x="3128" y="1128"/>
                <a:ext cx="2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CC0000"/>
                    </a:solidFill>
                  </a:rPr>
                  <a:t>s</a:t>
                </a:r>
                <a:r>
                  <a:rPr lang="hr-HR" baseline="-25000">
                    <a:solidFill>
                      <a:srgbClr val="CC0000"/>
                    </a:solidFill>
                  </a:rPr>
                  <a:t>2</a:t>
                </a:r>
                <a:endParaRPr lang="en-GB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53" name="Rectangle 90"/>
            <p:cNvSpPr>
              <a:spLocks noChangeArrowheads="1"/>
            </p:cNvSpPr>
            <p:nvPr/>
          </p:nvSpPr>
          <p:spPr bwMode="auto">
            <a:xfrm rot="-2561672">
              <a:off x="3555" y="1458"/>
              <a:ext cx="81" cy="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91"/>
            <p:cNvSpPr txBox="1">
              <a:spLocks noChangeArrowheads="1"/>
            </p:cNvSpPr>
            <p:nvPr/>
          </p:nvSpPr>
          <p:spPr bwMode="auto">
            <a:xfrm>
              <a:off x="3521" y="1305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</p:spTree>
    <p:extLst>
      <p:ext uri="{BB962C8B-B14F-4D97-AF65-F5344CB8AC3E}">
        <p14:creationId xmlns:p14="http://schemas.microsoft.com/office/powerpoint/2010/main" xmlns="" val="92511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8"/>
          <p:cNvSpPr txBox="1">
            <a:spLocks noChangeArrowheads="1"/>
          </p:cNvSpPr>
          <p:nvPr/>
        </p:nvSpPr>
        <p:spPr bwMode="auto">
          <a:xfrm>
            <a:off x="693738" y="360363"/>
            <a:ext cx="430689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 err="1" smtClean="0"/>
              <a:t>Exercise</a:t>
            </a:r>
            <a:r>
              <a:rPr lang="hr-HR" sz="2000" b="1" dirty="0" smtClean="0"/>
              <a:t> </a:t>
            </a:r>
            <a:r>
              <a:rPr lang="hr-HR" sz="2000" b="1" dirty="0" smtClean="0"/>
              <a:t>4. </a:t>
            </a:r>
            <a:r>
              <a:rPr lang="hr-HR" sz="2000" dirty="0" err="1" smtClean="0"/>
              <a:t>Construct</a:t>
            </a:r>
            <a:r>
              <a:rPr lang="hr-HR" sz="2000" dirty="0" smtClean="0"/>
              <a:t> a plane </a:t>
            </a:r>
            <a:r>
              <a:rPr lang="hr-HR" sz="2000" b="1" dirty="0" smtClean="0">
                <a:sym typeface="Symbol" pitchFamily="18" charset="2"/>
              </a:rPr>
              <a:t></a:t>
            </a:r>
            <a:r>
              <a:rPr lang="hr-HR" sz="2000" dirty="0" smtClean="0">
                <a:sym typeface="Symbol" pitchFamily="18" charset="2"/>
              </a:rPr>
              <a:t> </a:t>
            </a:r>
            <a:r>
              <a:rPr lang="hr-HR" sz="2000" dirty="0" err="1" smtClean="0">
                <a:sym typeface="Symbol" pitchFamily="18" charset="2"/>
              </a:rPr>
              <a:t>perpendicular</a:t>
            </a:r>
            <a:r>
              <a:rPr lang="hr-HR" sz="2000" dirty="0" smtClean="0">
                <a:sym typeface="Symbol" pitchFamily="18" charset="2"/>
              </a:rPr>
              <a:t> to </a:t>
            </a:r>
            <a:r>
              <a:rPr lang="hr-HR" sz="2000" dirty="0" err="1" smtClean="0">
                <a:sym typeface="Symbol" pitchFamily="18" charset="2"/>
              </a:rPr>
              <a:t>the</a:t>
            </a:r>
            <a:r>
              <a:rPr lang="hr-HR" sz="2000" dirty="0" smtClean="0">
                <a:sym typeface="Symbol" pitchFamily="18" charset="2"/>
              </a:rPr>
              <a:t> plane </a:t>
            </a:r>
            <a:r>
              <a:rPr lang="hr-HR" sz="2000" b="1" dirty="0" smtClean="0">
                <a:sym typeface="Symbol" pitchFamily="18" charset="2"/>
              </a:rPr>
              <a:t>P </a:t>
            </a:r>
            <a:r>
              <a:rPr lang="hr-HR" sz="2000" dirty="0" err="1" smtClean="0">
                <a:sym typeface="Symbol" pitchFamily="18" charset="2"/>
              </a:rPr>
              <a:t>and</a:t>
            </a:r>
            <a:r>
              <a:rPr lang="hr-HR" sz="2000" dirty="0" smtClean="0">
                <a:sym typeface="Symbol" pitchFamily="18" charset="2"/>
              </a:rPr>
              <a:t> </a:t>
            </a:r>
            <a:r>
              <a:rPr lang="hr-HR" sz="2000" dirty="0" err="1" smtClean="0">
                <a:sym typeface="Symbol" pitchFamily="18" charset="2"/>
              </a:rPr>
              <a:t>passes</a:t>
            </a:r>
            <a:r>
              <a:rPr lang="hr-HR" sz="2000" dirty="0" smtClean="0">
                <a:sym typeface="Symbol" pitchFamily="18" charset="2"/>
              </a:rPr>
              <a:t> </a:t>
            </a:r>
            <a:r>
              <a:rPr lang="hr-HR" sz="2000" dirty="0" err="1" smtClean="0">
                <a:sym typeface="Symbol" pitchFamily="18" charset="2"/>
              </a:rPr>
              <a:t>through</a:t>
            </a:r>
            <a:r>
              <a:rPr lang="hr-HR" sz="2000" dirty="0" smtClean="0">
                <a:sym typeface="Symbol" pitchFamily="18" charset="2"/>
              </a:rPr>
              <a:t> line </a:t>
            </a:r>
            <a:r>
              <a:rPr lang="hr-HR" sz="2000" i="1" dirty="0" smtClean="0">
                <a:sym typeface="Symbol" pitchFamily="18" charset="2"/>
              </a:rPr>
              <a:t>p</a:t>
            </a:r>
            <a:r>
              <a:rPr lang="hr-HR" sz="2000" dirty="0" smtClean="0">
                <a:sym typeface="Symbol" pitchFamily="18" charset="2"/>
              </a:rPr>
              <a:t>.</a:t>
            </a:r>
            <a:endParaRPr lang="en-GB" sz="2000" dirty="0"/>
          </a:p>
        </p:txBody>
      </p:sp>
      <p:grpSp>
        <p:nvGrpSpPr>
          <p:cNvPr id="3" name="Group 187"/>
          <p:cNvGrpSpPr>
            <a:grpSpLocks/>
          </p:cNvGrpSpPr>
          <p:nvPr/>
        </p:nvGrpSpPr>
        <p:grpSpPr bwMode="auto">
          <a:xfrm>
            <a:off x="2957513" y="1003300"/>
            <a:ext cx="3695700" cy="5205413"/>
            <a:chOff x="3248" y="632"/>
            <a:chExt cx="2328" cy="3279"/>
          </a:xfrm>
        </p:grpSpPr>
        <p:sp>
          <p:nvSpPr>
            <p:cNvPr id="4" name="Line 149"/>
            <p:cNvSpPr>
              <a:spLocks noChangeShapeType="1"/>
            </p:cNvSpPr>
            <p:nvPr/>
          </p:nvSpPr>
          <p:spPr bwMode="auto">
            <a:xfrm>
              <a:off x="3248" y="2112"/>
              <a:ext cx="23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" name="Text Box 150"/>
            <p:cNvSpPr txBox="1">
              <a:spLocks noChangeArrowheads="1"/>
            </p:cNvSpPr>
            <p:nvPr/>
          </p:nvSpPr>
          <p:spPr bwMode="auto">
            <a:xfrm>
              <a:off x="5368" y="1888"/>
              <a:ext cx="1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x</a:t>
              </a:r>
              <a:endParaRPr lang="en-GB" sz="1600"/>
            </a:p>
          </p:txBody>
        </p:sp>
        <p:grpSp>
          <p:nvGrpSpPr>
            <p:cNvPr id="6" name="Group 186"/>
            <p:cNvGrpSpPr>
              <a:grpSpLocks/>
            </p:cNvGrpSpPr>
            <p:nvPr/>
          </p:nvGrpSpPr>
          <p:grpSpPr bwMode="auto">
            <a:xfrm>
              <a:off x="3408" y="632"/>
              <a:ext cx="1824" cy="3279"/>
              <a:chOff x="3408" y="632"/>
              <a:chExt cx="1824" cy="3279"/>
            </a:xfrm>
          </p:grpSpPr>
          <p:sp>
            <p:nvSpPr>
              <p:cNvPr id="7" name="Line 155"/>
              <p:cNvSpPr>
                <a:spLocks noChangeShapeType="1"/>
              </p:cNvSpPr>
              <p:nvPr/>
            </p:nvSpPr>
            <p:spPr bwMode="auto">
              <a:xfrm flipH="1">
                <a:off x="3640" y="688"/>
                <a:ext cx="1120" cy="1520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" name="Line 151"/>
              <p:cNvSpPr>
                <a:spLocks noChangeShapeType="1"/>
              </p:cNvSpPr>
              <p:nvPr/>
            </p:nvSpPr>
            <p:spPr bwMode="auto">
              <a:xfrm flipH="1">
                <a:off x="3464" y="760"/>
                <a:ext cx="1768" cy="13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" name="Line 152"/>
              <p:cNvSpPr>
                <a:spLocks noChangeShapeType="1"/>
              </p:cNvSpPr>
              <p:nvPr/>
            </p:nvSpPr>
            <p:spPr bwMode="auto">
              <a:xfrm>
                <a:off x="3464" y="2112"/>
                <a:ext cx="1624" cy="17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" name="Text Box 153"/>
              <p:cNvSpPr txBox="1">
                <a:spLocks noChangeArrowheads="1"/>
              </p:cNvSpPr>
              <p:nvPr/>
            </p:nvSpPr>
            <p:spPr bwMode="auto">
              <a:xfrm>
                <a:off x="4784" y="3680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r</a:t>
                </a:r>
                <a:r>
                  <a:rPr lang="hr-HR" baseline="-25000"/>
                  <a:t>1</a:t>
                </a:r>
                <a:endParaRPr lang="en-GB"/>
              </a:p>
            </p:txBody>
          </p:sp>
          <p:sp>
            <p:nvSpPr>
              <p:cNvPr id="11" name="Text Box 154"/>
              <p:cNvSpPr txBox="1">
                <a:spLocks noChangeArrowheads="1"/>
              </p:cNvSpPr>
              <p:nvPr/>
            </p:nvSpPr>
            <p:spPr bwMode="auto">
              <a:xfrm>
                <a:off x="4880" y="632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r</a:t>
                </a:r>
                <a:r>
                  <a:rPr lang="hr-HR" baseline="-25000"/>
                  <a:t>2</a:t>
                </a:r>
                <a:endParaRPr lang="en-GB"/>
              </a:p>
            </p:txBody>
          </p:sp>
          <p:sp>
            <p:nvSpPr>
              <p:cNvPr id="12" name="Line 156"/>
              <p:cNvSpPr>
                <a:spLocks noChangeShapeType="1"/>
              </p:cNvSpPr>
              <p:nvPr/>
            </p:nvSpPr>
            <p:spPr bwMode="auto">
              <a:xfrm flipH="1">
                <a:off x="3408" y="2096"/>
                <a:ext cx="1368" cy="576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Line 157"/>
              <p:cNvSpPr>
                <a:spLocks noChangeShapeType="1"/>
              </p:cNvSpPr>
              <p:nvPr/>
            </p:nvSpPr>
            <p:spPr bwMode="auto">
              <a:xfrm>
                <a:off x="3712" y="211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4" name="Line 158"/>
              <p:cNvSpPr>
                <a:spLocks noChangeShapeType="1"/>
              </p:cNvSpPr>
              <p:nvPr/>
            </p:nvSpPr>
            <p:spPr bwMode="auto">
              <a:xfrm flipV="1">
                <a:off x="4736" y="720"/>
                <a:ext cx="0" cy="1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" name="Text Box 161"/>
              <p:cNvSpPr txBox="1">
                <a:spLocks noChangeArrowheads="1"/>
              </p:cNvSpPr>
              <p:nvPr/>
            </p:nvSpPr>
            <p:spPr bwMode="auto">
              <a:xfrm>
                <a:off x="3512" y="2600"/>
                <a:ext cx="2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rgbClr val="00B050"/>
                    </a:solidFill>
                  </a:rPr>
                  <a:t>p’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6" name="Text Box 162"/>
              <p:cNvSpPr txBox="1">
                <a:spLocks noChangeArrowheads="1"/>
              </p:cNvSpPr>
              <p:nvPr/>
            </p:nvSpPr>
            <p:spPr bwMode="auto">
              <a:xfrm>
                <a:off x="4416" y="68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rgbClr val="00B050"/>
                    </a:solidFill>
                  </a:rPr>
                  <a:t>p’’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17" name="Group 166"/>
          <p:cNvGrpSpPr>
            <a:grpSpLocks/>
          </p:cNvGrpSpPr>
          <p:nvPr/>
        </p:nvGrpSpPr>
        <p:grpSpPr bwMode="auto">
          <a:xfrm>
            <a:off x="4456113" y="1504950"/>
            <a:ext cx="723900" cy="2436813"/>
            <a:chOff x="4192" y="948"/>
            <a:chExt cx="456" cy="1535"/>
          </a:xfrm>
        </p:grpSpPr>
        <p:sp>
          <p:nvSpPr>
            <p:cNvPr id="18" name="Line 159"/>
            <p:cNvSpPr>
              <a:spLocks noChangeShapeType="1"/>
            </p:cNvSpPr>
            <p:nvPr/>
          </p:nvSpPr>
          <p:spPr bwMode="auto">
            <a:xfrm flipV="1">
              <a:off x="4352" y="1216"/>
              <a:ext cx="0" cy="1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Oval 160"/>
            <p:cNvSpPr>
              <a:spLocks noChangeArrowheads="1"/>
            </p:cNvSpPr>
            <p:nvPr/>
          </p:nvSpPr>
          <p:spPr bwMode="auto">
            <a:xfrm>
              <a:off x="4320" y="1212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Oval 163"/>
            <p:cNvSpPr>
              <a:spLocks noChangeArrowheads="1"/>
            </p:cNvSpPr>
            <p:nvPr/>
          </p:nvSpPr>
          <p:spPr bwMode="auto">
            <a:xfrm>
              <a:off x="4320" y="2244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1" name="Text Box 164"/>
            <p:cNvSpPr txBox="1">
              <a:spLocks noChangeArrowheads="1"/>
            </p:cNvSpPr>
            <p:nvPr/>
          </p:nvSpPr>
          <p:spPr bwMode="auto">
            <a:xfrm>
              <a:off x="4360" y="22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</a:t>
              </a:r>
              <a:endParaRPr lang="en-GB"/>
            </a:p>
          </p:txBody>
        </p:sp>
        <p:sp>
          <p:nvSpPr>
            <p:cNvPr id="22" name="Text Box 165"/>
            <p:cNvSpPr txBox="1">
              <a:spLocks noChangeArrowheads="1"/>
            </p:cNvSpPr>
            <p:nvPr/>
          </p:nvSpPr>
          <p:spPr bwMode="auto">
            <a:xfrm>
              <a:off x="4192" y="948"/>
              <a:ext cx="3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</a:t>
              </a:r>
              <a:endParaRPr lang="en-GB"/>
            </a:p>
          </p:txBody>
        </p:sp>
      </p:grpSp>
      <p:grpSp>
        <p:nvGrpSpPr>
          <p:cNvPr id="23" name="Group 198"/>
          <p:cNvGrpSpPr>
            <a:grpSpLocks/>
          </p:cNvGrpSpPr>
          <p:nvPr/>
        </p:nvGrpSpPr>
        <p:grpSpPr bwMode="auto">
          <a:xfrm>
            <a:off x="4983163" y="2324100"/>
            <a:ext cx="781050" cy="1035050"/>
            <a:chOff x="4524" y="1464"/>
            <a:chExt cx="492" cy="652"/>
          </a:xfrm>
        </p:grpSpPr>
        <p:sp>
          <p:nvSpPr>
            <p:cNvPr id="24" name="Line 196"/>
            <p:cNvSpPr>
              <a:spLocks noChangeShapeType="1"/>
            </p:cNvSpPr>
            <p:nvPr/>
          </p:nvSpPr>
          <p:spPr bwMode="auto">
            <a:xfrm flipV="1">
              <a:off x="5016" y="1648"/>
              <a:ext cx="0" cy="46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Line 197"/>
            <p:cNvSpPr>
              <a:spLocks noChangeShapeType="1"/>
            </p:cNvSpPr>
            <p:nvPr/>
          </p:nvSpPr>
          <p:spPr bwMode="auto">
            <a:xfrm flipV="1">
              <a:off x="4524" y="1464"/>
              <a:ext cx="0" cy="64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6" name="Group 204"/>
          <p:cNvGrpSpPr>
            <a:grpSpLocks/>
          </p:cNvGrpSpPr>
          <p:nvPr/>
        </p:nvGrpSpPr>
        <p:grpSpPr bwMode="auto">
          <a:xfrm>
            <a:off x="4697413" y="723900"/>
            <a:ext cx="1123950" cy="2619375"/>
            <a:chOff x="4344" y="456"/>
            <a:chExt cx="708" cy="1650"/>
          </a:xfrm>
        </p:grpSpPr>
        <p:sp>
          <p:nvSpPr>
            <p:cNvPr id="27" name="Line 202"/>
            <p:cNvSpPr>
              <a:spLocks noChangeShapeType="1"/>
            </p:cNvSpPr>
            <p:nvPr/>
          </p:nvSpPr>
          <p:spPr bwMode="auto">
            <a:xfrm flipH="1">
              <a:off x="4344" y="552"/>
              <a:ext cx="440" cy="155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203"/>
            <p:cNvSpPr txBox="1">
              <a:spLocks noChangeArrowheads="1"/>
            </p:cNvSpPr>
            <p:nvPr/>
          </p:nvSpPr>
          <p:spPr bwMode="auto">
            <a:xfrm>
              <a:off x="4788" y="456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000099"/>
                  </a:solidFill>
                </a:rPr>
                <a:t>s</a:t>
              </a:r>
              <a:r>
                <a:rPr lang="hr-HR" b="1" baseline="-25000">
                  <a:solidFill>
                    <a:srgbClr val="000099"/>
                  </a:solidFill>
                </a:rPr>
                <a:t>2</a:t>
              </a:r>
              <a:endParaRPr lang="en-GB" b="1">
                <a:solidFill>
                  <a:srgbClr val="000099"/>
                </a:solidFill>
              </a:endParaRPr>
            </a:p>
          </p:txBody>
        </p:sp>
      </p:grpSp>
      <p:sp>
        <p:nvSpPr>
          <p:cNvPr id="29" name="Text Box 205"/>
          <p:cNvSpPr txBox="1">
            <a:spLocks noChangeArrowheads="1"/>
          </p:cNvSpPr>
          <p:nvPr/>
        </p:nvSpPr>
        <p:spPr bwMode="auto">
          <a:xfrm>
            <a:off x="404813" y="5033963"/>
            <a:ext cx="3124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 err="1" smtClean="0">
                <a:solidFill>
                  <a:srgbClr val="FF3300"/>
                </a:solidFill>
              </a:rPr>
              <a:t>Remark</a:t>
            </a:r>
            <a:r>
              <a:rPr lang="hr-HR" sz="1600" b="1" dirty="0" smtClean="0">
                <a:solidFill>
                  <a:srgbClr val="FF3300"/>
                </a:solidFill>
              </a:rPr>
              <a:t>!</a:t>
            </a:r>
            <a:r>
              <a:rPr lang="hr-HR" sz="1600" dirty="0" smtClean="0"/>
              <a:t> A plane is </a:t>
            </a:r>
            <a:r>
              <a:rPr lang="hr-HR" sz="1600" dirty="0" err="1" smtClean="0"/>
              <a:t>perpendicular</a:t>
            </a:r>
            <a:r>
              <a:rPr lang="hr-HR" sz="1600" dirty="0" smtClean="0"/>
              <a:t> </a:t>
            </a:r>
            <a:r>
              <a:rPr lang="hr-HR" sz="1600" dirty="0" smtClean="0"/>
              <a:t>to a plane is one </a:t>
            </a:r>
            <a:r>
              <a:rPr lang="hr-HR" sz="1600" dirty="0" err="1" smtClean="0"/>
              <a:t>of</a:t>
            </a:r>
            <a:r>
              <a:rPr lang="hr-HR" sz="1600" dirty="0" smtClean="0"/>
              <a:t> it </a:t>
            </a:r>
            <a:r>
              <a:rPr lang="hr-HR" sz="1600" dirty="0" err="1" smtClean="0"/>
              <a:t>containes</a:t>
            </a:r>
            <a:r>
              <a:rPr lang="hr-HR" sz="1600" dirty="0" smtClean="0"/>
              <a:t> at </a:t>
            </a:r>
            <a:r>
              <a:rPr lang="hr-HR" sz="1600" dirty="0" err="1" smtClean="0"/>
              <a:t>least</a:t>
            </a:r>
            <a:r>
              <a:rPr lang="hr-HR" sz="1600" dirty="0" smtClean="0"/>
              <a:t> one line </a:t>
            </a:r>
            <a:r>
              <a:rPr lang="hr-HR" sz="1600" dirty="0" err="1" smtClean="0"/>
              <a:t>perpendicular</a:t>
            </a:r>
            <a:r>
              <a:rPr lang="hr-HR" sz="1600" dirty="0" smtClean="0"/>
              <a:t> to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other</a:t>
            </a:r>
            <a:r>
              <a:rPr lang="hr-HR" sz="1600" dirty="0" smtClean="0"/>
              <a:t> plane</a:t>
            </a:r>
            <a:r>
              <a:rPr lang="hr-HR" sz="1600" dirty="0" smtClean="0"/>
              <a:t>.</a:t>
            </a:r>
            <a:endParaRPr lang="en-GB" sz="1600" dirty="0"/>
          </a:p>
        </p:txBody>
      </p:sp>
      <p:grpSp>
        <p:nvGrpSpPr>
          <p:cNvPr id="30" name="Group 207"/>
          <p:cNvGrpSpPr>
            <a:grpSpLocks/>
          </p:cNvGrpSpPr>
          <p:nvPr/>
        </p:nvGrpSpPr>
        <p:grpSpPr bwMode="auto">
          <a:xfrm>
            <a:off x="2954338" y="2616200"/>
            <a:ext cx="2803525" cy="2141538"/>
            <a:chOff x="3246" y="1648"/>
            <a:chExt cx="1766" cy="1349"/>
          </a:xfrm>
        </p:grpSpPr>
        <p:sp>
          <p:nvSpPr>
            <p:cNvPr id="31" name="Line 199"/>
            <p:cNvSpPr>
              <a:spLocks noChangeShapeType="1"/>
            </p:cNvSpPr>
            <p:nvPr/>
          </p:nvSpPr>
          <p:spPr bwMode="auto">
            <a:xfrm flipV="1">
              <a:off x="3312" y="1648"/>
              <a:ext cx="1700" cy="117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2" name="Text Box 200"/>
            <p:cNvSpPr txBox="1">
              <a:spLocks noChangeArrowheads="1"/>
            </p:cNvSpPr>
            <p:nvPr/>
          </p:nvSpPr>
          <p:spPr bwMode="auto">
            <a:xfrm>
              <a:off x="3246" y="276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000099"/>
                  </a:solidFill>
                </a:rPr>
                <a:t>s</a:t>
              </a:r>
              <a:r>
                <a:rPr lang="hr-HR" b="1" baseline="-25000">
                  <a:solidFill>
                    <a:srgbClr val="000099"/>
                  </a:solidFill>
                </a:rPr>
                <a:t>1</a:t>
              </a:r>
              <a:endParaRPr lang="en-GB" b="1">
                <a:solidFill>
                  <a:srgbClr val="000099"/>
                </a:solidFill>
              </a:endParaRPr>
            </a:p>
          </p:txBody>
        </p:sp>
        <p:sp>
          <p:nvSpPr>
            <p:cNvPr id="33" name="Line 206"/>
            <p:cNvSpPr>
              <a:spLocks noChangeShapeType="1"/>
            </p:cNvSpPr>
            <p:nvPr/>
          </p:nvSpPr>
          <p:spPr bwMode="auto">
            <a:xfrm flipH="1">
              <a:off x="3260" y="2108"/>
              <a:ext cx="1084" cy="748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1" name="Group 219"/>
          <p:cNvGrpSpPr>
            <a:grpSpLocks/>
          </p:cNvGrpSpPr>
          <p:nvPr/>
        </p:nvGrpSpPr>
        <p:grpSpPr bwMode="auto">
          <a:xfrm>
            <a:off x="3602038" y="2501900"/>
            <a:ext cx="2286000" cy="2351088"/>
            <a:chOff x="3654" y="1576"/>
            <a:chExt cx="1440" cy="1481"/>
          </a:xfrm>
        </p:grpSpPr>
        <p:grpSp>
          <p:nvGrpSpPr>
            <p:cNvPr id="42" name="Group 195"/>
            <p:cNvGrpSpPr>
              <a:grpSpLocks/>
            </p:cNvGrpSpPr>
            <p:nvPr/>
          </p:nvGrpSpPr>
          <p:grpSpPr bwMode="auto">
            <a:xfrm>
              <a:off x="3654" y="1576"/>
              <a:ext cx="1440" cy="1481"/>
              <a:chOff x="3654" y="1576"/>
              <a:chExt cx="1440" cy="1481"/>
            </a:xfrm>
          </p:grpSpPr>
          <p:sp>
            <p:nvSpPr>
              <p:cNvPr id="45" name="Line 193"/>
              <p:cNvSpPr>
                <a:spLocks noChangeShapeType="1"/>
              </p:cNvSpPr>
              <p:nvPr/>
            </p:nvSpPr>
            <p:spPr bwMode="auto">
              <a:xfrm rot="-5400000">
                <a:off x="3697" y="1533"/>
                <a:ext cx="1354" cy="144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46" name="Text Box 194"/>
              <p:cNvSpPr txBox="1">
                <a:spLocks noChangeArrowheads="1"/>
              </p:cNvSpPr>
              <p:nvPr/>
            </p:nvSpPr>
            <p:spPr bwMode="auto">
              <a:xfrm>
                <a:off x="3702" y="2826"/>
                <a:ext cx="31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FF3300"/>
                    </a:solidFill>
                  </a:rPr>
                  <a:t>n’</a:t>
                </a:r>
                <a:endParaRPr lang="en-GB">
                  <a:solidFill>
                    <a:srgbClr val="FF3300"/>
                  </a:solidFill>
                </a:endParaRPr>
              </a:p>
            </p:txBody>
          </p:sp>
        </p:grpSp>
        <p:sp>
          <p:nvSpPr>
            <p:cNvPr id="43" name="Rectangle 216"/>
            <p:cNvSpPr>
              <a:spLocks noChangeArrowheads="1"/>
            </p:cNvSpPr>
            <p:nvPr/>
          </p:nvSpPr>
          <p:spPr bwMode="auto">
            <a:xfrm rot="2818368">
              <a:off x="3981" y="2595"/>
              <a:ext cx="90" cy="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4" name="Text Box 217"/>
            <p:cNvSpPr txBox="1">
              <a:spLocks noChangeArrowheads="1"/>
            </p:cNvSpPr>
            <p:nvPr/>
          </p:nvSpPr>
          <p:spPr bwMode="auto">
            <a:xfrm>
              <a:off x="3954" y="2475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  <p:grpSp>
        <p:nvGrpSpPr>
          <p:cNvPr id="47" name="Group 220"/>
          <p:cNvGrpSpPr>
            <a:grpSpLocks/>
          </p:cNvGrpSpPr>
          <p:nvPr/>
        </p:nvGrpSpPr>
        <p:grpSpPr bwMode="auto">
          <a:xfrm>
            <a:off x="4021138" y="1366838"/>
            <a:ext cx="1757362" cy="2000250"/>
            <a:chOff x="3918" y="861"/>
            <a:chExt cx="1107" cy="1260"/>
          </a:xfrm>
        </p:grpSpPr>
        <p:grpSp>
          <p:nvGrpSpPr>
            <p:cNvPr id="48" name="Group 192"/>
            <p:cNvGrpSpPr>
              <a:grpSpLocks/>
            </p:cNvGrpSpPr>
            <p:nvPr/>
          </p:nvGrpSpPr>
          <p:grpSpPr bwMode="auto">
            <a:xfrm>
              <a:off x="3918" y="861"/>
              <a:ext cx="1107" cy="1260"/>
              <a:chOff x="3918" y="861"/>
              <a:chExt cx="1107" cy="1260"/>
            </a:xfrm>
          </p:grpSpPr>
          <p:sp>
            <p:nvSpPr>
              <p:cNvPr id="51" name="Line 190"/>
              <p:cNvSpPr>
                <a:spLocks noChangeShapeType="1"/>
              </p:cNvSpPr>
              <p:nvPr/>
            </p:nvSpPr>
            <p:spPr bwMode="auto">
              <a:xfrm rot="16200000" flipH="1">
                <a:off x="3912" y="1008"/>
                <a:ext cx="1260" cy="96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2" name="Text Box 191"/>
              <p:cNvSpPr txBox="1">
                <a:spLocks noChangeArrowheads="1"/>
              </p:cNvSpPr>
              <p:nvPr/>
            </p:nvSpPr>
            <p:spPr bwMode="auto">
              <a:xfrm>
                <a:off x="3918" y="918"/>
                <a:ext cx="3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FF3300"/>
                    </a:solidFill>
                  </a:rPr>
                  <a:t>n”</a:t>
                </a:r>
                <a:endParaRPr lang="en-GB">
                  <a:solidFill>
                    <a:srgbClr val="FF3300"/>
                  </a:solidFill>
                </a:endParaRPr>
              </a:p>
            </p:txBody>
          </p:sp>
        </p:grpSp>
        <p:sp>
          <p:nvSpPr>
            <p:cNvPr id="49" name="Rectangle 215"/>
            <p:cNvSpPr>
              <a:spLocks noChangeArrowheads="1"/>
            </p:cNvSpPr>
            <p:nvPr/>
          </p:nvSpPr>
          <p:spPr bwMode="auto">
            <a:xfrm rot="2818368">
              <a:off x="4401" y="1245"/>
              <a:ext cx="90" cy="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0" name="Text Box 218"/>
            <p:cNvSpPr txBox="1">
              <a:spLocks noChangeArrowheads="1"/>
            </p:cNvSpPr>
            <p:nvPr/>
          </p:nvSpPr>
          <p:spPr bwMode="auto">
            <a:xfrm>
              <a:off x="4380" y="1128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06400" y="266700"/>
            <a:ext cx="3379782" cy="431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Metrical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exercise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8300" y="685800"/>
            <a:ext cx="46323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1. </a:t>
            </a:r>
            <a:r>
              <a:rPr lang="hr-HR" sz="2000" dirty="0" err="1" smtClean="0"/>
              <a:t>Determine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distance </a:t>
            </a:r>
            <a:r>
              <a:rPr lang="hr-HR" sz="2000" dirty="0" err="1" smtClean="0"/>
              <a:t>between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point</a:t>
            </a:r>
            <a:r>
              <a:rPr lang="hr-HR" sz="2000" dirty="0" smtClean="0"/>
              <a:t> </a:t>
            </a:r>
            <a:r>
              <a:rPr lang="hr-HR" sz="2000" i="1" dirty="0" smtClean="0"/>
              <a:t>T</a:t>
            </a:r>
            <a:r>
              <a:rPr lang="hr-HR" sz="2000" dirty="0" smtClean="0"/>
              <a:t>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plane </a:t>
            </a:r>
            <a:r>
              <a:rPr lang="hr-HR" sz="2000" b="1" dirty="0" smtClean="0"/>
              <a:t>P</a:t>
            </a:r>
            <a:r>
              <a:rPr lang="hr-HR" sz="2000" dirty="0"/>
              <a:t>.</a:t>
            </a:r>
            <a:endParaRPr lang="en-GB" sz="20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38614" y="2035161"/>
            <a:ext cx="546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387464" y="4079861"/>
            <a:ext cx="330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3025764" y="2451086"/>
            <a:ext cx="1558925" cy="1616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1355714" y="4073511"/>
            <a:ext cx="166370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514464" y="4867261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321164" y="3749661"/>
            <a:ext cx="40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195627" y="2895586"/>
            <a:ext cx="0" cy="2781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25789" y="2601899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T’’</a:t>
            </a:r>
            <a:endParaRPr lang="en-GB" sz="200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774939" y="5624499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T’</a:t>
            </a:r>
            <a:endParaRPr lang="en-GB" sz="2000"/>
          </a:p>
        </p:txBody>
      </p:sp>
      <p:grpSp>
        <p:nvGrpSpPr>
          <p:cNvPr id="16" name="Group 62"/>
          <p:cNvGrpSpPr>
            <a:grpSpLocks/>
          </p:cNvGrpSpPr>
          <p:nvPr/>
        </p:nvGrpSpPr>
        <p:grpSpPr bwMode="auto">
          <a:xfrm>
            <a:off x="2151052" y="2106599"/>
            <a:ext cx="1835150" cy="3675062"/>
            <a:chOff x="801" y="1621"/>
            <a:chExt cx="1156" cy="2315"/>
          </a:xfrm>
        </p:grpSpPr>
        <p:sp>
          <p:nvSpPr>
            <p:cNvPr id="17" name="Line 18"/>
            <p:cNvSpPr>
              <a:spLocks noChangeShapeType="1"/>
            </p:cNvSpPr>
            <p:nvPr/>
          </p:nvSpPr>
          <p:spPr bwMode="auto">
            <a:xfrm rot="16200000" flipH="1">
              <a:off x="996" y="1604"/>
              <a:ext cx="944" cy="97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rot="16200000" flipV="1">
              <a:off x="557" y="3007"/>
              <a:ext cx="1173" cy="68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952" y="3312"/>
              <a:ext cx="3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850" y="1734"/>
              <a:ext cx="4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5000628" y="1949442"/>
            <a:ext cx="3429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 err="1" smtClean="0">
                <a:solidFill>
                  <a:srgbClr val="CC0000"/>
                </a:solidFill>
              </a:rPr>
              <a:t>Outline</a:t>
            </a:r>
            <a:r>
              <a:rPr lang="hr-HR" sz="1600" i="1" dirty="0" smtClean="0">
                <a:solidFill>
                  <a:srgbClr val="CC0000"/>
                </a:solidFill>
              </a:rPr>
              <a:t> </a:t>
            </a:r>
            <a:r>
              <a:rPr lang="hr-HR" sz="1600" i="1" dirty="0" err="1" smtClean="0">
                <a:solidFill>
                  <a:srgbClr val="CC0000"/>
                </a:solidFill>
              </a:rPr>
              <a:t>of</a:t>
            </a:r>
            <a:r>
              <a:rPr lang="hr-HR" sz="1600" i="1" dirty="0" smtClean="0">
                <a:solidFill>
                  <a:srgbClr val="CC0000"/>
                </a:solidFill>
              </a:rPr>
              <a:t> </a:t>
            </a:r>
            <a:r>
              <a:rPr lang="hr-HR" sz="1600" i="1" dirty="0" err="1" smtClean="0">
                <a:solidFill>
                  <a:srgbClr val="CC0000"/>
                </a:solidFill>
              </a:rPr>
              <a:t>the</a:t>
            </a:r>
            <a:r>
              <a:rPr lang="hr-HR" sz="1600" i="1" dirty="0" smtClean="0">
                <a:solidFill>
                  <a:srgbClr val="CC0000"/>
                </a:solidFill>
              </a:rPr>
              <a:t> </a:t>
            </a:r>
            <a:r>
              <a:rPr lang="hr-HR" sz="1600" i="1" dirty="0" err="1" smtClean="0">
                <a:solidFill>
                  <a:srgbClr val="CC0000"/>
                </a:solidFill>
              </a:rPr>
              <a:t>solution</a:t>
            </a:r>
            <a:r>
              <a:rPr lang="hr-HR" sz="1600" dirty="0" smtClean="0"/>
              <a:t>: </a:t>
            </a:r>
            <a:r>
              <a:rPr lang="hr-HR" sz="1600" dirty="0"/>
              <a:t>1) </a:t>
            </a:r>
            <a:r>
              <a:rPr lang="hr-HR" sz="1600" i="1" dirty="0"/>
              <a:t>T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</a:t>
            </a:r>
            <a:r>
              <a:rPr lang="hr-HR" sz="1600" i="1" dirty="0">
                <a:sym typeface="Symbol" pitchFamily="18" charset="2"/>
              </a:rPr>
              <a:t>n</a:t>
            </a:r>
            <a:r>
              <a:rPr lang="hr-HR" sz="1600" dirty="0">
                <a:sym typeface="Symbol" pitchFamily="18" charset="2"/>
              </a:rPr>
              <a:t>, </a:t>
            </a:r>
            <a:r>
              <a:rPr lang="hr-HR" sz="1600" i="1" dirty="0">
                <a:sym typeface="Symbol" pitchFamily="18" charset="2"/>
              </a:rPr>
              <a:t>n</a:t>
            </a:r>
            <a:r>
              <a:rPr lang="hr-HR" sz="1600" dirty="0">
                <a:sym typeface="Symbol" pitchFamily="18" charset="2"/>
              </a:rPr>
              <a:t>  </a:t>
            </a:r>
            <a:r>
              <a:rPr lang="hr-HR" sz="1600" b="1" dirty="0">
                <a:sym typeface="Symbol" pitchFamily="18" charset="2"/>
              </a:rPr>
              <a:t>P</a:t>
            </a:r>
            <a:endParaRPr lang="en-GB" sz="1600" b="1" dirty="0"/>
          </a:p>
        </p:txBody>
      </p:sp>
      <p:sp>
        <p:nvSpPr>
          <p:cNvPr id="22" name="Text Box 49"/>
          <p:cNvSpPr txBox="1">
            <a:spLocks noChangeArrowheads="1"/>
          </p:cNvSpPr>
          <p:nvPr/>
        </p:nvSpPr>
        <p:spPr bwMode="auto">
          <a:xfrm>
            <a:off x="6923117" y="2357430"/>
            <a:ext cx="1863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2) </a:t>
            </a:r>
            <a:r>
              <a:rPr lang="hr-HR" sz="1600" i="1" dirty="0"/>
              <a:t>n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 </a:t>
            </a:r>
            <a:r>
              <a:rPr lang="hr-HR" sz="1600" b="1" dirty="0">
                <a:sym typeface="Symbol" pitchFamily="18" charset="2"/>
              </a:rPr>
              <a:t>P</a:t>
            </a:r>
            <a:r>
              <a:rPr lang="hr-HR" sz="1600" dirty="0">
                <a:sym typeface="Symbol" pitchFamily="18" charset="2"/>
              </a:rPr>
              <a:t> = </a:t>
            </a:r>
            <a:r>
              <a:rPr lang="hr-HR" sz="1600" i="1" dirty="0" smtClean="0">
                <a:sym typeface="Symbol" pitchFamily="18" charset="2"/>
              </a:rPr>
              <a:t>N</a:t>
            </a:r>
            <a:endParaRPr lang="en-GB" sz="1600" dirty="0"/>
          </a:p>
        </p:txBody>
      </p:sp>
      <p:grpSp>
        <p:nvGrpSpPr>
          <p:cNvPr id="23" name="Group 54"/>
          <p:cNvGrpSpPr>
            <a:grpSpLocks/>
          </p:cNvGrpSpPr>
          <p:nvPr/>
        </p:nvGrpSpPr>
        <p:grpSpPr bwMode="auto">
          <a:xfrm>
            <a:off x="1873239" y="2711436"/>
            <a:ext cx="1495425" cy="2809875"/>
            <a:chOff x="626" y="2002"/>
            <a:chExt cx="942" cy="1770"/>
          </a:xfrm>
        </p:grpSpPr>
        <p:sp>
          <p:nvSpPr>
            <p:cNvPr id="24" name="Line 50"/>
            <p:cNvSpPr>
              <a:spLocks noChangeShapeType="1"/>
            </p:cNvSpPr>
            <p:nvPr/>
          </p:nvSpPr>
          <p:spPr bwMode="auto">
            <a:xfrm>
              <a:off x="844" y="2002"/>
              <a:ext cx="0" cy="176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Line 51"/>
            <p:cNvSpPr>
              <a:spLocks noChangeShapeType="1"/>
            </p:cNvSpPr>
            <p:nvPr/>
          </p:nvSpPr>
          <p:spPr bwMode="auto">
            <a:xfrm>
              <a:off x="844" y="2840"/>
              <a:ext cx="508" cy="868"/>
            </a:xfrm>
            <a:prstGeom prst="line">
              <a:avLst/>
            </a:prstGeom>
            <a:noFill/>
            <a:ln w="1270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Text Box 52"/>
            <p:cNvSpPr txBox="1">
              <a:spLocks noChangeArrowheads="1"/>
            </p:cNvSpPr>
            <p:nvPr/>
          </p:nvSpPr>
          <p:spPr bwMode="auto">
            <a:xfrm>
              <a:off x="1328" y="3560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800080"/>
                  </a:solidFill>
                </a:rPr>
                <a:t>d</a:t>
              </a:r>
              <a:r>
                <a:rPr lang="hr-HR" sz="1600" baseline="-25000">
                  <a:solidFill>
                    <a:srgbClr val="800080"/>
                  </a:solidFill>
                </a:rPr>
                <a:t>1</a:t>
              </a:r>
              <a:endParaRPr lang="en-GB" sz="1600">
                <a:solidFill>
                  <a:srgbClr val="800080"/>
                </a:solidFill>
              </a:endParaRPr>
            </a:p>
          </p:txBody>
        </p:sp>
        <p:sp>
          <p:nvSpPr>
            <p:cNvPr id="27" name="Text Box 53"/>
            <p:cNvSpPr txBox="1">
              <a:spLocks noChangeArrowheads="1"/>
            </p:cNvSpPr>
            <p:nvPr/>
          </p:nvSpPr>
          <p:spPr bwMode="auto">
            <a:xfrm>
              <a:off x="626" y="2224"/>
              <a:ext cx="2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800080"/>
                  </a:solidFill>
                </a:rPr>
                <a:t>d</a:t>
              </a:r>
              <a:r>
                <a:rPr lang="hr-HR" sz="1600" baseline="-25000">
                  <a:solidFill>
                    <a:srgbClr val="800080"/>
                  </a:solidFill>
                </a:rPr>
                <a:t>2</a:t>
              </a:r>
              <a:endParaRPr lang="en-GB" sz="1600">
                <a:solidFill>
                  <a:srgbClr val="800080"/>
                </a:solidFill>
              </a:endParaRPr>
            </a:p>
          </p:txBody>
        </p:sp>
      </p:grpSp>
      <p:sp>
        <p:nvSpPr>
          <p:cNvPr id="28" name="Line 55"/>
          <p:cNvSpPr>
            <a:spLocks noChangeShapeType="1"/>
          </p:cNvSpPr>
          <p:nvPr/>
        </p:nvSpPr>
        <p:spPr bwMode="auto">
          <a:xfrm flipH="1">
            <a:off x="2168514" y="4041761"/>
            <a:ext cx="869950" cy="9017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9" name="Line 56"/>
          <p:cNvSpPr>
            <a:spLocks noChangeShapeType="1"/>
          </p:cNvSpPr>
          <p:nvPr/>
        </p:nvSpPr>
        <p:spPr bwMode="auto">
          <a:xfrm flipV="1">
            <a:off x="2428864" y="4035411"/>
            <a:ext cx="0" cy="3492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" name="Text Box 57"/>
          <p:cNvSpPr txBox="1">
            <a:spLocks noChangeArrowheads="1"/>
          </p:cNvSpPr>
          <p:nvPr/>
        </p:nvSpPr>
        <p:spPr bwMode="auto">
          <a:xfrm>
            <a:off x="3178164" y="5165711"/>
            <a:ext cx="66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chemeClr val="accent2"/>
                </a:solidFill>
                <a:sym typeface="Symbol" pitchFamily="18" charset="2"/>
              </a:rPr>
              <a:t></a:t>
            </a:r>
            <a:r>
              <a:rPr lang="hr-HR" sz="1600">
                <a:solidFill>
                  <a:schemeClr val="accent2"/>
                </a:solidFill>
                <a:sym typeface="Symbol" pitchFamily="18" charset="2"/>
              </a:rPr>
              <a:t> q’</a:t>
            </a:r>
            <a:endParaRPr lang="en-GB" sz="1600">
              <a:solidFill>
                <a:schemeClr val="accent2"/>
              </a:solidFill>
            </a:endParaRPr>
          </a:p>
        </p:txBody>
      </p:sp>
      <p:grpSp>
        <p:nvGrpSpPr>
          <p:cNvPr id="31" name="Group 60"/>
          <p:cNvGrpSpPr>
            <a:grpSpLocks/>
          </p:cNvGrpSpPr>
          <p:nvPr/>
        </p:nvGrpSpPr>
        <p:grpSpPr bwMode="auto">
          <a:xfrm>
            <a:off x="2174864" y="2422511"/>
            <a:ext cx="679450" cy="2647950"/>
            <a:chOff x="816" y="1820"/>
            <a:chExt cx="428" cy="1668"/>
          </a:xfrm>
        </p:grpSpPr>
        <p:sp>
          <p:nvSpPr>
            <p:cNvPr id="32" name="Line 58"/>
            <p:cNvSpPr>
              <a:spLocks noChangeShapeType="1"/>
            </p:cNvSpPr>
            <p:nvPr/>
          </p:nvSpPr>
          <p:spPr bwMode="auto">
            <a:xfrm flipV="1">
              <a:off x="816" y="1820"/>
              <a:ext cx="408" cy="16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908" y="2036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chemeClr val="accent2"/>
                  </a:solidFill>
                </a:rPr>
                <a:t>q’’</a:t>
              </a:r>
              <a:endParaRPr lang="en-GB" sz="1600">
                <a:solidFill>
                  <a:schemeClr val="accent2"/>
                </a:solidFill>
              </a:endParaRPr>
            </a:p>
          </p:txBody>
        </p:sp>
      </p:grpSp>
      <p:sp>
        <p:nvSpPr>
          <p:cNvPr id="34" name="Oval 12"/>
          <p:cNvSpPr>
            <a:spLocks noChangeArrowheads="1"/>
          </p:cNvSpPr>
          <p:nvPr/>
        </p:nvSpPr>
        <p:spPr bwMode="auto">
          <a:xfrm>
            <a:off x="3144827" y="2790811"/>
            <a:ext cx="98425" cy="9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auto">
          <a:xfrm>
            <a:off x="3140064" y="5641961"/>
            <a:ext cx="98425" cy="9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6" name="Group 67"/>
          <p:cNvGrpSpPr>
            <a:grpSpLocks/>
          </p:cNvGrpSpPr>
          <p:nvPr/>
        </p:nvGrpSpPr>
        <p:grpSpPr bwMode="auto">
          <a:xfrm>
            <a:off x="2625714" y="2022461"/>
            <a:ext cx="533400" cy="504825"/>
            <a:chOff x="1100" y="1568"/>
            <a:chExt cx="336" cy="318"/>
          </a:xfrm>
        </p:grpSpPr>
        <p:sp>
          <p:nvSpPr>
            <p:cNvPr id="37" name="Oval 64"/>
            <p:cNvSpPr>
              <a:spLocks noChangeArrowheads="1"/>
            </p:cNvSpPr>
            <p:nvPr/>
          </p:nvSpPr>
          <p:spPr bwMode="auto">
            <a:xfrm>
              <a:off x="1188" y="1824"/>
              <a:ext cx="62" cy="62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Text Box 66"/>
            <p:cNvSpPr txBox="1">
              <a:spLocks noChangeArrowheads="1"/>
            </p:cNvSpPr>
            <p:nvPr/>
          </p:nvSpPr>
          <p:spPr bwMode="auto">
            <a:xfrm>
              <a:off x="1100" y="1568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N’’</a:t>
              </a:r>
              <a:endParaRPr lang="en-GB"/>
            </a:p>
          </p:txBody>
        </p:sp>
      </p:grpSp>
      <p:grpSp>
        <p:nvGrpSpPr>
          <p:cNvPr id="39" name="Group 69"/>
          <p:cNvGrpSpPr>
            <a:grpSpLocks/>
          </p:cNvGrpSpPr>
          <p:nvPr/>
        </p:nvGrpSpPr>
        <p:grpSpPr bwMode="auto">
          <a:xfrm>
            <a:off x="2486014" y="2524111"/>
            <a:ext cx="495300" cy="2925763"/>
            <a:chOff x="1012" y="1884"/>
            <a:chExt cx="312" cy="1843"/>
          </a:xfrm>
        </p:grpSpPr>
        <p:sp>
          <p:nvSpPr>
            <p:cNvPr id="40" name="Oval 63"/>
            <p:cNvSpPr>
              <a:spLocks noChangeArrowheads="1"/>
            </p:cNvSpPr>
            <p:nvPr/>
          </p:nvSpPr>
          <p:spPr bwMode="auto">
            <a:xfrm>
              <a:off x="1188" y="3453"/>
              <a:ext cx="62" cy="62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1" name="Line 65"/>
            <p:cNvSpPr>
              <a:spLocks noChangeShapeType="1"/>
            </p:cNvSpPr>
            <p:nvPr/>
          </p:nvSpPr>
          <p:spPr bwMode="auto">
            <a:xfrm>
              <a:off x="1221" y="1884"/>
              <a:ext cx="0" cy="15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Text Box 68"/>
            <p:cNvSpPr txBox="1">
              <a:spLocks noChangeArrowheads="1"/>
            </p:cNvSpPr>
            <p:nvPr/>
          </p:nvSpPr>
          <p:spPr bwMode="auto">
            <a:xfrm>
              <a:off x="1012" y="3496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</a:t>
              </a:r>
              <a:endParaRPr lang="en-GB"/>
            </a:p>
          </p:txBody>
        </p:sp>
      </p:grpSp>
      <p:sp>
        <p:nvSpPr>
          <p:cNvPr id="43" name="Text Box 70"/>
          <p:cNvSpPr txBox="1">
            <a:spLocks noChangeArrowheads="1"/>
          </p:cNvSpPr>
          <p:nvPr/>
        </p:nvSpPr>
        <p:spPr bwMode="auto">
          <a:xfrm>
            <a:off x="6943754" y="2735260"/>
            <a:ext cx="1771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3) </a:t>
            </a:r>
            <a:r>
              <a:rPr lang="hr-HR" sz="1600" b="1" dirty="0"/>
              <a:t>d</a:t>
            </a:r>
            <a:r>
              <a:rPr lang="hr-HR" sz="1600" dirty="0"/>
              <a:t> (</a:t>
            </a:r>
            <a:r>
              <a:rPr lang="hr-HR" sz="1600" i="1" dirty="0"/>
              <a:t>T</a:t>
            </a:r>
            <a:r>
              <a:rPr lang="hr-HR" sz="1600" dirty="0"/>
              <a:t>,</a:t>
            </a:r>
            <a:r>
              <a:rPr lang="hr-HR" sz="1600" i="1" dirty="0"/>
              <a:t>N</a:t>
            </a:r>
            <a:r>
              <a:rPr lang="hr-HR" sz="1600" dirty="0" smtClean="0"/>
              <a:t>)</a:t>
            </a:r>
            <a:endParaRPr lang="en-GB" sz="1600" dirty="0"/>
          </a:p>
        </p:txBody>
      </p:sp>
      <p:grpSp>
        <p:nvGrpSpPr>
          <p:cNvPr id="44" name="Group 73"/>
          <p:cNvGrpSpPr>
            <a:grpSpLocks/>
          </p:cNvGrpSpPr>
          <p:nvPr/>
        </p:nvGrpSpPr>
        <p:grpSpPr bwMode="auto">
          <a:xfrm>
            <a:off x="2844789" y="1536686"/>
            <a:ext cx="1587500" cy="1276350"/>
            <a:chOff x="1226" y="1400"/>
            <a:chExt cx="1000" cy="804"/>
          </a:xfrm>
        </p:grpSpPr>
        <p:sp>
          <p:nvSpPr>
            <p:cNvPr id="45" name="Line 71"/>
            <p:cNvSpPr>
              <a:spLocks noChangeShapeType="1"/>
            </p:cNvSpPr>
            <p:nvPr/>
          </p:nvSpPr>
          <p:spPr bwMode="auto">
            <a:xfrm rot="-5400000">
              <a:off x="1214" y="1533"/>
              <a:ext cx="451" cy="4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Line 72"/>
            <p:cNvSpPr>
              <a:spLocks noChangeShapeType="1"/>
            </p:cNvSpPr>
            <p:nvPr/>
          </p:nvSpPr>
          <p:spPr bwMode="auto">
            <a:xfrm rot="-5400000">
              <a:off x="1444" y="1422"/>
              <a:ext cx="804" cy="7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7" name="Line 74"/>
          <p:cNvSpPr>
            <a:spLocks noChangeShapeType="1"/>
          </p:cNvSpPr>
          <p:nvPr/>
        </p:nvSpPr>
        <p:spPr bwMode="auto">
          <a:xfrm>
            <a:off x="3203564" y="4076686"/>
            <a:ext cx="0" cy="1609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8" name="Line 75"/>
          <p:cNvSpPr>
            <a:spLocks noChangeShapeType="1"/>
          </p:cNvSpPr>
          <p:nvPr/>
        </p:nvSpPr>
        <p:spPr bwMode="auto">
          <a:xfrm rot="2623601">
            <a:off x="3736964" y="1457311"/>
            <a:ext cx="1588" cy="1609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9" name="Group 78"/>
          <p:cNvGrpSpPr>
            <a:grpSpLocks/>
          </p:cNvGrpSpPr>
          <p:nvPr/>
        </p:nvGrpSpPr>
        <p:grpSpPr bwMode="auto">
          <a:xfrm>
            <a:off x="4264014" y="1498586"/>
            <a:ext cx="571500" cy="366713"/>
            <a:chOff x="2120" y="1376"/>
            <a:chExt cx="360" cy="231"/>
          </a:xfrm>
        </p:grpSpPr>
        <p:sp>
          <p:nvSpPr>
            <p:cNvPr id="50" name="Oval 76"/>
            <p:cNvSpPr>
              <a:spLocks noChangeArrowheads="1"/>
            </p:cNvSpPr>
            <p:nvPr/>
          </p:nvSpPr>
          <p:spPr bwMode="auto">
            <a:xfrm>
              <a:off x="2120" y="14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Text Box 77"/>
            <p:cNvSpPr txBox="1">
              <a:spLocks noChangeArrowheads="1"/>
            </p:cNvSpPr>
            <p:nvPr/>
          </p:nvSpPr>
          <p:spPr bwMode="auto">
            <a:xfrm>
              <a:off x="2216" y="1376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52" name="Line 79"/>
          <p:cNvSpPr>
            <a:spLocks noChangeShapeType="1"/>
          </p:cNvSpPr>
          <p:nvPr/>
        </p:nvSpPr>
        <p:spPr bwMode="auto">
          <a:xfrm>
            <a:off x="2809864" y="4083036"/>
            <a:ext cx="0" cy="9715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3" name="Line 80"/>
          <p:cNvSpPr>
            <a:spLocks noChangeShapeType="1"/>
          </p:cNvSpPr>
          <p:nvPr/>
        </p:nvSpPr>
        <p:spPr bwMode="auto">
          <a:xfrm rot="2597293">
            <a:off x="3159114" y="1631936"/>
            <a:ext cx="1588" cy="977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4" name="Group 83"/>
          <p:cNvGrpSpPr>
            <a:grpSpLocks/>
          </p:cNvGrpSpPr>
          <p:nvPr/>
        </p:nvGrpSpPr>
        <p:grpSpPr bwMode="auto">
          <a:xfrm>
            <a:off x="3000364" y="1428736"/>
            <a:ext cx="558800" cy="366713"/>
            <a:chOff x="1324" y="1332"/>
            <a:chExt cx="352" cy="231"/>
          </a:xfrm>
        </p:grpSpPr>
        <p:sp>
          <p:nvSpPr>
            <p:cNvPr id="55" name="Oval 81"/>
            <p:cNvSpPr>
              <a:spLocks noChangeArrowheads="1"/>
            </p:cNvSpPr>
            <p:nvPr/>
          </p:nvSpPr>
          <p:spPr bwMode="auto">
            <a:xfrm>
              <a:off x="1620" y="15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6" name="Text Box 82"/>
            <p:cNvSpPr txBox="1">
              <a:spLocks noChangeArrowheads="1"/>
            </p:cNvSpPr>
            <p:nvPr/>
          </p:nvSpPr>
          <p:spPr bwMode="auto">
            <a:xfrm>
              <a:off x="1324" y="1332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57" name="Group 86"/>
          <p:cNvGrpSpPr>
            <a:grpSpLocks/>
          </p:cNvGrpSpPr>
          <p:nvPr/>
        </p:nvGrpSpPr>
        <p:grpSpPr bwMode="auto">
          <a:xfrm>
            <a:off x="3546464" y="1339836"/>
            <a:ext cx="723900" cy="400050"/>
            <a:chOff x="1668" y="1276"/>
            <a:chExt cx="456" cy="252"/>
          </a:xfrm>
        </p:grpSpPr>
        <p:sp>
          <p:nvSpPr>
            <p:cNvPr id="58" name="Line 84"/>
            <p:cNvSpPr>
              <a:spLocks noChangeShapeType="1"/>
            </p:cNvSpPr>
            <p:nvPr/>
          </p:nvSpPr>
          <p:spPr bwMode="auto">
            <a:xfrm flipV="1">
              <a:off x="1668" y="1480"/>
              <a:ext cx="45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9" name="Text Box 85"/>
            <p:cNvSpPr txBox="1">
              <a:spLocks noChangeArrowheads="1"/>
            </p:cNvSpPr>
            <p:nvPr/>
          </p:nvSpPr>
          <p:spPr bwMode="auto">
            <a:xfrm>
              <a:off x="1784" y="1276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28" grpId="0" animBg="1"/>
      <p:bldP spid="29" grpId="0" animBg="1"/>
      <p:bldP spid="30" grpId="0" autoUpdateAnimBg="0"/>
      <p:bldP spid="43" grpId="0" autoUpdateAnimBg="0"/>
      <p:bldP spid="47" grpId="0" animBg="1"/>
      <p:bldP spid="48" grpId="0" animBg="1"/>
      <p:bldP spid="52" grpId="0" animBg="1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2"/>
          <p:cNvSpPr txBox="1">
            <a:spLocks noChangeArrowheads="1"/>
          </p:cNvSpPr>
          <p:nvPr/>
        </p:nvSpPr>
        <p:spPr bwMode="auto">
          <a:xfrm>
            <a:off x="428596" y="285727"/>
            <a:ext cx="6500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2. </a:t>
            </a:r>
            <a:r>
              <a:rPr lang="hr-HR" sz="2000" dirty="0" err="1" smtClean="0"/>
              <a:t>Construct</a:t>
            </a:r>
            <a:r>
              <a:rPr lang="hr-HR" sz="2000" dirty="0" smtClean="0"/>
              <a:t>  line segment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lenght</a:t>
            </a:r>
            <a:r>
              <a:rPr lang="hr-HR" sz="2000" dirty="0" smtClean="0"/>
              <a:t> </a:t>
            </a:r>
            <a:r>
              <a:rPr lang="hr-HR" sz="2000" b="1" dirty="0" smtClean="0"/>
              <a:t>d </a:t>
            </a:r>
            <a:r>
              <a:rPr lang="hr-HR" sz="2000" dirty="0" err="1" smtClean="0"/>
              <a:t>from</a:t>
            </a:r>
            <a:r>
              <a:rPr lang="hr-HR" sz="2000" dirty="0" smtClean="0"/>
              <a:t> </a:t>
            </a:r>
            <a:r>
              <a:rPr lang="hr-HR" sz="2000" dirty="0" err="1" smtClean="0"/>
              <a:t>point</a:t>
            </a:r>
            <a:r>
              <a:rPr lang="hr-HR" sz="2000" dirty="0" smtClean="0"/>
              <a:t> </a:t>
            </a:r>
            <a:r>
              <a:rPr lang="hr-HR" sz="2000" i="1" dirty="0" smtClean="0"/>
              <a:t>S </a:t>
            </a:r>
            <a:r>
              <a:rPr lang="hr-HR" sz="2000" dirty="0" smtClean="0"/>
              <a:t>on a line </a:t>
            </a:r>
            <a:r>
              <a:rPr lang="hr-HR" sz="2000" dirty="0" err="1" smtClean="0"/>
              <a:t>perpendicular</a:t>
            </a:r>
            <a:r>
              <a:rPr lang="hr-HR" sz="2000" dirty="0" smtClean="0"/>
              <a:t> to </a:t>
            </a:r>
            <a:r>
              <a:rPr lang="hr-HR" sz="2000" dirty="0" err="1" smtClean="0"/>
              <a:t>the</a:t>
            </a:r>
            <a:r>
              <a:rPr lang="hr-HR" sz="2000" dirty="0" smtClean="0"/>
              <a:t> plane </a:t>
            </a:r>
            <a:r>
              <a:rPr lang="hr-HR" sz="2000" b="1" dirty="0" smtClean="0"/>
              <a:t>P.</a:t>
            </a:r>
            <a:endParaRPr lang="en-GB" sz="2000" dirty="0"/>
          </a:p>
        </p:txBody>
      </p:sp>
      <p:sp>
        <p:nvSpPr>
          <p:cNvPr id="3" name="Line 93"/>
          <p:cNvSpPr>
            <a:spLocks noChangeShapeType="1"/>
          </p:cNvSpPr>
          <p:nvPr/>
        </p:nvSpPr>
        <p:spPr bwMode="auto">
          <a:xfrm>
            <a:off x="2852732" y="3205146"/>
            <a:ext cx="379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Line 94"/>
          <p:cNvSpPr>
            <a:spLocks noChangeShapeType="1"/>
          </p:cNvSpPr>
          <p:nvPr/>
        </p:nvSpPr>
        <p:spPr bwMode="auto">
          <a:xfrm flipH="1">
            <a:off x="2954332" y="1046146"/>
            <a:ext cx="2997200" cy="215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Line 95"/>
          <p:cNvSpPr>
            <a:spLocks noChangeShapeType="1"/>
          </p:cNvSpPr>
          <p:nvPr/>
        </p:nvSpPr>
        <p:spPr bwMode="auto">
          <a:xfrm>
            <a:off x="2967032" y="3205146"/>
            <a:ext cx="287020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Text Box 96"/>
          <p:cNvSpPr txBox="1">
            <a:spLocks noChangeArrowheads="1"/>
          </p:cNvSpPr>
          <p:nvPr/>
        </p:nvSpPr>
        <p:spPr bwMode="auto">
          <a:xfrm>
            <a:off x="6167432" y="2862246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7" name="Text Box 97"/>
          <p:cNvSpPr txBox="1">
            <a:spLocks noChangeArrowheads="1"/>
          </p:cNvSpPr>
          <p:nvPr/>
        </p:nvSpPr>
        <p:spPr bwMode="auto">
          <a:xfrm>
            <a:off x="2781300" y="11430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r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8" name="Text Box 98"/>
          <p:cNvSpPr txBox="1">
            <a:spLocks noChangeArrowheads="1"/>
          </p:cNvSpPr>
          <p:nvPr/>
        </p:nvSpPr>
        <p:spPr bwMode="auto">
          <a:xfrm>
            <a:off x="5164132" y="5630846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r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9" name="Oval 99"/>
          <p:cNvSpPr>
            <a:spLocks noChangeArrowheads="1"/>
          </p:cNvSpPr>
          <p:nvPr/>
        </p:nvSpPr>
        <p:spPr bwMode="auto">
          <a:xfrm>
            <a:off x="5040307" y="4021121"/>
            <a:ext cx="111125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101"/>
          <p:cNvSpPr txBox="1">
            <a:spLocks noChangeArrowheads="1"/>
          </p:cNvSpPr>
          <p:nvPr/>
        </p:nvSpPr>
        <p:spPr bwMode="auto">
          <a:xfrm>
            <a:off x="4798992" y="3613136"/>
            <a:ext cx="57151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S’</a:t>
            </a:r>
            <a:endParaRPr lang="en-GB" dirty="0"/>
          </a:p>
        </p:txBody>
      </p:sp>
      <p:grpSp>
        <p:nvGrpSpPr>
          <p:cNvPr id="11" name="Group 104"/>
          <p:cNvGrpSpPr>
            <a:grpSpLocks/>
          </p:cNvGrpSpPr>
          <p:nvPr/>
        </p:nvGrpSpPr>
        <p:grpSpPr bwMode="auto">
          <a:xfrm>
            <a:off x="4198932" y="3189271"/>
            <a:ext cx="2447925" cy="2147888"/>
            <a:chOff x="1152" y="2118"/>
            <a:chExt cx="1542" cy="1353"/>
          </a:xfrm>
        </p:grpSpPr>
        <p:sp>
          <p:nvSpPr>
            <p:cNvPr id="12" name="Line 102"/>
            <p:cNvSpPr>
              <a:spLocks noChangeShapeType="1"/>
            </p:cNvSpPr>
            <p:nvPr/>
          </p:nvSpPr>
          <p:spPr bwMode="auto">
            <a:xfrm>
              <a:off x="1152" y="2118"/>
              <a:ext cx="1368" cy="13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" name="Text Box 103"/>
            <p:cNvSpPr txBox="1">
              <a:spLocks noChangeArrowheads="1"/>
            </p:cNvSpPr>
            <p:nvPr/>
          </p:nvSpPr>
          <p:spPr bwMode="auto">
            <a:xfrm>
              <a:off x="2466" y="3240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s’</a:t>
              </a:r>
              <a:endParaRPr lang="en-GB" dirty="0"/>
            </a:p>
          </p:txBody>
        </p:sp>
      </p:grpSp>
      <p:sp>
        <p:nvSpPr>
          <p:cNvPr id="14" name="Line 105"/>
          <p:cNvSpPr>
            <a:spLocks noChangeShapeType="1"/>
          </p:cNvSpPr>
          <p:nvPr/>
        </p:nvSpPr>
        <p:spPr bwMode="auto">
          <a:xfrm flipV="1">
            <a:off x="4217982" y="2274871"/>
            <a:ext cx="0" cy="923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5" name="Group 108"/>
          <p:cNvGrpSpPr>
            <a:grpSpLocks/>
          </p:cNvGrpSpPr>
          <p:nvPr/>
        </p:nvGrpSpPr>
        <p:grpSpPr bwMode="auto">
          <a:xfrm>
            <a:off x="3875082" y="1941496"/>
            <a:ext cx="2600325" cy="366713"/>
            <a:chOff x="948" y="1332"/>
            <a:chExt cx="1638" cy="231"/>
          </a:xfrm>
        </p:grpSpPr>
        <p:sp>
          <p:nvSpPr>
            <p:cNvPr id="16" name="Line 106"/>
            <p:cNvSpPr>
              <a:spLocks noChangeShapeType="1"/>
            </p:cNvSpPr>
            <p:nvPr/>
          </p:nvSpPr>
          <p:spPr bwMode="auto">
            <a:xfrm>
              <a:off x="948" y="1554"/>
              <a:ext cx="16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Text Box 107"/>
            <p:cNvSpPr txBox="1">
              <a:spLocks noChangeArrowheads="1"/>
            </p:cNvSpPr>
            <p:nvPr/>
          </p:nvSpPr>
          <p:spPr bwMode="auto">
            <a:xfrm>
              <a:off x="2256" y="1332"/>
              <a:ext cx="3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s’’</a:t>
              </a:r>
              <a:endParaRPr lang="en-GB" dirty="0"/>
            </a:p>
          </p:txBody>
        </p:sp>
      </p:grp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5027607" y="1903396"/>
            <a:ext cx="530225" cy="2105025"/>
            <a:chOff x="1674" y="1308"/>
            <a:chExt cx="334" cy="1326"/>
          </a:xfrm>
        </p:grpSpPr>
        <p:sp>
          <p:nvSpPr>
            <p:cNvPr id="19" name="Oval 100"/>
            <p:cNvSpPr>
              <a:spLocks noChangeArrowheads="1"/>
            </p:cNvSpPr>
            <p:nvPr/>
          </p:nvSpPr>
          <p:spPr bwMode="auto">
            <a:xfrm>
              <a:off x="1674" y="1520"/>
              <a:ext cx="70" cy="7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Line 109"/>
            <p:cNvSpPr>
              <a:spLocks noChangeShapeType="1"/>
            </p:cNvSpPr>
            <p:nvPr/>
          </p:nvSpPr>
          <p:spPr bwMode="auto">
            <a:xfrm flipV="1">
              <a:off x="1712" y="1548"/>
              <a:ext cx="0" cy="10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1" name="Text Box 110"/>
            <p:cNvSpPr txBox="1">
              <a:spLocks noChangeArrowheads="1"/>
            </p:cNvSpPr>
            <p:nvPr/>
          </p:nvSpPr>
          <p:spPr bwMode="auto">
            <a:xfrm>
              <a:off x="1716" y="130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</a:t>
              </a:r>
              <a:endParaRPr lang="en-GB"/>
            </a:p>
          </p:txBody>
        </p:sp>
      </p:grpSp>
      <p:grpSp>
        <p:nvGrpSpPr>
          <p:cNvPr id="22" name="Group 116"/>
          <p:cNvGrpSpPr>
            <a:grpSpLocks/>
          </p:cNvGrpSpPr>
          <p:nvPr/>
        </p:nvGrpSpPr>
        <p:grpSpPr bwMode="auto">
          <a:xfrm>
            <a:off x="3208332" y="1049321"/>
            <a:ext cx="2276475" cy="4770438"/>
            <a:chOff x="528" y="770"/>
            <a:chExt cx="1434" cy="3005"/>
          </a:xfrm>
        </p:grpSpPr>
        <p:sp>
          <p:nvSpPr>
            <p:cNvPr id="23" name="Line 112"/>
            <p:cNvSpPr>
              <a:spLocks noChangeShapeType="1"/>
            </p:cNvSpPr>
            <p:nvPr/>
          </p:nvSpPr>
          <p:spPr bwMode="auto">
            <a:xfrm rot="-5400000">
              <a:off x="623" y="2507"/>
              <a:ext cx="1278" cy="1258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Text Box 113"/>
            <p:cNvSpPr txBox="1">
              <a:spLocks noChangeArrowheads="1"/>
            </p:cNvSpPr>
            <p:nvPr/>
          </p:nvSpPr>
          <p:spPr bwMode="auto">
            <a:xfrm>
              <a:off x="528" y="348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A50021"/>
                  </a:solidFill>
                </a:rPr>
                <a:t>n’</a:t>
              </a:r>
              <a:endParaRPr lang="en-GB">
                <a:solidFill>
                  <a:srgbClr val="A50021"/>
                </a:solidFill>
              </a:endParaRPr>
            </a:p>
          </p:txBody>
        </p:sp>
        <p:sp>
          <p:nvSpPr>
            <p:cNvPr id="25" name="Line 114"/>
            <p:cNvSpPr>
              <a:spLocks noChangeShapeType="1"/>
            </p:cNvSpPr>
            <p:nvPr/>
          </p:nvSpPr>
          <p:spPr bwMode="auto">
            <a:xfrm rot="16200000" flipV="1">
              <a:off x="992" y="928"/>
              <a:ext cx="1128" cy="81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Text Box 115"/>
            <p:cNvSpPr txBox="1">
              <a:spLocks noChangeArrowheads="1"/>
            </p:cNvSpPr>
            <p:nvPr/>
          </p:nvSpPr>
          <p:spPr bwMode="auto">
            <a:xfrm>
              <a:off x="1170" y="1016"/>
              <a:ext cx="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A50021"/>
                  </a:solidFill>
                </a:rPr>
                <a:t>n’’</a:t>
              </a:r>
              <a:endParaRPr lang="en-GB" dirty="0">
                <a:solidFill>
                  <a:srgbClr val="A50021"/>
                </a:solidFill>
              </a:endParaRPr>
            </a:p>
          </p:txBody>
        </p:sp>
      </p:grpSp>
      <p:sp>
        <p:nvSpPr>
          <p:cNvPr id="27" name="Line 117"/>
          <p:cNvSpPr>
            <a:spLocks noChangeShapeType="1"/>
          </p:cNvSpPr>
          <p:nvPr/>
        </p:nvSpPr>
        <p:spPr bwMode="auto">
          <a:xfrm>
            <a:off x="333375" y="1214422"/>
            <a:ext cx="15716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8" name="Text Box 118"/>
          <p:cNvSpPr txBox="1">
            <a:spLocks noChangeArrowheads="1"/>
          </p:cNvSpPr>
          <p:nvPr/>
        </p:nvSpPr>
        <p:spPr bwMode="auto">
          <a:xfrm>
            <a:off x="904875" y="919147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chemeClr val="accent2"/>
                </a:solidFill>
              </a:rPr>
              <a:t>d</a:t>
            </a:r>
            <a:endParaRPr lang="en-GB">
              <a:solidFill>
                <a:schemeClr val="accent2"/>
              </a:solidFill>
            </a:endParaRPr>
          </a:p>
        </p:txBody>
      </p:sp>
      <p:sp>
        <p:nvSpPr>
          <p:cNvPr id="29" name="Line 120"/>
          <p:cNvSpPr>
            <a:spLocks noChangeShapeType="1"/>
          </p:cNvSpPr>
          <p:nvPr/>
        </p:nvSpPr>
        <p:spPr bwMode="auto">
          <a:xfrm>
            <a:off x="5084757" y="2293921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" name="Line 121"/>
          <p:cNvSpPr>
            <a:spLocks noChangeShapeType="1"/>
          </p:cNvSpPr>
          <p:nvPr/>
        </p:nvSpPr>
        <p:spPr bwMode="auto">
          <a:xfrm rot="18874907">
            <a:off x="5426069" y="3952859"/>
            <a:ext cx="11113" cy="9286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1" name="Group 124"/>
          <p:cNvGrpSpPr>
            <a:grpSpLocks/>
          </p:cNvGrpSpPr>
          <p:nvPr/>
        </p:nvGrpSpPr>
        <p:grpSpPr bwMode="auto">
          <a:xfrm>
            <a:off x="5722932" y="4408471"/>
            <a:ext cx="476250" cy="381000"/>
            <a:chOff x="2112" y="2886"/>
            <a:chExt cx="300" cy="240"/>
          </a:xfrm>
        </p:grpSpPr>
        <p:sp>
          <p:nvSpPr>
            <p:cNvPr id="32" name="Oval 122"/>
            <p:cNvSpPr>
              <a:spLocks noChangeArrowheads="1"/>
            </p:cNvSpPr>
            <p:nvPr/>
          </p:nvSpPr>
          <p:spPr bwMode="auto">
            <a:xfrm>
              <a:off x="2112" y="306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3" name="Text Box 123"/>
            <p:cNvSpPr txBox="1">
              <a:spLocks noChangeArrowheads="1"/>
            </p:cNvSpPr>
            <p:nvPr/>
          </p:nvSpPr>
          <p:spPr bwMode="auto">
            <a:xfrm>
              <a:off x="2148" y="2886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 baseline="-25000"/>
            </a:p>
          </p:txBody>
        </p:sp>
      </p:grpSp>
      <p:grpSp>
        <p:nvGrpSpPr>
          <p:cNvPr id="34" name="Group 127"/>
          <p:cNvGrpSpPr>
            <a:grpSpLocks/>
          </p:cNvGrpSpPr>
          <p:nvPr/>
        </p:nvGrpSpPr>
        <p:grpSpPr bwMode="auto">
          <a:xfrm>
            <a:off x="3998907" y="4360846"/>
            <a:ext cx="2843213" cy="400050"/>
            <a:chOff x="1026" y="2856"/>
            <a:chExt cx="1791" cy="252"/>
          </a:xfrm>
        </p:grpSpPr>
        <p:sp>
          <p:nvSpPr>
            <p:cNvPr id="35" name="Line 125"/>
            <p:cNvSpPr>
              <a:spLocks noChangeShapeType="1"/>
            </p:cNvSpPr>
            <p:nvPr/>
          </p:nvSpPr>
          <p:spPr bwMode="auto">
            <a:xfrm>
              <a:off x="1026" y="3060"/>
              <a:ext cx="1647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126"/>
            <p:cNvSpPr txBox="1">
              <a:spLocks noChangeArrowheads="1"/>
            </p:cNvSpPr>
            <p:nvPr/>
          </p:nvSpPr>
          <p:spPr bwMode="auto">
            <a:xfrm>
              <a:off x="2544" y="2856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37" name="Group 132"/>
          <p:cNvGrpSpPr>
            <a:grpSpLocks/>
          </p:cNvGrpSpPr>
          <p:nvPr/>
        </p:nvGrpSpPr>
        <p:grpSpPr bwMode="auto">
          <a:xfrm>
            <a:off x="5513382" y="4208446"/>
            <a:ext cx="685800" cy="2214563"/>
            <a:chOff x="1980" y="2760"/>
            <a:chExt cx="432" cy="1395"/>
          </a:xfrm>
        </p:grpSpPr>
        <p:sp>
          <p:nvSpPr>
            <p:cNvPr id="38" name="Line 128"/>
            <p:cNvSpPr>
              <a:spLocks noChangeShapeType="1"/>
            </p:cNvSpPr>
            <p:nvPr/>
          </p:nvSpPr>
          <p:spPr bwMode="auto">
            <a:xfrm rot="-5400000">
              <a:off x="1454" y="3418"/>
              <a:ext cx="1356" cy="4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Text Box 129"/>
            <p:cNvSpPr txBox="1">
              <a:spLocks noChangeArrowheads="1"/>
            </p:cNvSpPr>
            <p:nvPr/>
          </p:nvSpPr>
          <p:spPr bwMode="auto">
            <a:xfrm>
              <a:off x="2120" y="3924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A50021"/>
                  </a:solidFill>
                </a:rPr>
                <a:t>n</a:t>
              </a:r>
              <a:r>
                <a:rPr lang="hr-HR" baseline="-25000">
                  <a:solidFill>
                    <a:srgbClr val="A50021"/>
                  </a:solidFill>
                </a:rPr>
                <a:t>0</a:t>
              </a:r>
              <a:endParaRPr lang="en-GB">
                <a:solidFill>
                  <a:srgbClr val="A50021"/>
                </a:solidFill>
              </a:endParaRPr>
            </a:p>
          </p:txBody>
        </p:sp>
        <p:sp>
          <p:nvSpPr>
            <p:cNvPr id="40" name="Rectangle 130"/>
            <p:cNvSpPr>
              <a:spLocks noChangeArrowheads="1"/>
            </p:cNvSpPr>
            <p:nvPr/>
          </p:nvSpPr>
          <p:spPr bwMode="auto">
            <a:xfrm>
              <a:off x="1996" y="3092"/>
              <a:ext cx="140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1" name="Text Box 131"/>
            <p:cNvSpPr txBox="1">
              <a:spLocks noChangeArrowheads="1"/>
            </p:cNvSpPr>
            <p:nvPr/>
          </p:nvSpPr>
          <p:spPr bwMode="auto">
            <a:xfrm>
              <a:off x="1980" y="2956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</p:grpSp>
      <p:grpSp>
        <p:nvGrpSpPr>
          <p:cNvPr id="42" name="Group 136"/>
          <p:cNvGrpSpPr>
            <a:grpSpLocks/>
          </p:cNvGrpSpPr>
          <p:nvPr/>
        </p:nvGrpSpPr>
        <p:grpSpPr bwMode="auto">
          <a:xfrm>
            <a:off x="5233982" y="6107096"/>
            <a:ext cx="539750" cy="366713"/>
            <a:chOff x="1804" y="3956"/>
            <a:chExt cx="340" cy="231"/>
          </a:xfrm>
        </p:grpSpPr>
        <p:sp>
          <p:nvSpPr>
            <p:cNvPr id="43" name="Oval 134"/>
            <p:cNvSpPr>
              <a:spLocks noChangeArrowheads="1"/>
            </p:cNvSpPr>
            <p:nvPr/>
          </p:nvSpPr>
          <p:spPr bwMode="auto">
            <a:xfrm>
              <a:off x="2088" y="4048"/>
              <a:ext cx="56" cy="56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4" name="Text Box 135"/>
            <p:cNvSpPr txBox="1">
              <a:spLocks noChangeArrowheads="1"/>
            </p:cNvSpPr>
            <p:nvPr/>
          </p:nvSpPr>
          <p:spPr bwMode="auto">
            <a:xfrm>
              <a:off x="1804" y="395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45" name="Group 141"/>
          <p:cNvGrpSpPr>
            <a:grpSpLocks/>
          </p:cNvGrpSpPr>
          <p:nvPr/>
        </p:nvGrpSpPr>
        <p:grpSpPr bwMode="auto">
          <a:xfrm>
            <a:off x="4078282" y="4843446"/>
            <a:ext cx="1638300" cy="1454150"/>
            <a:chOff x="1076" y="3160"/>
            <a:chExt cx="1032" cy="916"/>
          </a:xfrm>
        </p:grpSpPr>
        <p:sp>
          <p:nvSpPr>
            <p:cNvPr id="46" name="Line 137"/>
            <p:cNvSpPr>
              <a:spLocks noChangeShapeType="1"/>
            </p:cNvSpPr>
            <p:nvPr/>
          </p:nvSpPr>
          <p:spPr bwMode="auto">
            <a:xfrm>
              <a:off x="1212" y="3194"/>
              <a:ext cx="896" cy="8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7" name="Oval 139"/>
            <p:cNvSpPr>
              <a:spLocks noChangeArrowheads="1"/>
            </p:cNvSpPr>
            <p:nvPr/>
          </p:nvSpPr>
          <p:spPr bwMode="auto">
            <a:xfrm>
              <a:off x="1176" y="3160"/>
              <a:ext cx="60" cy="60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140"/>
            <p:cNvSpPr txBox="1">
              <a:spLocks noChangeArrowheads="1"/>
            </p:cNvSpPr>
            <p:nvPr/>
          </p:nvSpPr>
          <p:spPr bwMode="auto">
            <a:xfrm>
              <a:off x="1076" y="3260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V’</a:t>
              </a:r>
              <a:endParaRPr lang="en-GB"/>
            </a:p>
          </p:txBody>
        </p:sp>
      </p:grpSp>
      <p:grpSp>
        <p:nvGrpSpPr>
          <p:cNvPr id="49" name="Group 144"/>
          <p:cNvGrpSpPr>
            <a:grpSpLocks/>
          </p:cNvGrpSpPr>
          <p:nvPr/>
        </p:nvGrpSpPr>
        <p:grpSpPr bwMode="auto">
          <a:xfrm>
            <a:off x="3786182" y="1071546"/>
            <a:ext cx="549275" cy="3781425"/>
            <a:chOff x="892" y="780"/>
            <a:chExt cx="346" cy="2382"/>
          </a:xfrm>
        </p:grpSpPr>
        <p:sp>
          <p:nvSpPr>
            <p:cNvPr id="50" name="Oval 138"/>
            <p:cNvSpPr>
              <a:spLocks noChangeArrowheads="1"/>
            </p:cNvSpPr>
            <p:nvPr/>
          </p:nvSpPr>
          <p:spPr bwMode="auto">
            <a:xfrm>
              <a:off x="1178" y="810"/>
              <a:ext cx="60" cy="60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Line 142"/>
            <p:cNvSpPr>
              <a:spLocks noChangeShapeType="1"/>
            </p:cNvSpPr>
            <p:nvPr/>
          </p:nvSpPr>
          <p:spPr bwMode="auto">
            <a:xfrm flipV="1">
              <a:off x="1206" y="876"/>
              <a:ext cx="0" cy="22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2" name="Text Box 143"/>
            <p:cNvSpPr txBox="1">
              <a:spLocks noChangeArrowheads="1"/>
            </p:cNvSpPr>
            <p:nvPr/>
          </p:nvSpPr>
          <p:spPr bwMode="auto">
            <a:xfrm>
              <a:off x="892" y="780"/>
              <a:ext cx="3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V’’</a:t>
              </a:r>
              <a:endParaRPr lang="en-GB"/>
            </a:p>
          </p:txBody>
        </p:sp>
      </p:grpSp>
      <p:grpSp>
        <p:nvGrpSpPr>
          <p:cNvPr id="53" name="Group 147"/>
          <p:cNvGrpSpPr>
            <a:grpSpLocks/>
          </p:cNvGrpSpPr>
          <p:nvPr/>
        </p:nvGrpSpPr>
        <p:grpSpPr bwMode="auto">
          <a:xfrm>
            <a:off x="4313232" y="1211246"/>
            <a:ext cx="755650" cy="3657600"/>
            <a:chOff x="1224" y="872"/>
            <a:chExt cx="476" cy="2304"/>
          </a:xfrm>
        </p:grpSpPr>
        <p:sp>
          <p:nvSpPr>
            <p:cNvPr id="54" name="Line 145"/>
            <p:cNvSpPr>
              <a:spLocks noChangeShapeType="1"/>
            </p:cNvSpPr>
            <p:nvPr/>
          </p:nvSpPr>
          <p:spPr bwMode="auto">
            <a:xfrm>
              <a:off x="1224" y="872"/>
              <a:ext cx="472" cy="66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Line 146"/>
            <p:cNvSpPr>
              <a:spLocks noChangeShapeType="1"/>
            </p:cNvSpPr>
            <p:nvPr/>
          </p:nvSpPr>
          <p:spPr bwMode="auto">
            <a:xfrm flipH="1">
              <a:off x="1224" y="2696"/>
              <a:ext cx="476" cy="48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7" name="Group 189"/>
          <p:cNvGrpSpPr>
            <a:grpSpLocks/>
          </p:cNvGrpSpPr>
          <p:nvPr/>
        </p:nvGrpSpPr>
        <p:grpSpPr bwMode="auto">
          <a:xfrm>
            <a:off x="5748332" y="4748196"/>
            <a:ext cx="450850" cy="1571625"/>
            <a:chOff x="2128" y="3100"/>
            <a:chExt cx="284" cy="990"/>
          </a:xfrm>
        </p:grpSpPr>
        <p:sp>
          <p:nvSpPr>
            <p:cNvPr id="78" name="Line 133"/>
            <p:cNvSpPr>
              <a:spLocks noChangeShapeType="1"/>
            </p:cNvSpPr>
            <p:nvPr/>
          </p:nvSpPr>
          <p:spPr bwMode="auto">
            <a:xfrm rot="5469458">
              <a:off x="1634" y="3594"/>
              <a:ext cx="990" cy="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9" name="Text Box 188"/>
            <p:cNvSpPr txBox="1">
              <a:spLocks noChangeArrowheads="1"/>
            </p:cNvSpPr>
            <p:nvPr/>
          </p:nvSpPr>
          <p:spPr bwMode="auto">
            <a:xfrm>
              <a:off x="2142" y="3474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0099"/>
                  </a:solidFill>
                </a:rPr>
                <a:t>d</a:t>
              </a:r>
              <a:endParaRPr lang="en-GB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1181</Words>
  <Application>Microsoft Office PowerPoint</Application>
  <PresentationFormat>On-screen Show (4:3)</PresentationFormat>
  <Paragraphs>308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Helena</cp:lastModifiedBy>
  <cp:revision>33</cp:revision>
  <dcterms:created xsi:type="dcterms:W3CDTF">2012-10-19T17:02:15Z</dcterms:created>
  <dcterms:modified xsi:type="dcterms:W3CDTF">2015-10-05T20:37:43Z</dcterms:modified>
</cp:coreProperties>
</file>