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58" r:id="rId5"/>
    <p:sldId id="261" r:id="rId6"/>
    <p:sldId id="256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>
        <p:scale>
          <a:sx n="94" d="100"/>
          <a:sy n="94" d="100"/>
        </p:scale>
        <p:origin x="-7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B776A-40F1-4C57-AD06-9A5E6C037879}" type="datetimeFigureOut">
              <a:rPr lang="sr-Latn-CS" smtClean="0"/>
              <a:pPr/>
              <a:t>10.11.2015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7"/>
          <p:cNvSpPr>
            <a:spLocks noChangeShapeType="1"/>
          </p:cNvSpPr>
          <p:nvPr/>
        </p:nvSpPr>
        <p:spPr bwMode="auto">
          <a:xfrm>
            <a:off x="7181850" y="4095750"/>
            <a:ext cx="0" cy="2314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06375" y="188913"/>
            <a:ext cx="7013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Konstrukcija prave veličine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ravninskog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lika</a:t>
            </a:r>
            <a:r>
              <a:rPr kumimoji="0" lang="hr-HR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 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projicirajućim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ravninama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0663" y="1138238"/>
            <a:ext cx="37846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1. </a:t>
            </a:r>
            <a:r>
              <a:rPr lang="hr-HR" sz="1800" dirty="0"/>
              <a:t>Odrediti </a:t>
            </a:r>
            <a:r>
              <a:rPr lang="hr-HR" sz="1800" b="1" dirty="0"/>
              <a:t>pravu veličinu</a:t>
            </a:r>
            <a:r>
              <a:rPr lang="hr-HR" sz="1800" dirty="0"/>
              <a:t> trokuta u prvoj </a:t>
            </a:r>
            <a:r>
              <a:rPr lang="hr-HR" sz="1800" dirty="0" err="1"/>
              <a:t>projicirajućoj</a:t>
            </a:r>
            <a:r>
              <a:rPr lang="hr-HR" sz="1800" dirty="0"/>
              <a:t> ravnini </a:t>
            </a:r>
            <a:r>
              <a:rPr lang="hr-HR" sz="1800" b="1" dirty="0"/>
              <a:t>P</a:t>
            </a:r>
            <a:r>
              <a:rPr lang="hr-HR" sz="1800" dirty="0"/>
              <a:t>.</a:t>
            </a:r>
            <a:endParaRPr lang="en-GB" sz="1800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609600" y="36576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066800" y="20574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066800" y="3657600"/>
            <a:ext cx="23622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429000" y="5181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r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85800" y="2057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r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581400" y="33528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1102179">
            <a:off x="1747838" y="2195513"/>
            <a:ext cx="1517650" cy="1066800"/>
          </a:xfrm>
          <a:prstGeom prst="triangle">
            <a:avLst>
              <a:gd name="adj" fmla="val 33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1430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A’’</a:t>
            </a:r>
            <a:endParaRPr lang="en-GB" sz="180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0480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B’’</a:t>
            </a:r>
            <a:endParaRPr lang="en-GB" sz="180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438400" y="1828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C’’</a:t>
            </a:r>
            <a:endParaRPr lang="en-GB" sz="1800"/>
          </a:p>
        </p:txBody>
      </p:sp>
      <p:grpSp>
        <p:nvGrpSpPr>
          <p:cNvPr id="17" name="Group 19"/>
          <p:cNvGrpSpPr>
            <a:grpSpLocks/>
          </p:cNvGrpSpPr>
          <p:nvPr/>
        </p:nvGrpSpPr>
        <p:grpSpPr bwMode="auto">
          <a:xfrm>
            <a:off x="1628775" y="2146300"/>
            <a:ext cx="1423988" cy="3133725"/>
            <a:chOff x="1026" y="1352"/>
            <a:chExt cx="897" cy="1974"/>
          </a:xfrm>
        </p:grpSpPr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026" y="1884"/>
              <a:ext cx="0" cy="7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1528" y="1352"/>
              <a:ext cx="0" cy="1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923" y="2189"/>
              <a:ext cx="0" cy="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1622425" y="3817938"/>
            <a:ext cx="1963738" cy="1493837"/>
            <a:chOff x="1022" y="2405"/>
            <a:chExt cx="1237" cy="941"/>
          </a:xfrm>
        </p:grpSpPr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022" y="2589"/>
              <a:ext cx="906" cy="732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1022" y="2405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A’</a:t>
              </a:r>
              <a:endParaRPr lang="en-GB" sz="1800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1523" y="2815"/>
              <a:ext cx="3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C’</a:t>
              </a:r>
              <a:endParaRPr lang="en-GB" sz="1800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1933" y="3115"/>
              <a:ext cx="3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B’</a:t>
              </a:r>
              <a:endParaRPr lang="en-GB" sz="1800"/>
            </a:p>
          </p:txBody>
        </p:sp>
      </p:grpSp>
      <p:grpSp>
        <p:nvGrpSpPr>
          <p:cNvPr id="26" name="Group 30"/>
          <p:cNvGrpSpPr>
            <a:grpSpLocks/>
          </p:cNvGrpSpPr>
          <p:nvPr/>
        </p:nvGrpSpPr>
        <p:grpSpPr bwMode="auto">
          <a:xfrm>
            <a:off x="277813" y="3467100"/>
            <a:ext cx="938212" cy="923925"/>
            <a:chOff x="175" y="2184"/>
            <a:chExt cx="591" cy="582"/>
          </a:xfrm>
        </p:grpSpPr>
        <p:sp>
          <p:nvSpPr>
            <p:cNvPr id="27" name="Line 25"/>
            <p:cNvSpPr>
              <a:spLocks noChangeShapeType="1"/>
            </p:cNvSpPr>
            <p:nvPr/>
          </p:nvSpPr>
          <p:spPr bwMode="auto">
            <a:xfrm rot="-5400000">
              <a:off x="245" y="2340"/>
              <a:ext cx="471" cy="3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175" y="2439"/>
              <a:ext cx="33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 dirty="0"/>
                <a:t>r</a:t>
              </a:r>
              <a:r>
                <a:rPr lang="hr-HR" sz="1800" baseline="-25000" dirty="0"/>
                <a:t>2</a:t>
              </a:r>
              <a:r>
                <a:rPr lang="hr-HR" sz="1400" baseline="-25000" dirty="0"/>
                <a:t>0</a:t>
              </a:r>
              <a:endParaRPr lang="en-GB" sz="1800" baseline="-25000" dirty="0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 rot="2345631">
              <a:off x="611" y="2328"/>
              <a:ext cx="125" cy="1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591" y="2184"/>
              <a:ext cx="1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/>
                <a:t>.</a:t>
              </a:r>
              <a:endParaRPr lang="en-GB" sz="2400"/>
            </a:p>
          </p:txBody>
        </p:sp>
      </p:grpSp>
      <p:grpSp>
        <p:nvGrpSpPr>
          <p:cNvPr id="31" name="Group 34"/>
          <p:cNvGrpSpPr>
            <a:grpSpLocks/>
          </p:cNvGrpSpPr>
          <p:nvPr/>
        </p:nvGrpSpPr>
        <p:grpSpPr bwMode="auto">
          <a:xfrm>
            <a:off x="873125" y="4105275"/>
            <a:ext cx="2184400" cy="1857375"/>
            <a:chOff x="550" y="2586"/>
            <a:chExt cx="1376" cy="1170"/>
          </a:xfrm>
        </p:grpSpPr>
        <p:sp>
          <p:nvSpPr>
            <p:cNvPr id="32" name="Line 31"/>
            <p:cNvSpPr>
              <a:spLocks noChangeShapeType="1"/>
            </p:cNvSpPr>
            <p:nvPr/>
          </p:nvSpPr>
          <p:spPr bwMode="auto">
            <a:xfrm rot="-5400000">
              <a:off x="495" y="2641"/>
              <a:ext cx="573" cy="4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rot="-5400000">
              <a:off x="829" y="3061"/>
              <a:ext cx="768" cy="6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 rot="-5400000">
              <a:off x="1705" y="3323"/>
              <a:ext cx="244" cy="1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5" name="Group 41"/>
          <p:cNvGrpSpPr>
            <a:grpSpLocks/>
          </p:cNvGrpSpPr>
          <p:nvPr/>
        </p:nvGrpSpPr>
        <p:grpSpPr bwMode="auto">
          <a:xfrm>
            <a:off x="1628775" y="2143125"/>
            <a:ext cx="1425575" cy="1514475"/>
            <a:chOff x="1026" y="1350"/>
            <a:chExt cx="898" cy="954"/>
          </a:xfrm>
        </p:grpSpPr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1026" y="1884"/>
              <a:ext cx="0" cy="42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1530" y="1350"/>
              <a:ext cx="0" cy="95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8" name="Line 40"/>
            <p:cNvSpPr>
              <a:spLocks noChangeShapeType="1"/>
            </p:cNvSpPr>
            <p:nvPr/>
          </p:nvSpPr>
          <p:spPr bwMode="auto">
            <a:xfrm>
              <a:off x="1924" y="2176"/>
              <a:ext cx="0" cy="12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9" name="Group 51"/>
          <p:cNvGrpSpPr>
            <a:grpSpLocks/>
          </p:cNvGrpSpPr>
          <p:nvPr/>
        </p:nvGrpSpPr>
        <p:grpSpPr bwMode="auto">
          <a:xfrm>
            <a:off x="1203325" y="4095750"/>
            <a:ext cx="1758950" cy="1816100"/>
            <a:chOff x="758" y="2580"/>
            <a:chExt cx="1108" cy="1144"/>
          </a:xfrm>
        </p:grpSpPr>
        <p:sp>
          <p:nvSpPr>
            <p:cNvPr id="40" name="Line 45"/>
            <p:cNvSpPr>
              <a:spLocks noChangeShapeType="1"/>
            </p:cNvSpPr>
            <p:nvPr/>
          </p:nvSpPr>
          <p:spPr bwMode="auto">
            <a:xfrm rot="2328482">
              <a:off x="1866" y="3302"/>
              <a:ext cx="0" cy="12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Line 49"/>
            <p:cNvSpPr>
              <a:spLocks noChangeShapeType="1"/>
            </p:cNvSpPr>
            <p:nvPr/>
          </p:nvSpPr>
          <p:spPr bwMode="auto">
            <a:xfrm flipH="1">
              <a:off x="758" y="2580"/>
              <a:ext cx="258" cy="32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Line 50"/>
            <p:cNvSpPr>
              <a:spLocks noChangeShapeType="1"/>
            </p:cNvSpPr>
            <p:nvPr/>
          </p:nvSpPr>
          <p:spPr bwMode="auto">
            <a:xfrm flipH="1">
              <a:off x="928" y="2988"/>
              <a:ext cx="592" cy="7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3" name="Group 55"/>
          <p:cNvGrpSpPr>
            <a:grpSpLocks/>
          </p:cNvGrpSpPr>
          <p:nvPr/>
        </p:nvGrpSpPr>
        <p:grpSpPr bwMode="auto">
          <a:xfrm>
            <a:off x="1200150" y="4597400"/>
            <a:ext cx="1714500" cy="1308100"/>
            <a:chOff x="756" y="2896"/>
            <a:chExt cx="1080" cy="824"/>
          </a:xfrm>
        </p:grpSpPr>
        <p:sp>
          <p:nvSpPr>
            <p:cNvPr id="44" name="Line 52"/>
            <p:cNvSpPr>
              <a:spLocks noChangeShapeType="1"/>
            </p:cNvSpPr>
            <p:nvPr/>
          </p:nvSpPr>
          <p:spPr bwMode="auto">
            <a:xfrm>
              <a:off x="760" y="2896"/>
              <a:ext cx="168" cy="8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5" name="Line 53"/>
            <p:cNvSpPr>
              <a:spLocks noChangeShapeType="1"/>
            </p:cNvSpPr>
            <p:nvPr/>
          </p:nvSpPr>
          <p:spPr bwMode="auto">
            <a:xfrm>
              <a:off x="756" y="2896"/>
              <a:ext cx="1076" cy="5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6" name="Line 54"/>
            <p:cNvSpPr>
              <a:spLocks noChangeShapeType="1"/>
            </p:cNvSpPr>
            <p:nvPr/>
          </p:nvSpPr>
          <p:spPr bwMode="auto">
            <a:xfrm flipV="1">
              <a:off x="932" y="3408"/>
              <a:ext cx="904" cy="3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7" name="Group 59"/>
          <p:cNvGrpSpPr>
            <a:grpSpLocks/>
          </p:cNvGrpSpPr>
          <p:nvPr/>
        </p:nvGrpSpPr>
        <p:grpSpPr bwMode="auto">
          <a:xfrm>
            <a:off x="742950" y="4254500"/>
            <a:ext cx="2571750" cy="1757363"/>
            <a:chOff x="468" y="2680"/>
            <a:chExt cx="1620" cy="1107"/>
          </a:xfrm>
        </p:grpSpPr>
        <p:sp>
          <p:nvSpPr>
            <p:cNvPr id="48" name="Text Box 56"/>
            <p:cNvSpPr txBox="1">
              <a:spLocks noChangeArrowheads="1"/>
            </p:cNvSpPr>
            <p:nvPr/>
          </p:nvSpPr>
          <p:spPr bwMode="auto">
            <a:xfrm>
              <a:off x="468" y="2680"/>
              <a:ext cx="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A</a:t>
              </a:r>
              <a:r>
                <a:rPr lang="hr-HR" sz="1800" baseline="-25000"/>
                <a:t>0</a:t>
              </a:r>
              <a:endParaRPr lang="en-GB" sz="1800"/>
            </a:p>
          </p:txBody>
        </p:sp>
        <p:sp>
          <p:nvSpPr>
            <p:cNvPr id="49" name="Text Box 57"/>
            <p:cNvSpPr txBox="1">
              <a:spLocks noChangeArrowheads="1"/>
            </p:cNvSpPr>
            <p:nvPr/>
          </p:nvSpPr>
          <p:spPr bwMode="auto">
            <a:xfrm>
              <a:off x="632" y="3556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C</a:t>
              </a:r>
              <a:r>
                <a:rPr lang="hr-HR" sz="1800" baseline="-25000"/>
                <a:t>0</a:t>
              </a:r>
              <a:endParaRPr lang="en-GB" sz="1800"/>
            </a:p>
          </p:txBody>
        </p:sp>
        <p:sp>
          <p:nvSpPr>
            <p:cNvPr id="50" name="Text Box 58"/>
            <p:cNvSpPr txBox="1">
              <a:spLocks noChangeArrowheads="1"/>
            </p:cNvSpPr>
            <p:nvPr/>
          </p:nvSpPr>
          <p:spPr bwMode="auto">
            <a:xfrm>
              <a:off x="1764" y="3420"/>
              <a:ext cx="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B</a:t>
              </a:r>
              <a:r>
                <a:rPr lang="hr-HR" sz="1800" baseline="-25000"/>
                <a:t>0</a:t>
              </a:r>
              <a:endParaRPr lang="en-GB" sz="1800"/>
            </a:p>
          </p:txBody>
        </p:sp>
      </p:grpSp>
      <p:sp>
        <p:nvSpPr>
          <p:cNvPr id="51" name="Text Box 60"/>
          <p:cNvSpPr txBox="1">
            <a:spLocks noChangeArrowheads="1"/>
          </p:cNvSpPr>
          <p:nvPr/>
        </p:nvSpPr>
        <p:spPr bwMode="auto">
          <a:xfrm>
            <a:off x="4603750" y="1119188"/>
            <a:ext cx="42878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2. </a:t>
            </a:r>
            <a:r>
              <a:rPr lang="hr-HR" sz="1800" dirty="0"/>
              <a:t>Konstruirati projekcije kružnice koja leži u drugoj </a:t>
            </a:r>
            <a:r>
              <a:rPr lang="hr-HR" sz="1800" dirty="0" err="1"/>
              <a:t>projicirajućoj</a:t>
            </a:r>
            <a:r>
              <a:rPr lang="hr-HR" sz="1800" dirty="0"/>
              <a:t> ravnini ako je zadan tlocrt središta i polumjer </a:t>
            </a:r>
            <a:r>
              <a:rPr lang="hr-HR" sz="1800" i="1" dirty="0"/>
              <a:t>r</a:t>
            </a:r>
            <a:r>
              <a:rPr lang="hr-HR" sz="1800" dirty="0"/>
              <a:t>.</a:t>
            </a:r>
            <a:endParaRPr lang="en-GB" sz="1800" dirty="0"/>
          </a:p>
        </p:txBody>
      </p:sp>
      <p:grpSp>
        <p:nvGrpSpPr>
          <p:cNvPr id="52" name="Group 72"/>
          <p:cNvGrpSpPr>
            <a:grpSpLocks/>
          </p:cNvGrpSpPr>
          <p:nvPr/>
        </p:nvGrpSpPr>
        <p:grpSpPr bwMode="auto">
          <a:xfrm>
            <a:off x="5186363" y="2057400"/>
            <a:ext cx="3633787" cy="4278313"/>
            <a:chOff x="3267" y="1296"/>
            <a:chExt cx="2289" cy="2695"/>
          </a:xfrm>
        </p:grpSpPr>
        <p:sp>
          <p:nvSpPr>
            <p:cNvPr id="53" name="Line 61"/>
            <p:cNvSpPr>
              <a:spLocks noChangeShapeType="1"/>
            </p:cNvSpPr>
            <p:nvPr/>
          </p:nvSpPr>
          <p:spPr bwMode="auto">
            <a:xfrm>
              <a:off x="3267" y="2443"/>
              <a:ext cx="22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4" name="Line 62"/>
            <p:cNvSpPr>
              <a:spLocks noChangeShapeType="1"/>
            </p:cNvSpPr>
            <p:nvPr/>
          </p:nvSpPr>
          <p:spPr bwMode="auto">
            <a:xfrm>
              <a:off x="3575" y="1331"/>
              <a:ext cx="1619" cy="1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Line 63"/>
            <p:cNvSpPr>
              <a:spLocks noChangeShapeType="1"/>
            </p:cNvSpPr>
            <p:nvPr/>
          </p:nvSpPr>
          <p:spPr bwMode="auto">
            <a:xfrm>
              <a:off x="5184" y="2443"/>
              <a:ext cx="0" cy="15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6" name="Text Box 64"/>
            <p:cNvSpPr txBox="1">
              <a:spLocks noChangeArrowheads="1"/>
            </p:cNvSpPr>
            <p:nvPr/>
          </p:nvSpPr>
          <p:spPr bwMode="auto">
            <a:xfrm>
              <a:off x="3882" y="129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r</a:t>
              </a:r>
              <a:r>
                <a:rPr lang="hr-HR" sz="1800" baseline="-25000"/>
                <a:t>2</a:t>
              </a:r>
              <a:endParaRPr lang="en-GB" sz="1800"/>
            </a:p>
          </p:txBody>
        </p:sp>
        <p:sp>
          <p:nvSpPr>
            <p:cNvPr id="57" name="Text Box 65"/>
            <p:cNvSpPr txBox="1">
              <a:spLocks noChangeArrowheads="1"/>
            </p:cNvSpPr>
            <p:nvPr/>
          </p:nvSpPr>
          <p:spPr bwMode="auto">
            <a:xfrm>
              <a:off x="5352" y="2238"/>
              <a:ext cx="2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x</a:t>
              </a:r>
              <a:endParaRPr lang="en-GB"/>
            </a:p>
          </p:txBody>
        </p:sp>
        <p:sp>
          <p:nvSpPr>
            <p:cNvPr id="58" name="Text Box 66"/>
            <p:cNvSpPr txBox="1">
              <a:spLocks noChangeArrowheads="1"/>
            </p:cNvSpPr>
            <p:nvPr/>
          </p:nvSpPr>
          <p:spPr bwMode="auto">
            <a:xfrm>
              <a:off x="5190" y="348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r</a:t>
              </a:r>
              <a:r>
                <a:rPr lang="hr-HR" sz="1800" baseline="-25000"/>
                <a:t>1</a:t>
              </a:r>
              <a:endParaRPr lang="en-GB" sz="1800"/>
            </a:p>
          </p:txBody>
        </p:sp>
        <p:sp>
          <p:nvSpPr>
            <p:cNvPr id="59" name="Oval 67"/>
            <p:cNvSpPr>
              <a:spLocks noChangeArrowheads="1"/>
            </p:cNvSpPr>
            <p:nvPr/>
          </p:nvSpPr>
          <p:spPr bwMode="auto">
            <a:xfrm>
              <a:off x="4494" y="324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0" name="Text Box 68"/>
            <p:cNvSpPr txBox="1">
              <a:spLocks noChangeArrowheads="1"/>
            </p:cNvSpPr>
            <p:nvPr/>
          </p:nvSpPr>
          <p:spPr bwMode="auto">
            <a:xfrm>
              <a:off x="4248" y="3012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S’</a:t>
              </a:r>
              <a:endParaRPr lang="en-GB" sz="1800"/>
            </a:p>
          </p:txBody>
        </p:sp>
      </p:grpSp>
      <p:grpSp>
        <p:nvGrpSpPr>
          <p:cNvPr id="61" name="Group 71"/>
          <p:cNvGrpSpPr>
            <a:grpSpLocks/>
          </p:cNvGrpSpPr>
          <p:nvPr/>
        </p:nvGrpSpPr>
        <p:grpSpPr bwMode="auto">
          <a:xfrm>
            <a:off x="7658100" y="2038350"/>
            <a:ext cx="876300" cy="342900"/>
            <a:chOff x="4758" y="1128"/>
            <a:chExt cx="552" cy="216"/>
          </a:xfrm>
        </p:grpSpPr>
        <p:sp>
          <p:nvSpPr>
            <p:cNvPr id="62" name="Line 69"/>
            <p:cNvSpPr>
              <a:spLocks noChangeShapeType="1"/>
            </p:cNvSpPr>
            <p:nvPr/>
          </p:nvSpPr>
          <p:spPr bwMode="auto">
            <a:xfrm>
              <a:off x="4758" y="1344"/>
              <a:ext cx="552" cy="0"/>
            </a:xfrm>
            <a:prstGeom prst="line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3" name="Text Box 70"/>
            <p:cNvSpPr txBox="1">
              <a:spLocks noChangeArrowheads="1"/>
            </p:cNvSpPr>
            <p:nvPr/>
          </p:nvSpPr>
          <p:spPr bwMode="auto">
            <a:xfrm>
              <a:off x="4932" y="112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00CC"/>
                  </a:solidFill>
                </a:rPr>
                <a:t>r</a:t>
              </a:r>
              <a:endParaRPr lang="en-GB">
                <a:solidFill>
                  <a:srgbClr val="9900CC"/>
                </a:solidFill>
              </a:endParaRPr>
            </a:p>
          </p:txBody>
        </p:sp>
      </p:grpSp>
      <p:grpSp>
        <p:nvGrpSpPr>
          <p:cNvPr id="64" name="Group 76"/>
          <p:cNvGrpSpPr>
            <a:grpSpLocks/>
          </p:cNvGrpSpPr>
          <p:nvPr/>
        </p:nvGrpSpPr>
        <p:grpSpPr bwMode="auto">
          <a:xfrm>
            <a:off x="7134225" y="2794000"/>
            <a:ext cx="568325" cy="2359025"/>
            <a:chOff x="4494" y="1760"/>
            <a:chExt cx="358" cy="1486"/>
          </a:xfrm>
        </p:grpSpPr>
        <p:sp>
          <p:nvSpPr>
            <p:cNvPr id="65" name="Line 73"/>
            <p:cNvSpPr>
              <a:spLocks noChangeShapeType="1"/>
            </p:cNvSpPr>
            <p:nvPr/>
          </p:nvSpPr>
          <p:spPr bwMode="auto">
            <a:xfrm flipV="1">
              <a:off x="4522" y="1998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Oval 74"/>
            <p:cNvSpPr>
              <a:spLocks noChangeArrowheads="1"/>
            </p:cNvSpPr>
            <p:nvPr/>
          </p:nvSpPr>
          <p:spPr bwMode="auto">
            <a:xfrm>
              <a:off x="4494" y="195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Text Box 75"/>
            <p:cNvSpPr txBox="1">
              <a:spLocks noChangeArrowheads="1"/>
            </p:cNvSpPr>
            <p:nvPr/>
          </p:nvSpPr>
          <p:spPr bwMode="auto">
            <a:xfrm>
              <a:off x="4536" y="1760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 dirty="0"/>
                <a:t>S’’</a:t>
              </a:r>
              <a:endParaRPr lang="en-GB" sz="1800" dirty="0"/>
            </a:p>
          </p:txBody>
        </p:sp>
      </p:grpSp>
      <p:grpSp>
        <p:nvGrpSpPr>
          <p:cNvPr id="68" name="Group 81"/>
          <p:cNvGrpSpPr>
            <a:grpSpLocks/>
          </p:cNvGrpSpPr>
          <p:nvPr/>
        </p:nvGrpSpPr>
        <p:grpSpPr bwMode="auto">
          <a:xfrm>
            <a:off x="7186613" y="4319588"/>
            <a:ext cx="0" cy="1752600"/>
            <a:chOff x="7186613" y="4319588"/>
            <a:chExt cx="0" cy="1752600"/>
          </a:xfrm>
        </p:grpSpPr>
        <p:sp>
          <p:nvSpPr>
            <p:cNvPr id="69" name="Line 79"/>
            <p:cNvSpPr>
              <a:spLocks noChangeShapeType="1"/>
            </p:cNvSpPr>
            <p:nvPr/>
          </p:nvSpPr>
          <p:spPr bwMode="auto">
            <a:xfrm rot="16200000" flipV="1">
              <a:off x="4254" y="3552"/>
              <a:ext cx="546" cy="0"/>
            </a:xfrm>
            <a:prstGeom prst="line">
              <a:avLst/>
            </a:prstGeom>
            <a:noFill/>
            <a:ln w="571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0" name="Line 80"/>
            <p:cNvSpPr>
              <a:spLocks noChangeShapeType="1"/>
            </p:cNvSpPr>
            <p:nvPr/>
          </p:nvSpPr>
          <p:spPr bwMode="auto">
            <a:xfrm rot="16200000" flipV="1">
              <a:off x="4254" y="2994"/>
              <a:ext cx="546" cy="0"/>
            </a:xfrm>
            <a:prstGeom prst="line">
              <a:avLst/>
            </a:prstGeom>
            <a:noFill/>
            <a:ln w="571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1" name="Group 89"/>
          <p:cNvGrpSpPr>
            <a:grpSpLocks/>
          </p:cNvGrpSpPr>
          <p:nvPr/>
        </p:nvGrpSpPr>
        <p:grpSpPr bwMode="auto">
          <a:xfrm>
            <a:off x="7124700" y="3949700"/>
            <a:ext cx="508000" cy="2487613"/>
            <a:chOff x="4488" y="2488"/>
            <a:chExt cx="320" cy="1567"/>
          </a:xfrm>
        </p:grpSpPr>
        <p:sp>
          <p:nvSpPr>
            <p:cNvPr id="72" name="Oval 85"/>
            <p:cNvSpPr>
              <a:spLocks noChangeArrowheads="1"/>
            </p:cNvSpPr>
            <p:nvPr/>
          </p:nvSpPr>
          <p:spPr bwMode="auto">
            <a:xfrm>
              <a:off x="4496" y="379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3" name="Oval 86"/>
            <p:cNvSpPr>
              <a:spLocks noChangeArrowheads="1"/>
            </p:cNvSpPr>
            <p:nvPr/>
          </p:nvSpPr>
          <p:spPr bwMode="auto">
            <a:xfrm>
              <a:off x="4496" y="269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4" name="Text Box 87"/>
            <p:cNvSpPr txBox="1">
              <a:spLocks noChangeArrowheads="1"/>
            </p:cNvSpPr>
            <p:nvPr/>
          </p:nvSpPr>
          <p:spPr bwMode="auto">
            <a:xfrm>
              <a:off x="4508" y="2488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A’</a:t>
              </a:r>
              <a:endParaRPr lang="en-GB" sz="1800"/>
            </a:p>
          </p:txBody>
        </p:sp>
        <p:sp>
          <p:nvSpPr>
            <p:cNvPr id="75" name="Text Box 88"/>
            <p:cNvSpPr txBox="1">
              <a:spLocks noChangeArrowheads="1"/>
            </p:cNvSpPr>
            <p:nvPr/>
          </p:nvSpPr>
          <p:spPr bwMode="auto">
            <a:xfrm>
              <a:off x="4488" y="3824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B’</a:t>
              </a:r>
              <a:endParaRPr lang="en-GB" sz="1800"/>
            </a:p>
          </p:txBody>
        </p:sp>
      </p:grpSp>
      <p:grpSp>
        <p:nvGrpSpPr>
          <p:cNvPr id="76" name="Group 91"/>
          <p:cNvGrpSpPr>
            <a:grpSpLocks/>
          </p:cNvGrpSpPr>
          <p:nvPr/>
        </p:nvGrpSpPr>
        <p:grpSpPr bwMode="auto">
          <a:xfrm>
            <a:off x="6394450" y="2905125"/>
            <a:ext cx="1584325" cy="496888"/>
            <a:chOff x="4024" y="1830"/>
            <a:chExt cx="998" cy="313"/>
          </a:xfrm>
        </p:grpSpPr>
        <p:sp>
          <p:nvSpPr>
            <p:cNvPr id="77" name="Line 78"/>
            <p:cNvSpPr>
              <a:spLocks noChangeShapeType="1"/>
            </p:cNvSpPr>
            <p:nvPr/>
          </p:nvSpPr>
          <p:spPr bwMode="auto">
            <a:xfrm rot="2093503" flipV="1">
              <a:off x="4476" y="2142"/>
              <a:ext cx="546" cy="1"/>
            </a:xfrm>
            <a:prstGeom prst="line">
              <a:avLst/>
            </a:prstGeom>
            <a:noFill/>
            <a:ln w="571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8" name="Line 90"/>
            <p:cNvSpPr>
              <a:spLocks noChangeShapeType="1"/>
            </p:cNvSpPr>
            <p:nvPr/>
          </p:nvSpPr>
          <p:spPr bwMode="auto">
            <a:xfrm rot="2093641" flipV="1">
              <a:off x="4024" y="1830"/>
              <a:ext cx="546" cy="1"/>
            </a:xfrm>
            <a:prstGeom prst="line">
              <a:avLst/>
            </a:prstGeom>
            <a:noFill/>
            <a:ln w="571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9" name="Group 94"/>
          <p:cNvGrpSpPr>
            <a:grpSpLocks/>
          </p:cNvGrpSpPr>
          <p:nvPr/>
        </p:nvGrpSpPr>
        <p:grpSpPr bwMode="auto">
          <a:xfrm>
            <a:off x="6438900" y="2349500"/>
            <a:ext cx="1924050" cy="1336675"/>
            <a:chOff x="4056" y="1480"/>
            <a:chExt cx="1212" cy="842"/>
          </a:xfrm>
        </p:grpSpPr>
        <p:sp>
          <p:nvSpPr>
            <p:cNvPr id="80" name="Oval 82"/>
            <p:cNvSpPr>
              <a:spLocks noChangeArrowheads="1"/>
            </p:cNvSpPr>
            <p:nvPr/>
          </p:nvSpPr>
          <p:spPr bwMode="auto">
            <a:xfrm>
              <a:off x="4056" y="165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1" name="Oval 83"/>
            <p:cNvSpPr>
              <a:spLocks noChangeArrowheads="1"/>
            </p:cNvSpPr>
            <p:nvPr/>
          </p:nvSpPr>
          <p:spPr bwMode="auto">
            <a:xfrm>
              <a:off x="4932" y="226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2" name="Text Box 92"/>
            <p:cNvSpPr txBox="1">
              <a:spLocks noChangeArrowheads="1"/>
            </p:cNvSpPr>
            <p:nvPr/>
          </p:nvSpPr>
          <p:spPr bwMode="auto">
            <a:xfrm>
              <a:off x="4104" y="1480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C’’</a:t>
              </a:r>
              <a:endParaRPr lang="en-GB" sz="1800"/>
            </a:p>
          </p:txBody>
        </p:sp>
        <p:sp>
          <p:nvSpPr>
            <p:cNvPr id="83" name="Text Box 93"/>
            <p:cNvSpPr txBox="1">
              <a:spLocks noChangeArrowheads="1"/>
            </p:cNvSpPr>
            <p:nvPr/>
          </p:nvSpPr>
          <p:spPr bwMode="auto">
            <a:xfrm>
              <a:off x="4928" y="2044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D’’</a:t>
              </a:r>
              <a:endParaRPr lang="en-GB" sz="1800"/>
            </a:p>
          </p:txBody>
        </p:sp>
      </p:grpSp>
      <p:sp>
        <p:nvSpPr>
          <p:cNvPr id="84" name="Line 95"/>
          <p:cNvSpPr>
            <a:spLocks noChangeShapeType="1"/>
          </p:cNvSpPr>
          <p:nvPr/>
        </p:nvSpPr>
        <p:spPr bwMode="auto">
          <a:xfrm rot="16200000">
            <a:off x="7286625" y="4149725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85" name="Group 103"/>
          <p:cNvGrpSpPr>
            <a:grpSpLocks/>
          </p:cNvGrpSpPr>
          <p:nvPr/>
        </p:nvGrpSpPr>
        <p:grpSpPr bwMode="auto">
          <a:xfrm>
            <a:off x="6083300" y="2711450"/>
            <a:ext cx="2190750" cy="2532063"/>
            <a:chOff x="3832" y="1708"/>
            <a:chExt cx="1380" cy="1595"/>
          </a:xfrm>
        </p:grpSpPr>
        <p:sp>
          <p:nvSpPr>
            <p:cNvPr id="86" name="Oval 84"/>
            <p:cNvSpPr>
              <a:spLocks noChangeArrowheads="1"/>
            </p:cNvSpPr>
            <p:nvPr/>
          </p:nvSpPr>
          <p:spPr bwMode="auto">
            <a:xfrm>
              <a:off x="4048" y="323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7" name="Line 96"/>
            <p:cNvSpPr>
              <a:spLocks noChangeShapeType="1"/>
            </p:cNvSpPr>
            <p:nvPr/>
          </p:nvSpPr>
          <p:spPr bwMode="auto">
            <a:xfrm>
              <a:off x="4080" y="1708"/>
              <a:ext cx="0" cy="1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8" name="Line 97"/>
            <p:cNvSpPr>
              <a:spLocks noChangeShapeType="1"/>
            </p:cNvSpPr>
            <p:nvPr/>
          </p:nvSpPr>
          <p:spPr bwMode="auto">
            <a:xfrm>
              <a:off x="4964" y="2288"/>
              <a:ext cx="0" cy="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9" name="Oval 100"/>
            <p:cNvSpPr>
              <a:spLocks noChangeArrowheads="1"/>
            </p:cNvSpPr>
            <p:nvPr/>
          </p:nvSpPr>
          <p:spPr bwMode="auto">
            <a:xfrm>
              <a:off x="4932" y="323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0" name="Text Box 101"/>
            <p:cNvSpPr txBox="1">
              <a:spLocks noChangeArrowheads="1"/>
            </p:cNvSpPr>
            <p:nvPr/>
          </p:nvSpPr>
          <p:spPr bwMode="auto">
            <a:xfrm>
              <a:off x="3832" y="3072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C’</a:t>
              </a:r>
              <a:endParaRPr lang="en-GB" sz="1800"/>
            </a:p>
          </p:txBody>
        </p:sp>
        <p:sp>
          <p:nvSpPr>
            <p:cNvPr id="91" name="Text Box 102"/>
            <p:cNvSpPr txBox="1">
              <a:spLocks noChangeArrowheads="1"/>
            </p:cNvSpPr>
            <p:nvPr/>
          </p:nvSpPr>
          <p:spPr bwMode="auto">
            <a:xfrm>
              <a:off x="4944" y="3052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D’</a:t>
              </a:r>
              <a:endParaRPr lang="en-GB" sz="1800"/>
            </a:p>
          </p:txBody>
        </p:sp>
      </p:grpSp>
      <p:grpSp>
        <p:nvGrpSpPr>
          <p:cNvPr id="92" name="Group 108"/>
          <p:cNvGrpSpPr>
            <a:grpSpLocks/>
          </p:cNvGrpSpPr>
          <p:nvPr/>
        </p:nvGrpSpPr>
        <p:grpSpPr bwMode="auto">
          <a:xfrm>
            <a:off x="6524625" y="4352925"/>
            <a:ext cx="1314450" cy="1676400"/>
            <a:chOff x="4110" y="2742"/>
            <a:chExt cx="828" cy="1056"/>
          </a:xfrm>
        </p:grpSpPr>
        <p:sp>
          <p:nvSpPr>
            <p:cNvPr id="93" name="Line 106"/>
            <p:cNvSpPr>
              <a:spLocks noChangeShapeType="1"/>
            </p:cNvSpPr>
            <p:nvPr/>
          </p:nvSpPr>
          <p:spPr bwMode="auto">
            <a:xfrm>
              <a:off x="4110" y="3270"/>
              <a:ext cx="82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4" name="Line 107"/>
            <p:cNvSpPr>
              <a:spLocks noChangeShapeType="1"/>
            </p:cNvSpPr>
            <p:nvPr/>
          </p:nvSpPr>
          <p:spPr bwMode="auto">
            <a:xfrm>
              <a:off x="4524" y="2742"/>
              <a:ext cx="0" cy="105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95" name="Oval 109"/>
          <p:cNvSpPr>
            <a:spLocks noChangeArrowheads="1"/>
          </p:cNvSpPr>
          <p:nvPr/>
        </p:nvSpPr>
        <p:spPr bwMode="auto">
          <a:xfrm>
            <a:off x="6470650" y="4308475"/>
            <a:ext cx="1406525" cy="1762125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96" name="Text Box 111"/>
          <p:cNvSpPr txBox="1">
            <a:spLocks noChangeArrowheads="1"/>
          </p:cNvSpPr>
          <p:nvPr/>
        </p:nvSpPr>
        <p:spPr bwMode="auto">
          <a:xfrm>
            <a:off x="3633798" y="5643578"/>
            <a:ext cx="243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>
                <a:solidFill>
                  <a:srgbClr val="006600"/>
                </a:solidFill>
              </a:rPr>
              <a:t>Uputa</a:t>
            </a:r>
            <a:r>
              <a:rPr lang="hr-HR" sz="1600" dirty="0"/>
              <a:t>. Prava se veličina lika određuje prevaljivanjem lika u </a:t>
            </a:r>
            <a:r>
              <a:rPr lang="hr-HR" sz="1600" b="1" dirty="0">
                <a:sym typeface="Symbol" pitchFamily="18" charset="2"/>
              </a:rPr>
              <a:t></a:t>
            </a:r>
            <a:r>
              <a:rPr lang="hr-HR" sz="1600" baseline="-25000" dirty="0">
                <a:sym typeface="Symbol" pitchFamily="18" charset="2"/>
              </a:rPr>
              <a:t>1</a:t>
            </a:r>
            <a:r>
              <a:rPr lang="hr-HR" sz="1600" dirty="0">
                <a:sym typeface="Symbol" pitchFamily="18" charset="2"/>
              </a:rPr>
              <a:t>. </a:t>
            </a:r>
            <a:endParaRPr lang="en-GB" sz="1600" dirty="0">
              <a:sym typeface="Symbol" pitchFamily="18" charset="2"/>
            </a:endParaRPr>
          </a:p>
        </p:txBody>
      </p:sp>
      <p:grpSp>
        <p:nvGrpSpPr>
          <p:cNvPr id="110" name="Group 127"/>
          <p:cNvGrpSpPr>
            <a:grpSpLocks/>
          </p:cNvGrpSpPr>
          <p:nvPr/>
        </p:nvGrpSpPr>
        <p:grpSpPr bwMode="auto">
          <a:xfrm>
            <a:off x="6486525" y="2609850"/>
            <a:ext cx="1409700" cy="1038225"/>
            <a:chOff x="4086" y="1644"/>
            <a:chExt cx="888" cy="654"/>
          </a:xfrm>
        </p:grpSpPr>
        <p:sp>
          <p:nvSpPr>
            <p:cNvPr id="111" name="Line 105"/>
            <p:cNvSpPr>
              <a:spLocks noChangeShapeType="1"/>
            </p:cNvSpPr>
            <p:nvPr/>
          </p:nvSpPr>
          <p:spPr bwMode="auto">
            <a:xfrm>
              <a:off x="4086" y="1686"/>
              <a:ext cx="888" cy="61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2" name="Text Box 125"/>
            <p:cNvSpPr txBox="1">
              <a:spLocks noChangeArrowheads="1"/>
            </p:cNvSpPr>
            <p:nvPr/>
          </p:nvSpPr>
          <p:spPr bwMode="auto">
            <a:xfrm>
              <a:off x="4332" y="1644"/>
              <a:ext cx="2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r</a:t>
              </a:r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113" name="Rectangle 126"/>
            <p:cNvSpPr>
              <a:spLocks noChangeArrowheads="1"/>
            </p:cNvSpPr>
            <p:nvPr/>
          </p:nvSpPr>
          <p:spPr bwMode="auto">
            <a:xfrm>
              <a:off x="4751" y="1940"/>
              <a:ext cx="1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r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7500958" y="2786058"/>
            <a:ext cx="88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=A’’=B’’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1" grpId="0" autoUpdateAnimBg="0"/>
      <p:bldP spid="84" grpId="0" animBg="1"/>
      <p:bldP spid="95" grpId="0" animBg="1"/>
      <p:bldP spid="96" grpId="0" autoUpdateAnimBg="0"/>
      <p:bldP spid="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71461" y="357166"/>
            <a:ext cx="6443679" cy="10001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Rotacija točke ravnine oko traga u 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Symbol" pitchFamily="18" charset="2"/>
              </a:rPr>
              <a:t></a:t>
            </a:r>
            <a:r>
              <a:rPr kumimoji="0" lang="hr-HR" sz="24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Symbol" pitchFamily="18" charset="2"/>
              </a:rPr>
              <a:t>1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Symbol" pitchFamily="18" charset="2"/>
              </a:rPr>
              <a:t>.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3" name="Line 16"/>
          <p:cNvSpPr>
            <a:spLocks noChangeShapeType="1"/>
          </p:cNvSpPr>
          <p:nvPr/>
        </p:nvSpPr>
        <p:spPr bwMode="auto">
          <a:xfrm>
            <a:off x="4167194" y="3162917"/>
            <a:ext cx="369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4832357" y="1105517"/>
            <a:ext cx="2789237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 flipH="1">
            <a:off x="4699007" y="3162917"/>
            <a:ext cx="2922587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5386394" y="1181717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r</a:t>
            </a:r>
            <a:r>
              <a:rPr lang="hr-HR" sz="1800" baseline="-25000"/>
              <a:t>2</a:t>
            </a:r>
            <a:endParaRPr lang="en-GB" sz="1800"/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4884744" y="5601317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r</a:t>
            </a:r>
            <a:r>
              <a:rPr lang="hr-HR" sz="1800" baseline="-25000"/>
              <a:t>1</a:t>
            </a:r>
            <a:endParaRPr lang="en-GB" sz="1800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7596194" y="2743817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9" name="Oval 22"/>
          <p:cNvSpPr>
            <a:spLocks noChangeArrowheads="1"/>
          </p:cNvSpPr>
          <p:nvPr/>
        </p:nvSpPr>
        <p:spPr bwMode="auto">
          <a:xfrm>
            <a:off x="5437194" y="3950317"/>
            <a:ext cx="123825" cy="12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5024444" y="3858242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S’</a:t>
            </a:r>
            <a:endParaRPr lang="en-GB" sz="1800"/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 flipV="1">
            <a:off x="4464057" y="3115292"/>
            <a:ext cx="2017712" cy="1836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Line 28"/>
          <p:cNvSpPr>
            <a:spLocks noChangeShapeType="1"/>
          </p:cNvSpPr>
          <p:nvPr/>
        </p:nvSpPr>
        <p:spPr bwMode="auto">
          <a:xfrm flipV="1">
            <a:off x="6434144" y="2286617"/>
            <a:ext cx="0" cy="8763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" name="Line 29"/>
          <p:cNvSpPr>
            <a:spLocks noChangeShapeType="1"/>
          </p:cNvSpPr>
          <p:nvPr/>
        </p:nvSpPr>
        <p:spPr bwMode="auto">
          <a:xfrm>
            <a:off x="4271969" y="2296142"/>
            <a:ext cx="2419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4" name="Group 32"/>
          <p:cNvGrpSpPr>
            <a:grpSpLocks/>
          </p:cNvGrpSpPr>
          <p:nvPr/>
        </p:nvGrpSpPr>
        <p:grpSpPr bwMode="auto">
          <a:xfrm>
            <a:off x="5068894" y="1854817"/>
            <a:ext cx="495300" cy="2098675"/>
            <a:chOff x="712" y="1336"/>
            <a:chExt cx="312" cy="1322"/>
          </a:xfrm>
        </p:grpSpPr>
        <p:sp>
          <p:nvSpPr>
            <p:cNvPr id="15" name="Oval 25"/>
            <p:cNvSpPr>
              <a:spLocks noChangeArrowheads="1"/>
            </p:cNvSpPr>
            <p:nvPr/>
          </p:nvSpPr>
          <p:spPr bwMode="auto">
            <a:xfrm>
              <a:off x="946" y="1578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" name="Line 30"/>
            <p:cNvSpPr>
              <a:spLocks noChangeShapeType="1"/>
            </p:cNvSpPr>
            <p:nvPr/>
          </p:nvSpPr>
          <p:spPr bwMode="auto">
            <a:xfrm flipV="1">
              <a:off x="984" y="1650"/>
              <a:ext cx="0" cy="100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712" y="1336"/>
              <a:ext cx="2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S’’</a:t>
              </a:r>
              <a:endParaRPr lang="en-GB" sz="1800"/>
            </a:p>
          </p:txBody>
        </p:sp>
      </p:grpSp>
      <p:sp>
        <p:nvSpPr>
          <p:cNvPr id="18" name="Line 34"/>
          <p:cNvSpPr>
            <a:spLocks noChangeShapeType="1"/>
          </p:cNvSpPr>
          <p:nvPr/>
        </p:nvSpPr>
        <p:spPr bwMode="auto">
          <a:xfrm>
            <a:off x="5500694" y="2305667"/>
            <a:ext cx="0" cy="8509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" name="Line 36"/>
          <p:cNvSpPr>
            <a:spLocks noChangeShapeType="1"/>
          </p:cNvSpPr>
          <p:nvPr/>
        </p:nvSpPr>
        <p:spPr bwMode="auto">
          <a:xfrm flipH="1">
            <a:off x="4865694" y="4007467"/>
            <a:ext cx="628650" cy="5715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0" name="Group 38"/>
          <p:cNvGrpSpPr>
            <a:grpSpLocks/>
          </p:cNvGrpSpPr>
          <p:nvPr/>
        </p:nvGrpSpPr>
        <p:grpSpPr bwMode="auto">
          <a:xfrm>
            <a:off x="4675194" y="4524992"/>
            <a:ext cx="457200" cy="515938"/>
            <a:chOff x="464" y="3018"/>
            <a:chExt cx="288" cy="325"/>
          </a:xfrm>
        </p:grpSpPr>
        <p:sp>
          <p:nvSpPr>
            <p:cNvPr id="21" name="Oval 23"/>
            <p:cNvSpPr>
              <a:spLocks noChangeArrowheads="1"/>
            </p:cNvSpPr>
            <p:nvPr/>
          </p:nvSpPr>
          <p:spPr bwMode="auto">
            <a:xfrm>
              <a:off x="540" y="3018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2" name="Text Box 37"/>
            <p:cNvSpPr txBox="1">
              <a:spLocks noChangeArrowheads="1"/>
            </p:cNvSpPr>
            <p:nvPr/>
          </p:nvSpPr>
          <p:spPr bwMode="auto">
            <a:xfrm>
              <a:off x="464" y="311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S</a:t>
              </a:r>
              <a:r>
                <a:rPr lang="hr-HR" sz="1800" baseline="-25000"/>
                <a:t>0</a:t>
              </a:r>
              <a:endParaRPr lang="en-GB" sz="1800"/>
            </a:p>
          </p:txBody>
        </p:sp>
      </p:grpSp>
      <p:sp>
        <p:nvSpPr>
          <p:cNvPr id="23" name="Arc 41"/>
          <p:cNvSpPr>
            <a:spLocks/>
          </p:cNvSpPr>
          <p:nvPr/>
        </p:nvSpPr>
        <p:spPr bwMode="auto">
          <a:xfrm rot="2562565" flipV="1">
            <a:off x="4740282" y="4588492"/>
            <a:ext cx="1962150" cy="1108075"/>
          </a:xfrm>
          <a:custGeom>
            <a:avLst/>
            <a:gdLst>
              <a:gd name="G0" fmla="+- 15612 0 0"/>
              <a:gd name="G1" fmla="+- 21600 0 0"/>
              <a:gd name="G2" fmla="+- 21600 0 0"/>
              <a:gd name="T0" fmla="*/ 0 w 37184"/>
              <a:gd name="T1" fmla="*/ 6673 h 21600"/>
              <a:gd name="T2" fmla="*/ 37184 w 37184"/>
              <a:gd name="T3" fmla="*/ 20499 h 21600"/>
              <a:gd name="T4" fmla="*/ 15612 w 3718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184" h="21600" fill="none" extrusionOk="0">
                <a:moveTo>
                  <a:pt x="-1" y="6672"/>
                </a:moveTo>
                <a:cubicBezTo>
                  <a:pt x="4074" y="2410"/>
                  <a:pt x="9715" y="-1"/>
                  <a:pt x="15612" y="0"/>
                </a:cubicBezTo>
                <a:cubicBezTo>
                  <a:pt x="27113" y="0"/>
                  <a:pt x="36597" y="9012"/>
                  <a:pt x="37183" y="20499"/>
                </a:cubicBezTo>
              </a:path>
              <a:path w="37184" h="21600" stroke="0" extrusionOk="0">
                <a:moveTo>
                  <a:pt x="-1" y="6672"/>
                </a:moveTo>
                <a:cubicBezTo>
                  <a:pt x="4074" y="2410"/>
                  <a:pt x="9715" y="-1"/>
                  <a:pt x="15612" y="0"/>
                </a:cubicBezTo>
                <a:cubicBezTo>
                  <a:pt x="27113" y="0"/>
                  <a:pt x="36597" y="9012"/>
                  <a:pt x="37183" y="20499"/>
                </a:cubicBezTo>
                <a:lnTo>
                  <a:pt x="15612" y="2160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4" name="Group 44"/>
          <p:cNvGrpSpPr>
            <a:grpSpLocks/>
          </p:cNvGrpSpPr>
          <p:nvPr/>
        </p:nvGrpSpPr>
        <p:grpSpPr bwMode="auto">
          <a:xfrm>
            <a:off x="6723069" y="5074267"/>
            <a:ext cx="631825" cy="419100"/>
            <a:chOff x="1754" y="3364"/>
            <a:chExt cx="398" cy="264"/>
          </a:xfrm>
        </p:grpSpPr>
        <p:sp>
          <p:nvSpPr>
            <p:cNvPr id="25" name="Text Box 43"/>
            <p:cNvSpPr txBox="1">
              <a:spLocks noChangeArrowheads="1"/>
            </p:cNvSpPr>
            <p:nvPr/>
          </p:nvSpPr>
          <p:spPr bwMode="auto">
            <a:xfrm>
              <a:off x="1816" y="336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(S)</a:t>
              </a:r>
              <a:endParaRPr lang="en-GB" sz="1800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1754" y="3550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51" name="Text Box 87"/>
          <p:cNvSpPr txBox="1">
            <a:spLocks noChangeArrowheads="1"/>
          </p:cNvSpPr>
          <p:nvPr/>
        </p:nvSpPr>
        <p:spPr bwMode="auto">
          <a:xfrm>
            <a:off x="571472" y="2240813"/>
            <a:ext cx="28209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>
                <a:solidFill>
                  <a:srgbClr val="CC3300"/>
                </a:solidFill>
              </a:rPr>
              <a:t>Napomena</a:t>
            </a:r>
            <a:r>
              <a:rPr lang="hr-HR" sz="1600" dirty="0"/>
              <a:t>. Na isti bi se način izvela rotacija oko drugog traga u ravninu </a:t>
            </a:r>
            <a:r>
              <a:rPr lang="hr-HR" sz="1600" b="1" dirty="0">
                <a:sym typeface="Symbol" pitchFamily="18" charset="2"/>
              </a:rPr>
              <a:t></a:t>
            </a:r>
            <a:r>
              <a:rPr lang="hr-HR" sz="1600" baseline="-25000" dirty="0">
                <a:sym typeface="Symbol" pitchFamily="18" charset="2"/>
              </a:rPr>
              <a:t>2</a:t>
            </a:r>
            <a:r>
              <a:rPr lang="hr-HR" sz="1600" dirty="0">
                <a:sym typeface="Symbol" pitchFamily="18" charset="2"/>
              </a:rPr>
              <a:t>.</a:t>
            </a:r>
            <a:endParaRPr lang="en-GB" sz="1600" dirty="0">
              <a:sym typeface="Symbol" pitchFamily="18" charset="2"/>
            </a:endParaRPr>
          </a:p>
        </p:txBody>
      </p:sp>
      <p:grpSp>
        <p:nvGrpSpPr>
          <p:cNvPr id="66" name="Group 103"/>
          <p:cNvGrpSpPr>
            <a:grpSpLocks/>
          </p:cNvGrpSpPr>
          <p:nvPr/>
        </p:nvGrpSpPr>
        <p:grpSpPr bwMode="auto">
          <a:xfrm>
            <a:off x="4656144" y="3285155"/>
            <a:ext cx="2611438" cy="2671762"/>
            <a:chOff x="452" y="1979"/>
            <a:chExt cx="1645" cy="1683"/>
          </a:xfrm>
        </p:grpSpPr>
        <p:sp>
          <p:nvSpPr>
            <p:cNvPr id="67" name="Line 33"/>
            <p:cNvSpPr>
              <a:spLocks noChangeShapeType="1"/>
            </p:cNvSpPr>
            <p:nvPr/>
          </p:nvSpPr>
          <p:spPr bwMode="auto">
            <a:xfrm rot="16200000" flipH="1">
              <a:off x="489" y="2054"/>
              <a:ext cx="1683" cy="1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8" name="Text Box 102"/>
            <p:cNvSpPr txBox="1">
              <a:spLocks noChangeArrowheads="1"/>
            </p:cNvSpPr>
            <p:nvPr/>
          </p:nvSpPr>
          <p:spPr bwMode="auto">
            <a:xfrm>
              <a:off x="452" y="2000"/>
              <a:ext cx="26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t’</a:t>
              </a:r>
              <a:endParaRPr lang="en-GB" dirty="0"/>
            </a:p>
          </p:txBody>
        </p:sp>
      </p:grpSp>
      <p:grpSp>
        <p:nvGrpSpPr>
          <p:cNvPr id="69" name="Group 105"/>
          <p:cNvGrpSpPr>
            <a:grpSpLocks/>
          </p:cNvGrpSpPr>
          <p:nvPr/>
        </p:nvGrpSpPr>
        <p:grpSpPr bwMode="auto">
          <a:xfrm>
            <a:off x="4179894" y="4239242"/>
            <a:ext cx="1847850" cy="365125"/>
            <a:chOff x="152" y="2580"/>
            <a:chExt cx="1164" cy="230"/>
          </a:xfrm>
        </p:grpSpPr>
        <p:sp>
          <p:nvSpPr>
            <p:cNvPr id="70" name="Line 39"/>
            <p:cNvSpPr>
              <a:spLocks noChangeShapeType="1"/>
            </p:cNvSpPr>
            <p:nvPr/>
          </p:nvSpPr>
          <p:spPr bwMode="auto">
            <a:xfrm>
              <a:off x="152" y="2797"/>
              <a:ext cx="1164" cy="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1" name="Text Box 104"/>
            <p:cNvSpPr txBox="1">
              <a:spLocks noChangeArrowheads="1"/>
            </p:cNvSpPr>
            <p:nvPr/>
          </p:nvSpPr>
          <p:spPr bwMode="auto">
            <a:xfrm>
              <a:off x="152" y="2580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75" name="Group 112"/>
          <p:cNvGrpSpPr>
            <a:grpSpLocks/>
          </p:cNvGrpSpPr>
          <p:nvPr/>
        </p:nvGrpSpPr>
        <p:grpSpPr bwMode="auto">
          <a:xfrm>
            <a:off x="4852994" y="3296267"/>
            <a:ext cx="955675" cy="1292225"/>
            <a:chOff x="576" y="1986"/>
            <a:chExt cx="602" cy="814"/>
          </a:xfrm>
        </p:grpSpPr>
        <p:sp>
          <p:nvSpPr>
            <p:cNvPr id="76" name="Arc 109"/>
            <p:cNvSpPr>
              <a:spLocks/>
            </p:cNvSpPr>
            <p:nvPr/>
          </p:nvSpPr>
          <p:spPr bwMode="auto">
            <a:xfrm rot="-5382064">
              <a:off x="615" y="2237"/>
              <a:ext cx="524" cy="60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7724"/>
                <a:gd name="T1" fmla="*/ 0 h 21600"/>
                <a:gd name="T2" fmla="*/ 17724 w 17724"/>
                <a:gd name="T3" fmla="*/ 9255 h 21600"/>
                <a:gd name="T4" fmla="*/ 0 w 1772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24" h="21600" fill="none" extrusionOk="0">
                  <a:moveTo>
                    <a:pt x="-1" y="0"/>
                  </a:moveTo>
                  <a:cubicBezTo>
                    <a:pt x="7066" y="0"/>
                    <a:pt x="13685" y="3456"/>
                    <a:pt x="17724" y="9254"/>
                  </a:cubicBezTo>
                </a:path>
                <a:path w="17724" h="21600" stroke="0" extrusionOk="0">
                  <a:moveTo>
                    <a:pt x="-1" y="0"/>
                  </a:moveTo>
                  <a:cubicBezTo>
                    <a:pt x="7066" y="0"/>
                    <a:pt x="13685" y="3456"/>
                    <a:pt x="17724" y="925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7" name="Oval 110"/>
            <p:cNvSpPr>
              <a:spLocks noChangeArrowheads="1"/>
            </p:cNvSpPr>
            <p:nvPr/>
          </p:nvSpPr>
          <p:spPr bwMode="auto">
            <a:xfrm>
              <a:off x="808" y="2240"/>
              <a:ext cx="64" cy="6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8" name="Text Box 111"/>
            <p:cNvSpPr txBox="1">
              <a:spLocks noChangeArrowheads="1"/>
            </p:cNvSpPr>
            <p:nvPr/>
          </p:nvSpPr>
          <p:spPr bwMode="auto">
            <a:xfrm>
              <a:off x="696" y="1986"/>
              <a:ext cx="4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(S*)</a:t>
              </a:r>
              <a:endParaRPr lang="en-GB"/>
            </a:p>
          </p:txBody>
        </p:sp>
      </p:grpSp>
      <p:grpSp>
        <p:nvGrpSpPr>
          <p:cNvPr id="100" name="Group 128"/>
          <p:cNvGrpSpPr>
            <a:grpSpLocks/>
          </p:cNvGrpSpPr>
          <p:nvPr/>
        </p:nvGrpSpPr>
        <p:grpSpPr bwMode="auto">
          <a:xfrm>
            <a:off x="5980119" y="4442442"/>
            <a:ext cx="701675" cy="336550"/>
            <a:chOff x="1286" y="2708"/>
            <a:chExt cx="442" cy="212"/>
          </a:xfrm>
        </p:grpSpPr>
        <p:sp>
          <p:nvSpPr>
            <p:cNvPr id="101" name="Oval 126"/>
            <p:cNvSpPr>
              <a:spLocks noChangeArrowheads="1"/>
            </p:cNvSpPr>
            <p:nvPr/>
          </p:nvSpPr>
          <p:spPr bwMode="auto">
            <a:xfrm>
              <a:off x="1286" y="2780"/>
              <a:ext cx="64" cy="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2" name="Text Box 127"/>
            <p:cNvSpPr txBox="1">
              <a:spLocks noChangeArrowheads="1"/>
            </p:cNvSpPr>
            <p:nvPr/>
          </p:nvSpPr>
          <p:spPr bwMode="auto">
            <a:xfrm>
              <a:off x="1376" y="2708"/>
              <a:ext cx="3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1</a:t>
              </a:r>
              <a:r>
                <a:rPr lang="hr-HR"/>
                <a:t>’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8" grpId="0" animBg="1"/>
      <p:bldP spid="19" grpId="0" animBg="1"/>
      <p:bldP spid="23" grpId="0" animBg="1"/>
      <p:bldP spid="5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00050" y="693738"/>
            <a:ext cx="358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38125" y="617538"/>
            <a:ext cx="40306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1. </a:t>
            </a:r>
            <a:r>
              <a:rPr lang="hr-HR" sz="2000" dirty="0"/>
              <a:t>Konstruirati projekcije kvadrata kojemu je jedna stranica na pravcu </a:t>
            </a:r>
            <a:r>
              <a:rPr lang="hr-HR" sz="2000" i="1" dirty="0"/>
              <a:t>p</a:t>
            </a:r>
            <a:r>
              <a:rPr lang="hr-HR" sz="2000" dirty="0"/>
              <a:t>, a jedan vrh u točki </a:t>
            </a:r>
            <a:r>
              <a:rPr lang="hr-HR" sz="2000" i="1" dirty="0"/>
              <a:t>A</a:t>
            </a:r>
            <a:r>
              <a:rPr lang="hr-HR" sz="2000" dirty="0"/>
              <a:t>.</a:t>
            </a:r>
            <a:endParaRPr lang="en-GB" sz="2000" dirty="0"/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225425" y="1908175"/>
            <a:ext cx="255905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>
                <a:solidFill>
                  <a:srgbClr val="FF0000"/>
                </a:solidFill>
              </a:rPr>
              <a:t>Uputa</a:t>
            </a:r>
            <a:r>
              <a:rPr lang="hr-HR"/>
              <a:t>. </a:t>
            </a:r>
          </a:p>
          <a:p>
            <a:pPr>
              <a:spcBef>
                <a:spcPct val="20000"/>
              </a:spcBef>
            </a:pPr>
            <a:r>
              <a:rPr lang="hr-HR" sz="1800"/>
              <a:t>a) (</a:t>
            </a:r>
            <a:r>
              <a:rPr lang="hr-HR" sz="1800" i="1"/>
              <a:t>p</a:t>
            </a:r>
            <a:r>
              <a:rPr lang="hr-HR" sz="1800"/>
              <a:t>, </a:t>
            </a:r>
            <a:r>
              <a:rPr lang="hr-HR" sz="1800" i="1"/>
              <a:t>q</a:t>
            </a:r>
            <a:r>
              <a:rPr lang="hr-HR" sz="1800"/>
              <a:t>) = </a:t>
            </a:r>
            <a:r>
              <a:rPr lang="hr-HR" sz="1800" b="1">
                <a:sym typeface="Symbol" pitchFamily="18" charset="2"/>
              </a:rPr>
              <a:t></a:t>
            </a:r>
            <a:r>
              <a:rPr lang="hr-HR" sz="1800"/>
              <a:t>  (pomoću dvaju paralelnih pravaca)</a:t>
            </a:r>
            <a:endParaRPr lang="en-GB" sz="1800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231775" y="2836863"/>
            <a:ext cx="2644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b) Rotirati točku </a:t>
            </a:r>
            <a:r>
              <a:rPr lang="hr-HR" sz="1800" i="1"/>
              <a:t>A</a:t>
            </a:r>
            <a:r>
              <a:rPr lang="hr-HR" sz="1800"/>
              <a:t> u </a:t>
            </a:r>
            <a:r>
              <a:rPr lang="hr-HR" sz="1800" b="1">
                <a:sym typeface="Symbol" pitchFamily="18" charset="2"/>
              </a:rPr>
              <a:t></a:t>
            </a:r>
            <a:r>
              <a:rPr lang="hr-HR" sz="1800" baseline="-25000">
                <a:sym typeface="Symbol" pitchFamily="18" charset="2"/>
              </a:rPr>
              <a:t>1</a:t>
            </a:r>
            <a:r>
              <a:rPr lang="hr-HR" sz="1800">
                <a:sym typeface="Symbol" pitchFamily="18" charset="2"/>
              </a:rPr>
              <a:t>.</a:t>
            </a:r>
            <a:endParaRPr lang="en-GB" sz="1800"/>
          </a:p>
        </p:txBody>
      </p:sp>
      <p:sp>
        <p:nvSpPr>
          <p:cNvPr id="7" name="Text Box 54"/>
          <p:cNvSpPr txBox="1">
            <a:spLocks noChangeArrowheads="1"/>
          </p:cNvSpPr>
          <p:nvPr/>
        </p:nvSpPr>
        <p:spPr bwMode="auto">
          <a:xfrm>
            <a:off x="254000" y="3227388"/>
            <a:ext cx="2474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c) </a:t>
            </a:r>
            <a:r>
              <a:rPr lang="hr-HR" sz="1800" b="1" i="1"/>
              <a:t>p</a:t>
            </a:r>
            <a:r>
              <a:rPr lang="hr-HR" sz="1800" b="1"/>
              <a:t> </a:t>
            </a:r>
            <a:r>
              <a:rPr lang="hr-HR" sz="1800" b="1">
                <a:cs typeface="Times New Roman" charset="0"/>
              </a:rPr>
              <a:t>||</a:t>
            </a:r>
            <a:r>
              <a:rPr lang="hr-HR" sz="1800" b="1"/>
              <a:t> </a:t>
            </a:r>
            <a:r>
              <a:rPr lang="hr-HR" sz="1800" b="1" i="1"/>
              <a:t>q</a:t>
            </a:r>
            <a:r>
              <a:rPr lang="hr-HR" sz="1800" i="1"/>
              <a:t> </a:t>
            </a:r>
            <a:r>
              <a:rPr lang="hr-HR" sz="1800">
                <a:sym typeface="Symbol" pitchFamily="18" charset="2"/>
              </a:rPr>
              <a:t> (</a:t>
            </a:r>
            <a:r>
              <a:rPr lang="hr-HR" sz="1800" i="1">
                <a:sym typeface="Symbol" pitchFamily="18" charset="2"/>
              </a:rPr>
              <a:t>p</a:t>
            </a:r>
            <a:r>
              <a:rPr lang="hr-HR" sz="1800">
                <a:sym typeface="Symbol" pitchFamily="18" charset="2"/>
              </a:rPr>
              <a:t>) </a:t>
            </a:r>
            <a:r>
              <a:rPr lang="hr-HR" sz="1800">
                <a:cs typeface="Times New Roman" charset="0"/>
              </a:rPr>
              <a:t>||</a:t>
            </a:r>
            <a:r>
              <a:rPr lang="hr-HR" sz="1800"/>
              <a:t> (</a:t>
            </a:r>
            <a:r>
              <a:rPr lang="hr-HR" sz="1800" i="1"/>
              <a:t>q</a:t>
            </a:r>
            <a:r>
              <a:rPr lang="hr-HR" sz="1800"/>
              <a:t>)</a:t>
            </a:r>
            <a:endParaRPr lang="en-GB" sz="1800"/>
          </a:p>
        </p:txBody>
      </p:sp>
      <p:sp>
        <p:nvSpPr>
          <p:cNvPr id="8" name="Line 69"/>
          <p:cNvSpPr>
            <a:spLocks noChangeShapeType="1"/>
          </p:cNvSpPr>
          <p:nvPr/>
        </p:nvSpPr>
        <p:spPr bwMode="auto">
          <a:xfrm>
            <a:off x="2700338" y="2684463"/>
            <a:ext cx="608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70"/>
          <p:cNvSpPr>
            <a:spLocks noChangeShapeType="1"/>
          </p:cNvSpPr>
          <p:nvPr/>
        </p:nvSpPr>
        <p:spPr bwMode="auto">
          <a:xfrm flipH="1">
            <a:off x="4673600" y="420688"/>
            <a:ext cx="3149600" cy="2322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71"/>
          <p:cNvSpPr>
            <a:spLocks noChangeShapeType="1"/>
          </p:cNvSpPr>
          <p:nvPr/>
        </p:nvSpPr>
        <p:spPr bwMode="auto">
          <a:xfrm flipH="1">
            <a:off x="4549775" y="2582863"/>
            <a:ext cx="3514725" cy="1130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Text Box 72"/>
          <p:cNvSpPr txBox="1">
            <a:spLocks noChangeArrowheads="1"/>
          </p:cNvSpPr>
          <p:nvPr/>
        </p:nvSpPr>
        <p:spPr bwMode="auto">
          <a:xfrm>
            <a:off x="6996113" y="942975"/>
            <a:ext cx="550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p’’</a:t>
            </a:r>
            <a:endParaRPr lang="en-GB" b="1"/>
          </a:p>
        </p:txBody>
      </p:sp>
      <p:sp>
        <p:nvSpPr>
          <p:cNvPr id="12" name="Text Box 73"/>
          <p:cNvSpPr txBox="1">
            <a:spLocks noChangeArrowheads="1"/>
          </p:cNvSpPr>
          <p:nvPr/>
        </p:nvSpPr>
        <p:spPr bwMode="auto">
          <a:xfrm>
            <a:off x="7097713" y="2887663"/>
            <a:ext cx="434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p’</a:t>
            </a:r>
            <a:endParaRPr lang="en-GB" b="1"/>
          </a:p>
        </p:txBody>
      </p:sp>
      <p:sp>
        <p:nvSpPr>
          <p:cNvPr id="13" name="Text Box 74"/>
          <p:cNvSpPr txBox="1">
            <a:spLocks noChangeArrowheads="1"/>
          </p:cNvSpPr>
          <p:nvPr/>
        </p:nvSpPr>
        <p:spPr bwMode="auto">
          <a:xfrm>
            <a:off x="8491538" y="2336800"/>
            <a:ext cx="39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14" name="Oval 77"/>
          <p:cNvSpPr>
            <a:spLocks noChangeArrowheads="1"/>
          </p:cNvSpPr>
          <p:nvPr/>
        </p:nvSpPr>
        <p:spPr bwMode="auto">
          <a:xfrm>
            <a:off x="6724650" y="3790950"/>
            <a:ext cx="98425" cy="9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Line 79"/>
          <p:cNvSpPr>
            <a:spLocks noChangeShapeType="1"/>
          </p:cNvSpPr>
          <p:nvPr/>
        </p:nvSpPr>
        <p:spPr bwMode="auto">
          <a:xfrm>
            <a:off x="6772275" y="2000250"/>
            <a:ext cx="0" cy="17907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" name="Text Box 80"/>
          <p:cNvSpPr txBox="1">
            <a:spLocks noChangeArrowheads="1"/>
          </p:cNvSpPr>
          <p:nvPr/>
        </p:nvSpPr>
        <p:spPr bwMode="auto">
          <a:xfrm>
            <a:off x="6800850" y="1781175"/>
            <a:ext cx="514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A’’</a:t>
            </a:r>
            <a:endParaRPr lang="en-GB" b="1"/>
          </a:p>
        </p:txBody>
      </p:sp>
      <p:sp>
        <p:nvSpPr>
          <p:cNvPr id="17" name="Text Box 81"/>
          <p:cNvSpPr txBox="1">
            <a:spLocks noChangeArrowheads="1"/>
          </p:cNvSpPr>
          <p:nvPr/>
        </p:nvSpPr>
        <p:spPr bwMode="auto">
          <a:xfrm>
            <a:off x="6620222" y="3861048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dirty="0"/>
              <a:t>A’</a:t>
            </a:r>
            <a:endParaRPr lang="en-GB" b="1" dirty="0"/>
          </a:p>
        </p:txBody>
      </p:sp>
      <p:grpSp>
        <p:nvGrpSpPr>
          <p:cNvPr id="18" name="Group 86"/>
          <p:cNvGrpSpPr>
            <a:grpSpLocks/>
          </p:cNvGrpSpPr>
          <p:nvPr/>
        </p:nvGrpSpPr>
        <p:grpSpPr bwMode="auto">
          <a:xfrm>
            <a:off x="5653088" y="849313"/>
            <a:ext cx="3306762" cy="3349625"/>
            <a:chOff x="3561" y="535"/>
            <a:chExt cx="2083" cy="2110"/>
          </a:xfrm>
        </p:grpSpPr>
        <p:sp>
          <p:nvSpPr>
            <p:cNvPr id="19" name="Line 82"/>
            <p:cNvSpPr>
              <a:spLocks noChangeShapeType="1"/>
            </p:cNvSpPr>
            <p:nvPr/>
          </p:nvSpPr>
          <p:spPr bwMode="auto">
            <a:xfrm flipH="1">
              <a:off x="3592" y="535"/>
              <a:ext cx="1618" cy="11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Text Box 83"/>
            <p:cNvSpPr txBox="1">
              <a:spLocks noChangeArrowheads="1"/>
            </p:cNvSpPr>
            <p:nvPr/>
          </p:nvSpPr>
          <p:spPr bwMode="auto">
            <a:xfrm>
              <a:off x="4944" y="672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q’’</a:t>
              </a:r>
              <a:endParaRPr lang="en-GB"/>
            </a:p>
          </p:txBody>
        </p:sp>
        <p:sp>
          <p:nvSpPr>
            <p:cNvPr id="21" name="Line 84"/>
            <p:cNvSpPr>
              <a:spLocks noChangeShapeType="1"/>
            </p:cNvSpPr>
            <p:nvPr/>
          </p:nvSpPr>
          <p:spPr bwMode="auto">
            <a:xfrm flipH="1">
              <a:off x="3561" y="1975"/>
              <a:ext cx="2083" cy="6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Text Box 85"/>
            <p:cNvSpPr txBox="1">
              <a:spLocks noChangeArrowheads="1"/>
            </p:cNvSpPr>
            <p:nvPr/>
          </p:nvSpPr>
          <p:spPr bwMode="auto">
            <a:xfrm>
              <a:off x="5010" y="2148"/>
              <a:ext cx="2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q’</a:t>
              </a:r>
              <a:endParaRPr lang="en-GB"/>
            </a:p>
          </p:txBody>
        </p:sp>
      </p:grpSp>
      <p:grpSp>
        <p:nvGrpSpPr>
          <p:cNvPr id="23" name="Group 90"/>
          <p:cNvGrpSpPr>
            <a:grpSpLocks/>
          </p:cNvGrpSpPr>
          <p:nvPr/>
        </p:nvGrpSpPr>
        <p:grpSpPr bwMode="auto">
          <a:xfrm>
            <a:off x="4752975" y="485775"/>
            <a:ext cx="2984500" cy="3667125"/>
            <a:chOff x="2994" y="306"/>
            <a:chExt cx="1880" cy="2310"/>
          </a:xfrm>
        </p:grpSpPr>
        <p:sp>
          <p:nvSpPr>
            <p:cNvPr id="24" name="Line 87"/>
            <p:cNvSpPr>
              <a:spLocks noChangeShapeType="1"/>
            </p:cNvSpPr>
            <p:nvPr/>
          </p:nvSpPr>
          <p:spPr bwMode="auto">
            <a:xfrm>
              <a:off x="2994" y="1692"/>
              <a:ext cx="0" cy="6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Line 88"/>
            <p:cNvSpPr>
              <a:spLocks noChangeShapeType="1"/>
            </p:cNvSpPr>
            <p:nvPr/>
          </p:nvSpPr>
          <p:spPr bwMode="auto">
            <a:xfrm>
              <a:off x="4874" y="306"/>
              <a:ext cx="0" cy="138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Line 89"/>
            <p:cNvSpPr>
              <a:spLocks noChangeShapeType="1"/>
            </p:cNvSpPr>
            <p:nvPr/>
          </p:nvSpPr>
          <p:spPr bwMode="auto">
            <a:xfrm>
              <a:off x="3644" y="1692"/>
              <a:ext cx="0" cy="92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7" name="Group 96"/>
          <p:cNvGrpSpPr>
            <a:grpSpLocks/>
          </p:cNvGrpSpPr>
          <p:nvPr/>
        </p:nvGrpSpPr>
        <p:grpSpPr bwMode="auto">
          <a:xfrm>
            <a:off x="2781300" y="314325"/>
            <a:ext cx="5591175" cy="4981575"/>
            <a:chOff x="1752" y="198"/>
            <a:chExt cx="3522" cy="3138"/>
          </a:xfrm>
        </p:grpSpPr>
        <p:sp>
          <p:nvSpPr>
            <p:cNvPr id="28" name="Line 91"/>
            <p:cNvSpPr>
              <a:spLocks noChangeShapeType="1"/>
            </p:cNvSpPr>
            <p:nvPr/>
          </p:nvSpPr>
          <p:spPr bwMode="auto">
            <a:xfrm>
              <a:off x="1764" y="1698"/>
              <a:ext cx="3336" cy="1638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9" name="Text Box 92"/>
            <p:cNvSpPr txBox="1">
              <a:spLocks noChangeArrowheads="1"/>
            </p:cNvSpPr>
            <p:nvPr/>
          </p:nvSpPr>
          <p:spPr bwMode="auto">
            <a:xfrm>
              <a:off x="4980" y="3054"/>
              <a:ext cx="2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>
                  <a:solidFill>
                    <a:srgbClr val="006600"/>
                  </a:solidFill>
                </a:rPr>
                <a:t>s</a:t>
              </a:r>
              <a:r>
                <a:rPr lang="hr-HR" sz="1800" baseline="-25000">
                  <a:solidFill>
                    <a:srgbClr val="006600"/>
                  </a:solidFill>
                </a:rPr>
                <a:t>1</a:t>
              </a:r>
              <a:endParaRPr lang="en-GB" sz="1800">
                <a:solidFill>
                  <a:srgbClr val="006600"/>
                </a:solidFill>
              </a:endParaRPr>
            </a:p>
          </p:txBody>
        </p:sp>
        <p:sp>
          <p:nvSpPr>
            <p:cNvPr id="30" name="Line 94"/>
            <p:cNvSpPr>
              <a:spLocks noChangeShapeType="1"/>
            </p:cNvSpPr>
            <p:nvPr/>
          </p:nvSpPr>
          <p:spPr bwMode="auto">
            <a:xfrm flipV="1">
              <a:off x="1752" y="216"/>
              <a:ext cx="3324" cy="1475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Text Box 95"/>
            <p:cNvSpPr txBox="1">
              <a:spLocks noChangeArrowheads="1"/>
            </p:cNvSpPr>
            <p:nvPr/>
          </p:nvSpPr>
          <p:spPr bwMode="auto">
            <a:xfrm>
              <a:off x="4326" y="198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>
                  <a:solidFill>
                    <a:srgbClr val="006600"/>
                  </a:solidFill>
                </a:rPr>
                <a:t>s</a:t>
              </a:r>
              <a:r>
                <a:rPr lang="hr-HR" sz="1800" baseline="-25000">
                  <a:solidFill>
                    <a:srgbClr val="006600"/>
                  </a:solidFill>
                </a:rPr>
                <a:t>2</a:t>
              </a:r>
              <a:endParaRPr lang="en-GB" sz="1800">
                <a:solidFill>
                  <a:srgbClr val="006600"/>
                </a:solidFill>
              </a:endParaRPr>
            </a:p>
          </p:txBody>
        </p:sp>
      </p:grpSp>
      <p:sp>
        <p:nvSpPr>
          <p:cNvPr id="32" name="Line 97"/>
          <p:cNvSpPr>
            <a:spLocks noChangeShapeType="1"/>
          </p:cNvSpPr>
          <p:nvPr/>
        </p:nvSpPr>
        <p:spPr bwMode="auto">
          <a:xfrm rot="16200000">
            <a:off x="5377657" y="4296569"/>
            <a:ext cx="1890712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3" name="Line 98"/>
          <p:cNvSpPr>
            <a:spLocks noChangeShapeType="1"/>
          </p:cNvSpPr>
          <p:nvPr/>
        </p:nvSpPr>
        <p:spPr bwMode="auto">
          <a:xfrm rot="10800000">
            <a:off x="6769100" y="3840163"/>
            <a:ext cx="1543050" cy="757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6772275" y="1952625"/>
            <a:ext cx="0" cy="733425"/>
          </a:xfrm>
          <a:prstGeom prst="line">
            <a:avLst/>
          </a:prstGeom>
          <a:noFill/>
          <a:ln w="571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5" name="Line 101"/>
          <p:cNvSpPr>
            <a:spLocks noChangeShapeType="1"/>
          </p:cNvSpPr>
          <p:nvPr/>
        </p:nvSpPr>
        <p:spPr bwMode="auto">
          <a:xfrm>
            <a:off x="6775450" y="3841750"/>
            <a:ext cx="666750" cy="330200"/>
          </a:xfrm>
          <a:prstGeom prst="line">
            <a:avLst/>
          </a:prstGeom>
          <a:noFill/>
          <a:ln w="5715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6" name="Group 104"/>
          <p:cNvGrpSpPr>
            <a:grpSpLocks/>
          </p:cNvGrpSpPr>
          <p:nvPr/>
        </p:nvGrpSpPr>
        <p:grpSpPr bwMode="auto">
          <a:xfrm>
            <a:off x="7397750" y="3975100"/>
            <a:ext cx="495300" cy="336550"/>
            <a:chOff x="4660" y="2504"/>
            <a:chExt cx="312" cy="212"/>
          </a:xfrm>
        </p:grpSpPr>
        <p:sp>
          <p:nvSpPr>
            <p:cNvPr id="37" name="Oval 102"/>
            <p:cNvSpPr>
              <a:spLocks noChangeArrowheads="1"/>
            </p:cNvSpPr>
            <p:nvPr/>
          </p:nvSpPr>
          <p:spPr bwMode="auto">
            <a:xfrm>
              <a:off x="4660" y="26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8" name="Text Box 103"/>
            <p:cNvSpPr txBox="1">
              <a:spLocks noChangeArrowheads="1"/>
            </p:cNvSpPr>
            <p:nvPr/>
          </p:nvSpPr>
          <p:spPr bwMode="auto">
            <a:xfrm>
              <a:off x="4716" y="2504"/>
              <a:ext cx="2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39" name="Line 105"/>
          <p:cNvSpPr>
            <a:spLocks noChangeShapeType="1"/>
          </p:cNvSpPr>
          <p:nvPr/>
        </p:nvSpPr>
        <p:spPr bwMode="auto">
          <a:xfrm flipV="1">
            <a:off x="6457950" y="4197350"/>
            <a:ext cx="952500" cy="285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0" name="Arc 106"/>
          <p:cNvSpPr>
            <a:spLocks/>
          </p:cNvSpPr>
          <p:nvPr/>
        </p:nvSpPr>
        <p:spPr bwMode="auto">
          <a:xfrm rot="10800000" flipH="1">
            <a:off x="6015038" y="4208463"/>
            <a:ext cx="1427162" cy="1193800"/>
          </a:xfrm>
          <a:custGeom>
            <a:avLst/>
            <a:gdLst>
              <a:gd name="G0" fmla="+- 4215 0 0"/>
              <a:gd name="G1" fmla="+- 21600 0 0"/>
              <a:gd name="G2" fmla="+- 21600 0 0"/>
              <a:gd name="T0" fmla="*/ 0 w 25815"/>
              <a:gd name="T1" fmla="*/ 415 h 21600"/>
              <a:gd name="T2" fmla="*/ 25815 w 25815"/>
              <a:gd name="T3" fmla="*/ 21600 h 21600"/>
              <a:gd name="T4" fmla="*/ 4215 w 2581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815" h="21600" fill="none" extrusionOk="0">
                <a:moveTo>
                  <a:pt x="0" y="415"/>
                </a:moveTo>
                <a:cubicBezTo>
                  <a:pt x="1388" y="139"/>
                  <a:pt x="2799" y="-1"/>
                  <a:pt x="4215" y="0"/>
                </a:cubicBezTo>
                <a:cubicBezTo>
                  <a:pt x="16144" y="0"/>
                  <a:pt x="25815" y="9670"/>
                  <a:pt x="25815" y="21600"/>
                </a:cubicBezTo>
              </a:path>
              <a:path w="25815" h="21600" stroke="0" extrusionOk="0">
                <a:moveTo>
                  <a:pt x="0" y="415"/>
                </a:moveTo>
                <a:cubicBezTo>
                  <a:pt x="1388" y="139"/>
                  <a:pt x="2799" y="-1"/>
                  <a:pt x="4215" y="0"/>
                </a:cubicBezTo>
                <a:cubicBezTo>
                  <a:pt x="16144" y="0"/>
                  <a:pt x="25815" y="9670"/>
                  <a:pt x="25815" y="21600"/>
                </a:cubicBezTo>
                <a:lnTo>
                  <a:pt x="421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41" name="Group 124"/>
          <p:cNvGrpSpPr>
            <a:grpSpLocks/>
          </p:cNvGrpSpPr>
          <p:nvPr/>
        </p:nvGrpSpPr>
        <p:grpSpPr bwMode="auto">
          <a:xfrm>
            <a:off x="4737100" y="3568700"/>
            <a:ext cx="558800" cy="2997200"/>
            <a:chOff x="2984" y="2248"/>
            <a:chExt cx="352" cy="1888"/>
          </a:xfrm>
        </p:grpSpPr>
        <p:sp>
          <p:nvSpPr>
            <p:cNvPr id="42" name="Line 122"/>
            <p:cNvSpPr>
              <a:spLocks noChangeShapeType="1"/>
            </p:cNvSpPr>
            <p:nvPr/>
          </p:nvSpPr>
          <p:spPr bwMode="auto">
            <a:xfrm>
              <a:off x="2984" y="2248"/>
              <a:ext cx="350" cy="18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3" name="Text Box 123"/>
            <p:cNvSpPr txBox="1">
              <a:spLocks noChangeArrowheads="1"/>
            </p:cNvSpPr>
            <p:nvPr/>
          </p:nvSpPr>
          <p:spPr bwMode="auto">
            <a:xfrm>
              <a:off x="3048" y="3924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(p)</a:t>
              </a:r>
              <a:endParaRPr lang="en-GB"/>
            </a:p>
          </p:txBody>
        </p:sp>
      </p:grpSp>
      <p:sp>
        <p:nvSpPr>
          <p:cNvPr id="44" name="Text Box 125"/>
          <p:cNvSpPr txBox="1">
            <a:spLocks noChangeArrowheads="1"/>
          </p:cNvSpPr>
          <p:nvPr/>
        </p:nvSpPr>
        <p:spPr bwMode="auto">
          <a:xfrm>
            <a:off x="227012" y="3689350"/>
            <a:ext cx="2916227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hr-HR" sz="1800" dirty="0"/>
              <a:t>d) </a:t>
            </a:r>
            <a:r>
              <a:rPr lang="hr-HR" sz="1800" dirty="0" smtClean="0"/>
              <a:t>     (</a:t>
            </a:r>
            <a:r>
              <a:rPr lang="hr-HR" sz="1800" i="1" dirty="0"/>
              <a:t>A</a:t>
            </a:r>
            <a:r>
              <a:rPr lang="hr-HR" sz="1800" dirty="0"/>
              <a:t>)(</a:t>
            </a:r>
            <a:r>
              <a:rPr lang="hr-HR" sz="1800" i="1" dirty="0" err="1"/>
              <a:t>B</a:t>
            </a:r>
            <a:r>
              <a:rPr lang="hr-HR" sz="1800" dirty="0"/>
              <a:t>)(</a:t>
            </a:r>
            <a:r>
              <a:rPr lang="hr-HR" sz="1800" i="1" dirty="0" err="1"/>
              <a:t>C</a:t>
            </a:r>
            <a:r>
              <a:rPr lang="hr-HR" sz="1800" dirty="0"/>
              <a:t>)(</a:t>
            </a:r>
            <a:r>
              <a:rPr lang="hr-HR" sz="1800" i="1" dirty="0" err="1"/>
              <a:t>D</a:t>
            </a:r>
            <a:r>
              <a:rPr lang="hr-HR" sz="1800" dirty="0"/>
              <a:t>)</a:t>
            </a:r>
          </a:p>
          <a:p>
            <a:pPr>
              <a:spcBef>
                <a:spcPct val="20000"/>
              </a:spcBef>
            </a:pPr>
            <a:r>
              <a:rPr lang="hr-HR" sz="1800" dirty="0"/>
              <a:t>   jedno od dvaju rješenja</a:t>
            </a:r>
            <a:endParaRPr lang="en-GB" sz="1800" dirty="0"/>
          </a:p>
        </p:txBody>
      </p:sp>
      <p:sp>
        <p:nvSpPr>
          <p:cNvPr id="45" name="Line 128"/>
          <p:cNvSpPr>
            <a:spLocks noChangeShapeType="1"/>
          </p:cNvSpPr>
          <p:nvPr/>
        </p:nvSpPr>
        <p:spPr bwMode="auto">
          <a:xfrm rot="16200000">
            <a:off x="5477668" y="5012532"/>
            <a:ext cx="169863" cy="9017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6" name="Group 131"/>
          <p:cNvGrpSpPr>
            <a:grpSpLocks/>
          </p:cNvGrpSpPr>
          <p:nvPr/>
        </p:nvGrpSpPr>
        <p:grpSpPr bwMode="auto">
          <a:xfrm>
            <a:off x="4940300" y="4470400"/>
            <a:ext cx="1081088" cy="911225"/>
            <a:chOff x="3112" y="2816"/>
            <a:chExt cx="681" cy="574"/>
          </a:xfrm>
        </p:grpSpPr>
        <p:sp>
          <p:nvSpPr>
            <p:cNvPr id="47" name="Line 129"/>
            <p:cNvSpPr>
              <a:spLocks noChangeShapeType="1"/>
            </p:cNvSpPr>
            <p:nvPr/>
          </p:nvSpPr>
          <p:spPr bwMode="auto">
            <a:xfrm rot="-5400000">
              <a:off x="3342" y="2586"/>
              <a:ext cx="107" cy="5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Line 130"/>
            <p:cNvSpPr>
              <a:spLocks noChangeShapeType="1"/>
            </p:cNvSpPr>
            <p:nvPr/>
          </p:nvSpPr>
          <p:spPr bwMode="auto">
            <a:xfrm rot="-10800000">
              <a:off x="3686" y="2822"/>
              <a:ext cx="107" cy="5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9" name="Group 114"/>
          <p:cNvGrpSpPr>
            <a:grpSpLocks/>
          </p:cNvGrpSpPr>
          <p:nvPr/>
        </p:nvGrpSpPr>
        <p:grpSpPr bwMode="auto">
          <a:xfrm>
            <a:off x="5969000" y="5324475"/>
            <a:ext cx="571500" cy="371475"/>
            <a:chOff x="3760" y="3354"/>
            <a:chExt cx="360" cy="234"/>
          </a:xfrm>
        </p:grpSpPr>
        <p:sp>
          <p:nvSpPr>
            <p:cNvPr id="50" name="Oval 112"/>
            <p:cNvSpPr>
              <a:spLocks noChangeArrowheads="1"/>
            </p:cNvSpPr>
            <p:nvPr/>
          </p:nvSpPr>
          <p:spPr bwMode="auto">
            <a:xfrm>
              <a:off x="3760" y="3354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Text Box 113"/>
            <p:cNvSpPr txBox="1">
              <a:spLocks noChangeArrowheads="1"/>
            </p:cNvSpPr>
            <p:nvPr/>
          </p:nvSpPr>
          <p:spPr bwMode="auto">
            <a:xfrm>
              <a:off x="3808" y="3376"/>
              <a:ext cx="3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(A)</a:t>
              </a:r>
              <a:endParaRPr lang="en-GB"/>
            </a:p>
          </p:txBody>
        </p:sp>
      </p:grpSp>
      <p:grpSp>
        <p:nvGrpSpPr>
          <p:cNvPr id="52" name="Group 135"/>
          <p:cNvGrpSpPr>
            <a:grpSpLocks/>
          </p:cNvGrpSpPr>
          <p:nvPr/>
        </p:nvGrpSpPr>
        <p:grpSpPr bwMode="auto">
          <a:xfrm>
            <a:off x="4443413" y="4416425"/>
            <a:ext cx="1901825" cy="1266825"/>
            <a:chOff x="2799" y="2782"/>
            <a:chExt cx="1198" cy="798"/>
          </a:xfrm>
        </p:grpSpPr>
        <p:sp>
          <p:nvSpPr>
            <p:cNvPr id="53" name="Oval 109"/>
            <p:cNvSpPr>
              <a:spLocks noChangeArrowheads="1"/>
            </p:cNvSpPr>
            <p:nvPr/>
          </p:nvSpPr>
          <p:spPr bwMode="auto">
            <a:xfrm>
              <a:off x="3188" y="3462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Oval 127"/>
            <p:cNvSpPr>
              <a:spLocks noChangeArrowheads="1"/>
            </p:cNvSpPr>
            <p:nvPr/>
          </p:nvSpPr>
          <p:spPr bwMode="auto">
            <a:xfrm>
              <a:off x="3080" y="2894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5" name="Oval 126"/>
            <p:cNvSpPr>
              <a:spLocks noChangeArrowheads="1"/>
            </p:cNvSpPr>
            <p:nvPr/>
          </p:nvSpPr>
          <p:spPr bwMode="auto">
            <a:xfrm>
              <a:off x="3651" y="2782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6" name="Text Box 132"/>
            <p:cNvSpPr txBox="1">
              <a:spLocks noChangeArrowheads="1"/>
            </p:cNvSpPr>
            <p:nvPr/>
          </p:nvSpPr>
          <p:spPr bwMode="auto">
            <a:xfrm>
              <a:off x="3693" y="2787"/>
              <a:ext cx="3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(B)</a:t>
              </a:r>
              <a:endParaRPr lang="en-GB"/>
            </a:p>
          </p:txBody>
        </p:sp>
        <p:sp>
          <p:nvSpPr>
            <p:cNvPr id="57" name="Text Box 133"/>
            <p:cNvSpPr txBox="1">
              <a:spLocks noChangeArrowheads="1"/>
            </p:cNvSpPr>
            <p:nvPr/>
          </p:nvSpPr>
          <p:spPr bwMode="auto">
            <a:xfrm>
              <a:off x="2799" y="2805"/>
              <a:ext cx="2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(C)</a:t>
              </a:r>
              <a:endParaRPr lang="en-GB"/>
            </a:p>
          </p:txBody>
        </p:sp>
        <p:sp>
          <p:nvSpPr>
            <p:cNvPr id="58" name="Text Box 134"/>
            <p:cNvSpPr txBox="1">
              <a:spLocks noChangeArrowheads="1"/>
            </p:cNvSpPr>
            <p:nvPr/>
          </p:nvSpPr>
          <p:spPr bwMode="auto">
            <a:xfrm>
              <a:off x="2908" y="3368"/>
              <a:ext cx="3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(D)</a:t>
              </a:r>
              <a:endParaRPr lang="en-GB"/>
            </a:p>
          </p:txBody>
        </p:sp>
      </p:grpSp>
      <p:grpSp>
        <p:nvGrpSpPr>
          <p:cNvPr id="59" name="Group 140"/>
          <p:cNvGrpSpPr>
            <a:grpSpLocks/>
          </p:cNvGrpSpPr>
          <p:nvPr/>
        </p:nvGrpSpPr>
        <p:grpSpPr bwMode="auto">
          <a:xfrm>
            <a:off x="4956175" y="3152775"/>
            <a:ext cx="1330325" cy="2371725"/>
            <a:chOff x="3122" y="1986"/>
            <a:chExt cx="838" cy="1494"/>
          </a:xfrm>
        </p:grpSpPr>
        <p:sp>
          <p:nvSpPr>
            <p:cNvPr id="60" name="Line 117"/>
            <p:cNvSpPr>
              <a:spLocks noChangeShapeType="1"/>
            </p:cNvSpPr>
            <p:nvPr/>
          </p:nvSpPr>
          <p:spPr bwMode="auto">
            <a:xfrm flipH="1">
              <a:off x="3228" y="1986"/>
              <a:ext cx="732" cy="14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Line 137"/>
            <p:cNvSpPr>
              <a:spLocks noChangeShapeType="1"/>
            </p:cNvSpPr>
            <p:nvPr/>
          </p:nvSpPr>
          <p:spPr bwMode="auto">
            <a:xfrm flipH="1">
              <a:off x="3694" y="2560"/>
              <a:ext cx="114" cy="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2" name="Line 139"/>
            <p:cNvSpPr>
              <a:spLocks noChangeShapeType="1"/>
            </p:cNvSpPr>
            <p:nvPr/>
          </p:nvSpPr>
          <p:spPr bwMode="auto">
            <a:xfrm flipH="1">
              <a:off x="3122" y="2144"/>
              <a:ext cx="378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3" name="Group 153"/>
          <p:cNvGrpSpPr>
            <a:grpSpLocks/>
          </p:cNvGrpSpPr>
          <p:nvPr/>
        </p:nvGrpSpPr>
        <p:grpSpPr bwMode="auto">
          <a:xfrm>
            <a:off x="5594350" y="3162300"/>
            <a:ext cx="1149350" cy="895350"/>
            <a:chOff x="3524" y="1992"/>
            <a:chExt cx="724" cy="564"/>
          </a:xfrm>
        </p:grpSpPr>
        <p:sp>
          <p:nvSpPr>
            <p:cNvPr id="64" name="Line 145"/>
            <p:cNvSpPr>
              <a:spLocks noChangeShapeType="1"/>
            </p:cNvSpPr>
            <p:nvPr/>
          </p:nvSpPr>
          <p:spPr bwMode="auto">
            <a:xfrm>
              <a:off x="3981" y="2008"/>
              <a:ext cx="267" cy="3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5" name="Line 146"/>
            <p:cNvSpPr>
              <a:spLocks noChangeShapeType="1"/>
            </p:cNvSpPr>
            <p:nvPr/>
          </p:nvSpPr>
          <p:spPr bwMode="auto">
            <a:xfrm>
              <a:off x="3524" y="2148"/>
              <a:ext cx="269" cy="396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Line 147"/>
            <p:cNvSpPr>
              <a:spLocks noChangeShapeType="1"/>
            </p:cNvSpPr>
            <p:nvPr/>
          </p:nvSpPr>
          <p:spPr bwMode="auto">
            <a:xfrm flipV="1">
              <a:off x="3532" y="1992"/>
              <a:ext cx="412" cy="136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7" name="Line 148"/>
            <p:cNvSpPr>
              <a:spLocks noChangeShapeType="1"/>
            </p:cNvSpPr>
            <p:nvPr/>
          </p:nvSpPr>
          <p:spPr bwMode="auto">
            <a:xfrm flipV="1">
              <a:off x="3832" y="2420"/>
              <a:ext cx="412" cy="136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8" name="Group 152"/>
          <p:cNvGrpSpPr>
            <a:grpSpLocks/>
          </p:cNvGrpSpPr>
          <p:nvPr/>
        </p:nvGrpSpPr>
        <p:grpSpPr bwMode="auto">
          <a:xfrm>
            <a:off x="5232400" y="2806700"/>
            <a:ext cx="1231900" cy="1536700"/>
            <a:chOff x="3296" y="1768"/>
            <a:chExt cx="776" cy="968"/>
          </a:xfrm>
        </p:grpSpPr>
        <p:sp>
          <p:nvSpPr>
            <p:cNvPr id="69" name="Oval 141"/>
            <p:cNvSpPr>
              <a:spLocks noChangeArrowheads="1"/>
            </p:cNvSpPr>
            <p:nvPr/>
          </p:nvSpPr>
          <p:spPr bwMode="auto">
            <a:xfrm>
              <a:off x="3480" y="21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Oval 142"/>
            <p:cNvSpPr>
              <a:spLocks noChangeArrowheads="1"/>
            </p:cNvSpPr>
            <p:nvPr/>
          </p:nvSpPr>
          <p:spPr bwMode="auto">
            <a:xfrm>
              <a:off x="3936" y="195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1" name="Oval 143"/>
            <p:cNvSpPr>
              <a:spLocks noChangeArrowheads="1"/>
            </p:cNvSpPr>
            <p:nvPr/>
          </p:nvSpPr>
          <p:spPr bwMode="auto">
            <a:xfrm>
              <a:off x="3776" y="253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2" name="Text Box 149"/>
            <p:cNvSpPr txBox="1">
              <a:spLocks noChangeArrowheads="1"/>
            </p:cNvSpPr>
            <p:nvPr/>
          </p:nvSpPr>
          <p:spPr bwMode="auto">
            <a:xfrm>
              <a:off x="3296" y="1932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</a:t>
              </a:r>
              <a:endParaRPr lang="en-GB"/>
            </a:p>
          </p:txBody>
        </p:sp>
        <p:sp>
          <p:nvSpPr>
            <p:cNvPr id="73" name="Text Box 150"/>
            <p:cNvSpPr txBox="1">
              <a:spLocks noChangeArrowheads="1"/>
            </p:cNvSpPr>
            <p:nvPr/>
          </p:nvSpPr>
          <p:spPr bwMode="auto">
            <a:xfrm>
              <a:off x="3756" y="1768"/>
              <a:ext cx="2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</a:t>
              </a:r>
              <a:endParaRPr lang="en-GB"/>
            </a:p>
          </p:txBody>
        </p:sp>
        <p:sp>
          <p:nvSpPr>
            <p:cNvPr id="74" name="Text Box 151"/>
            <p:cNvSpPr txBox="1">
              <a:spLocks noChangeArrowheads="1"/>
            </p:cNvSpPr>
            <p:nvPr/>
          </p:nvSpPr>
          <p:spPr bwMode="auto">
            <a:xfrm>
              <a:off x="3828" y="2524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</a:t>
              </a:r>
              <a:endParaRPr lang="en-GB"/>
            </a:p>
          </p:txBody>
        </p:sp>
      </p:grpSp>
      <p:sp>
        <p:nvSpPr>
          <p:cNvPr id="75" name="Oval 76"/>
          <p:cNvSpPr>
            <a:spLocks noChangeArrowheads="1"/>
          </p:cNvSpPr>
          <p:nvPr/>
        </p:nvSpPr>
        <p:spPr bwMode="auto">
          <a:xfrm>
            <a:off x="6724650" y="1905000"/>
            <a:ext cx="98425" cy="9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76" name="Group 162"/>
          <p:cNvGrpSpPr>
            <a:grpSpLocks/>
          </p:cNvGrpSpPr>
          <p:nvPr/>
        </p:nvGrpSpPr>
        <p:grpSpPr bwMode="auto">
          <a:xfrm>
            <a:off x="5111750" y="1365250"/>
            <a:ext cx="1498600" cy="2660650"/>
            <a:chOff x="3220" y="860"/>
            <a:chExt cx="944" cy="1676"/>
          </a:xfrm>
        </p:grpSpPr>
        <p:sp>
          <p:nvSpPr>
            <p:cNvPr id="77" name="Oval 144"/>
            <p:cNvSpPr>
              <a:spLocks noChangeArrowheads="1"/>
            </p:cNvSpPr>
            <p:nvPr/>
          </p:nvSpPr>
          <p:spPr bwMode="auto">
            <a:xfrm>
              <a:off x="3776" y="15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8" name="Line 154"/>
            <p:cNvSpPr>
              <a:spLocks noChangeShapeType="1"/>
            </p:cNvSpPr>
            <p:nvPr/>
          </p:nvSpPr>
          <p:spPr bwMode="auto">
            <a:xfrm flipV="1">
              <a:off x="3508" y="1308"/>
              <a:ext cx="0" cy="7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9" name="Line 155"/>
            <p:cNvSpPr>
              <a:spLocks noChangeShapeType="1"/>
            </p:cNvSpPr>
            <p:nvPr/>
          </p:nvSpPr>
          <p:spPr bwMode="auto">
            <a:xfrm flipV="1">
              <a:off x="3804" y="1596"/>
              <a:ext cx="0" cy="9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0" name="Line 156"/>
            <p:cNvSpPr>
              <a:spLocks noChangeShapeType="1"/>
            </p:cNvSpPr>
            <p:nvPr/>
          </p:nvSpPr>
          <p:spPr bwMode="auto">
            <a:xfrm flipV="1">
              <a:off x="3964" y="976"/>
              <a:ext cx="0" cy="9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Oval 157"/>
            <p:cNvSpPr>
              <a:spLocks noChangeArrowheads="1"/>
            </p:cNvSpPr>
            <p:nvPr/>
          </p:nvSpPr>
          <p:spPr bwMode="auto">
            <a:xfrm>
              <a:off x="3936" y="94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2" name="Oval 158"/>
            <p:cNvSpPr>
              <a:spLocks noChangeArrowheads="1"/>
            </p:cNvSpPr>
            <p:nvPr/>
          </p:nvSpPr>
          <p:spPr bwMode="auto">
            <a:xfrm>
              <a:off x="3480" y="128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3" name="Text Box 159"/>
            <p:cNvSpPr txBox="1">
              <a:spLocks noChangeArrowheads="1"/>
            </p:cNvSpPr>
            <p:nvPr/>
          </p:nvSpPr>
          <p:spPr bwMode="auto">
            <a:xfrm>
              <a:off x="3832" y="1492"/>
              <a:ext cx="3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  <p:sp>
          <p:nvSpPr>
            <p:cNvPr id="84" name="Text Box 160"/>
            <p:cNvSpPr txBox="1">
              <a:spLocks noChangeArrowheads="1"/>
            </p:cNvSpPr>
            <p:nvPr/>
          </p:nvSpPr>
          <p:spPr bwMode="auto">
            <a:xfrm>
              <a:off x="3220" y="1152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C’’</a:t>
              </a:r>
              <a:endParaRPr lang="en-GB"/>
            </a:p>
          </p:txBody>
        </p:sp>
        <p:sp>
          <p:nvSpPr>
            <p:cNvPr id="85" name="Text Box 161"/>
            <p:cNvSpPr txBox="1">
              <a:spLocks noChangeArrowheads="1"/>
            </p:cNvSpPr>
            <p:nvPr/>
          </p:nvSpPr>
          <p:spPr bwMode="auto">
            <a:xfrm>
              <a:off x="3636" y="860"/>
              <a:ext cx="3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D’’</a:t>
              </a:r>
              <a:endParaRPr lang="en-GB"/>
            </a:p>
          </p:txBody>
        </p:sp>
      </p:grpSp>
      <p:grpSp>
        <p:nvGrpSpPr>
          <p:cNvPr id="86" name="Group 168"/>
          <p:cNvGrpSpPr>
            <a:grpSpLocks/>
          </p:cNvGrpSpPr>
          <p:nvPr/>
        </p:nvGrpSpPr>
        <p:grpSpPr bwMode="auto">
          <a:xfrm>
            <a:off x="5600700" y="1574800"/>
            <a:ext cx="1136650" cy="895350"/>
            <a:chOff x="3528" y="992"/>
            <a:chExt cx="716" cy="564"/>
          </a:xfrm>
        </p:grpSpPr>
        <p:sp>
          <p:nvSpPr>
            <p:cNvPr id="87" name="Line 164"/>
            <p:cNvSpPr>
              <a:spLocks noChangeShapeType="1"/>
            </p:cNvSpPr>
            <p:nvPr/>
          </p:nvSpPr>
          <p:spPr bwMode="auto">
            <a:xfrm>
              <a:off x="3532" y="1332"/>
              <a:ext cx="252" cy="224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8" name="Line 165"/>
            <p:cNvSpPr>
              <a:spLocks noChangeShapeType="1"/>
            </p:cNvSpPr>
            <p:nvPr/>
          </p:nvSpPr>
          <p:spPr bwMode="auto">
            <a:xfrm>
              <a:off x="3984" y="992"/>
              <a:ext cx="260" cy="228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9" name="Line 166"/>
            <p:cNvSpPr>
              <a:spLocks noChangeShapeType="1"/>
            </p:cNvSpPr>
            <p:nvPr/>
          </p:nvSpPr>
          <p:spPr bwMode="auto">
            <a:xfrm flipV="1">
              <a:off x="3528" y="992"/>
              <a:ext cx="412" cy="304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0" name="Line 167"/>
            <p:cNvSpPr>
              <a:spLocks noChangeShapeType="1"/>
            </p:cNvSpPr>
            <p:nvPr/>
          </p:nvSpPr>
          <p:spPr bwMode="auto">
            <a:xfrm flipV="1">
              <a:off x="3828" y="1252"/>
              <a:ext cx="412" cy="304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91" name="Group 171"/>
          <p:cNvGrpSpPr>
            <a:grpSpLocks/>
          </p:cNvGrpSpPr>
          <p:nvPr/>
        </p:nvGrpSpPr>
        <p:grpSpPr bwMode="auto">
          <a:xfrm>
            <a:off x="5784850" y="4146550"/>
            <a:ext cx="831850" cy="2063750"/>
            <a:chOff x="3644" y="2612"/>
            <a:chExt cx="524" cy="1300"/>
          </a:xfrm>
        </p:grpSpPr>
        <p:sp>
          <p:nvSpPr>
            <p:cNvPr id="92" name="Line 169"/>
            <p:cNvSpPr>
              <a:spLocks noChangeShapeType="1"/>
            </p:cNvSpPr>
            <p:nvPr/>
          </p:nvSpPr>
          <p:spPr bwMode="auto">
            <a:xfrm>
              <a:off x="3644" y="2612"/>
              <a:ext cx="248" cy="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3" name="Text Box 170"/>
            <p:cNvSpPr txBox="1">
              <a:spLocks noChangeArrowheads="1"/>
            </p:cNvSpPr>
            <p:nvPr/>
          </p:nvSpPr>
          <p:spPr bwMode="auto">
            <a:xfrm>
              <a:off x="3880" y="368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(q)</a:t>
              </a:r>
              <a:endParaRPr lang="en-GB"/>
            </a:p>
          </p:txBody>
        </p:sp>
      </p:grpSp>
      <p:sp>
        <p:nvSpPr>
          <p:cNvPr id="94" name="Text Box 172"/>
          <p:cNvSpPr txBox="1">
            <a:spLocks noChangeArrowheads="1"/>
          </p:cNvSpPr>
          <p:nvPr/>
        </p:nvSpPr>
        <p:spPr bwMode="auto">
          <a:xfrm>
            <a:off x="171450" y="6191250"/>
            <a:ext cx="4781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>
                <a:solidFill>
                  <a:srgbClr val="CC3300"/>
                </a:solidFill>
              </a:rPr>
              <a:t>Napomena</a:t>
            </a:r>
            <a:r>
              <a:rPr lang="hr-HR" sz="1600" dirty="0"/>
              <a:t>. </a:t>
            </a:r>
            <a:r>
              <a:rPr lang="hr-HR" sz="1600" dirty="0" smtClean="0">
                <a:solidFill>
                  <a:srgbClr val="0000FF"/>
                </a:solidFill>
              </a:rPr>
              <a:t>Projekcija </a:t>
            </a:r>
            <a:r>
              <a:rPr lang="hr-HR" sz="1600" dirty="0">
                <a:solidFill>
                  <a:srgbClr val="0000FF"/>
                </a:solidFill>
              </a:rPr>
              <a:t>kvadrata </a:t>
            </a:r>
            <a:r>
              <a:rPr lang="hr-HR" sz="1600" dirty="0" smtClean="0">
                <a:solidFill>
                  <a:srgbClr val="0000FF"/>
                </a:solidFill>
              </a:rPr>
              <a:t>je uvijek </a:t>
            </a:r>
            <a:r>
              <a:rPr lang="hr-HR" sz="1600" dirty="0">
                <a:solidFill>
                  <a:srgbClr val="0000FF"/>
                </a:solidFill>
              </a:rPr>
              <a:t>paralelogram.</a:t>
            </a:r>
            <a:endParaRPr lang="en-GB" sz="1600" dirty="0">
              <a:solidFill>
                <a:srgbClr val="0000FF"/>
              </a:solidFill>
            </a:endParaRPr>
          </a:p>
        </p:txBody>
      </p:sp>
      <p:grpSp>
        <p:nvGrpSpPr>
          <p:cNvPr id="108" name="Group 194"/>
          <p:cNvGrpSpPr>
            <a:grpSpLocks/>
          </p:cNvGrpSpPr>
          <p:nvPr/>
        </p:nvGrpSpPr>
        <p:grpSpPr bwMode="auto">
          <a:xfrm>
            <a:off x="241300" y="4408488"/>
            <a:ext cx="3687766" cy="377825"/>
            <a:chOff x="152" y="2777"/>
            <a:chExt cx="2323" cy="238"/>
          </a:xfrm>
        </p:grpSpPr>
        <p:sp>
          <p:nvSpPr>
            <p:cNvPr id="109" name="AutoShape 186"/>
            <p:cNvSpPr>
              <a:spLocks noChangeArrowheads="1"/>
            </p:cNvSpPr>
            <p:nvPr/>
          </p:nvSpPr>
          <p:spPr bwMode="auto">
            <a:xfrm>
              <a:off x="1485" y="2835"/>
              <a:ext cx="152" cy="104"/>
            </a:xfrm>
            <a:prstGeom prst="parallelogram">
              <a:avLst>
                <a:gd name="adj" fmla="val 5742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grpSp>
          <p:nvGrpSpPr>
            <p:cNvPr id="110" name="Group 193"/>
            <p:cNvGrpSpPr>
              <a:grpSpLocks/>
            </p:cNvGrpSpPr>
            <p:nvPr/>
          </p:nvGrpSpPr>
          <p:grpSpPr bwMode="auto">
            <a:xfrm>
              <a:off x="152" y="2777"/>
              <a:ext cx="2323" cy="238"/>
              <a:chOff x="152" y="2777"/>
              <a:chExt cx="2323" cy="238"/>
            </a:xfrm>
          </p:grpSpPr>
          <p:sp>
            <p:nvSpPr>
              <p:cNvPr id="111" name="Text Box 136"/>
              <p:cNvSpPr txBox="1">
                <a:spLocks noChangeArrowheads="1"/>
              </p:cNvSpPr>
              <p:nvPr/>
            </p:nvSpPr>
            <p:spPr bwMode="auto">
              <a:xfrm>
                <a:off x="152" y="2777"/>
                <a:ext cx="197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800" dirty="0"/>
                  <a:t>e) Pomoću </a:t>
                </a:r>
                <a:r>
                  <a:rPr lang="hr-HR" sz="1800" dirty="0" err="1"/>
                  <a:t>afinosti</a:t>
                </a:r>
                <a:r>
                  <a:rPr lang="hr-HR" sz="1800" dirty="0"/>
                  <a:t> </a:t>
                </a:r>
                <a:r>
                  <a:rPr lang="hr-HR" sz="1800" dirty="0" smtClean="0">
                    <a:sym typeface="Symbol" pitchFamily="18" charset="2"/>
                  </a:rPr>
                  <a:t></a:t>
                </a:r>
                <a:r>
                  <a:rPr lang="hr-HR" sz="1800" dirty="0" smtClean="0"/>
                  <a:t> </a:t>
                </a:r>
                <a:endParaRPr lang="en-GB" sz="1800" dirty="0"/>
              </a:p>
            </p:txBody>
          </p:sp>
          <p:sp>
            <p:nvSpPr>
              <p:cNvPr id="112" name="Text Box 187"/>
              <p:cNvSpPr txBox="1">
                <a:spLocks noChangeArrowheads="1"/>
              </p:cNvSpPr>
              <p:nvPr/>
            </p:nvSpPr>
            <p:spPr bwMode="auto">
              <a:xfrm>
                <a:off x="1611" y="2784"/>
                <a:ext cx="8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800" i="1" dirty="0"/>
                  <a:t>A’B’C’D’</a:t>
                </a:r>
                <a:endParaRPr lang="en-GB" sz="1800" i="1" dirty="0"/>
              </a:p>
            </p:txBody>
          </p:sp>
        </p:grpSp>
      </p:grpSp>
      <p:grpSp>
        <p:nvGrpSpPr>
          <p:cNvPr id="113" name="Group 192"/>
          <p:cNvGrpSpPr>
            <a:grpSpLocks/>
          </p:cNvGrpSpPr>
          <p:nvPr/>
        </p:nvGrpSpPr>
        <p:grpSpPr bwMode="auto">
          <a:xfrm>
            <a:off x="338122" y="4929198"/>
            <a:ext cx="3090870" cy="381000"/>
            <a:chOff x="160" y="3016"/>
            <a:chExt cx="1947" cy="240"/>
          </a:xfrm>
        </p:grpSpPr>
        <p:sp>
          <p:nvSpPr>
            <p:cNvPr id="114" name="Text Box 189"/>
            <p:cNvSpPr txBox="1">
              <a:spLocks noChangeArrowheads="1"/>
            </p:cNvSpPr>
            <p:nvPr/>
          </p:nvSpPr>
          <p:spPr bwMode="auto">
            <a:xfrm>
              <a:off x="160" y="3016"/>
              <a:ext cx="12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f) Ordinalama </a:t>
              </a:r>
              <a:r>
                <a:rPr lang="hr-HR" sz="1800">
                  <a:sym typeface="Symbol" pitchFamily="18" charset="2"/>
                </a:rPr>
                <a:t> </a:t>
              </a:r>
              <a:endParaRPr lang="en-GB" sz="1800">
                <a:sym typeface="Symbol" pitchFamily="18" charset="2"/>
              </a:endParaRPr>
            </a:p>
          </p:txBody>
        </p:sp>
        <p:sp>
          <p:nvSpPr>
            <p:cNvPr id="115" name="AutoShape 190"/>
            <p:cNvSpPr>
              <a:spLocks noChangeArrowheads="1"/>
            </p:cNvSpPr>
            <p:nvPr/>
          </p:nvSpPr>
          <p:spPr bwMode="auto">
            <a:xfrm>
              <a:off x="1223" y="3089"/>
              <a:ext cx="164" cy="116"/>
            </a:xfrm>
            <a:prstGeom prst="parallelogram">
              <a:avLst>
                <a:gd name="adj" fmla="val 5089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6" name="Text Box 191"/>
            <p:cNvSpPr txBox="1">
              <a:spLocks noChangeArrowheads="1"/>
            </p:cNvSpPr>
            <p:nvPr/>
          </p:nvSpPr>
          <p:spPr bwMode="auto">
            <a:xfrm>
              <a:off x="1339" y="3044"/>
              <a:ext cx="7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i="1" dirty="0"/>
                <a:t>A”B”C”D”</a:t>
              </a:r>
              <a:endParaRPr lang="en-GB" i="1" dirty="0"/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642910" y="3786190"/>
            <a:ext cx="142876" cy="1428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5" name="Rectangle 2"/>
          <p:cNvSpPr txBox="1">
            <a:spLocks noChangeArrowheads="1"/>
          </p:cNvSpPr>
          <p:nvPr/>
        </p:nvSpPr>
        <p:spPr>
          <a:xfrm>
            <a:off x="357158" y="166668"/>
            <a:ext cx="1493837" cy="5476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Zadaci</a:t>
            </a:r>
            <a:r>
              <a:rPr kumimoji="0" lang="hr-H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32" grpId="0" animBg="1"/>
      <p:bldP spid="33" grpId="0" animBg="1"/>
      <p:bldP spid="34" grpId="0" animBg="1"/>
      <p:bldP spid="35" grpId="0" animBg="1"/>
      <p:bldP spid="39" grpId="0" animBg="1"/>
      <p:bldP spid="40" grpId="0" animBg="1"/>
      <p:bldP spid="44" grpId="0" autoUpdateAnimBg="0"/>
      <p:bldP spid="45" grpId="0" animBg="1"/>
      <p:bldP spid="94" grpId="0" autoUpdateAnimBg="0"/>
      <p:bldP spid="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ine 86"/>
          <p:cNvSpPr>
            <a:spLocks noChangeShapeType="1"/>
          </p:cNvSpPr>
          <p:nvPr/>
        </p:nvSpPr>
        <p:spPr bwMode="auto">
          <a:xfrm>
            <a:off x="6734175" y="1751034"/>
            <a:ext cx="0" cy="1295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88" name="Text Box 3"/>
          <p:cNvSpPr txBox="1">
            <a:spLocks noChangeArrowheads="1"/>
          </p:cNvSpPr>
          <p:nvPr/>
        </p:nvSpPr>
        <p:spPr bwMode="auto">
          <a:xfrm>
            <a:off x="400050" y="693738"/>
            <a:ext cx="358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89" name="Text Box 4"/>
          <p:cNvSpPr txBox="1">
            <a:spLocks noChangeArrowheads="1"/>
          </p:cNvSpPr>
          <p:nvPr/>
        </p:nvSpPr>
        <p:spPr bwMode="auto">
          <a:xfrm>
            <a:off x="252413" y="500043"/>
            <a:ext cx="38623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2.</a:t>
            </a:r>
            <a:r>
              <a:rPr lang="hr-HR" sz="1800" dirty="0" smtClean="0"/>
              <a:t> </a:t>
            </a:r>
            <a:r>
              <a:rPr lang="hr-HR" sz="1800" dirty="0"/>
              <a:t>Ravnina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 zadana je tragovima </a:t>
            </a:r>
            <a:r>
              <a:rPr lang="hr-HR" sz="1800" i="1" dirty="0">
                <a:sym typeface="Symbol" pitchFamily="18" charset="2"/>
              </a:rPr>
              <a:t>s</a:t>
            </a:r>
            <a:r>
              <a:rPr lang="hr-HR" sz="1800" baseline="-25000" dirty="0">
                <a:sym typeface="Symbol" pitchFamily="18" charset="2"/>
              </a:rPr>
              <a:t>1</a:t>
            </a:r>
            <a:r>
              <a:rPr lang="hr-HR" sz="1800" dirty="0">
                <a:sym typeface="Symbol" pitchFamily="18" charset="2"/>
              </a:rPr>
              <a:t> i </a:t>
            </a:r>
            <a:r>
              <a:rPr lang="hr-HR" sz="1800" i="1" dirty="0">
                <a:sym typeface="Symbol" pitchFamily="18" charset="2"/>
              </a:rPr>
              <a:t>s</a:t>
            </a:r>
            <a:r>
              <a:rPr lang="hr-HR" sz="1800" baseline="-25000" dirty="0">
                <a:sym typeface="Symbol" pitchFamily="18" charset="2"/>
              </a:rPr>
              <a:t>2</a:t>
            </a:r>
            <a:r>
              <a:rPr lang="hr-HR" sz="1800" dirty="0">
                <a:sym typeface="Symbol" pitchFamily="18" charset="2"/>
              </a:rPr>
              <a:t>. </a:t>
            </a:r>
            <a:r>
              <a:rPr lang="hr-HR" sz="1800" dirty="0"/>
              <a:t> Konstruirati projekcije kružnice </a:t>
            </a:r>
            <a:r>
              <a:rPr lang="hr-HR" sz="1800" i="1" dirty="0"/>
              <a:t>k</a:t>
            </a:r>
            <a:r>
              <a:rPr lang="hr-HR" sz="1800" dirty="0"/>
              <a:t> </a:t>
            </a:r>
            <a:r>
              <a:rPr lang="hr-HR" sz="1800" dirty="0">
                <a:sym typeface="Symbol" pitchFamily="18" charset="2"/>
              </a:rPr>
              <a:t>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 kojoj je središte točka </a:t>
            </a:r>
            <a:r>
              <a:rPr lang="hr-HR" sz="1800" i="1" dirty="0">
                <a:sym typeface="Symbol" pitchFamily="18" charset="2"/>
              </a:rPr>
              <a:t>S</a:t>
            </a:r>
            <a:r>
              <a:rPr lang="hr-HR" sz="1800" dirty="0">
                <a:sym typeface="Symbol" pitchFamily="18" charset="2"/>
              </a:rPr>
              <a:t>, ako je zadana duljina polumjera </a:t>
            </a:r>
            <a:r>
              <a:rPr lang="hr-HR" sz="1800" i="1" dirty="0">
                <a:sym typeface="Symbol" pitchFamily="18" charset="2"/>
              </a:rPr>
              <a:t>r</a:t>
            </a:r>
            <a:r>
              <a:rPr lang="hr-HR" sz="1800" dirty="0"/>
              <a:t>.</a:t>
            </a:r>
            <a:endParaRPr lang="en-GB" sz="1800" dirty="0"/>
          </a:p>
        </p:txBody>
      </p:sp>
      <p:sp>
        <p:nvSpPr>
          <p:cNvPr id="190" name="Line 69"/>
          <p:cNvSpPr>
            <a:spLocks noChangeShapeType="1"/>
          </p:cNvSpPr>
          <p:nvPr/>
        </p:nvSpPr>
        <p:spPr bwMode="auto">
          <a:xfrm>
            <a:off x="3910013" y="3044846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1" name="Line 70"/>
          <p:cNvSpPr>
            <a:spLocks noChangeShapeType="1"/>
          </p:cNvSpPr>
          <p:nvPr/>
        </p:nvSpPr>
        <p:spPr bwMode="auto">
          <a:xfrm flipH="1">
            <a:off x="4098925" y="657246"/>
            <a:ext cx="2806700" cy="2401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2" name="Line 71"/>
          <p:cNvSpPr>
            <a:spLocks noChangeShapeType="1"/>
          </p:cNvSpPr>
          <p:nvPr/>
        </p:nvSpPr>
        <p:spPr bwMode="auto">
          <a:xfrm>
            <a:off x="4114800" y="3028971"/>
            <a:ext cx="2900363" cy="3389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3" name="Text Box 72"/>
          <p:cNvSpPr txBox="1">
            <a:spLocks noChangeArrowheads="1"/>
          </p:cNvSpPr>
          <p:nvPr/>
        </p:nvSpPr>
        <p:spPr bwMode="auto">
          <a:xfrm>
            <a:off x="8529638" y="2681309"/>
            <a:ext cx="252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194" name="Text Box 73"/>
          <p:cNvSpPr txBox="1">
            <a:spLocks noChangeArrowheads="1"/>
          </p:cNvSpPr>
          <p:nvPr/>
        </p:nvSpPr>
        <p:spPr bwMode="auto">
          <a:xfrm>
            <a:off x="6116638" y="647721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2</a:t>
            </a:r>
            <a:endParaRPr lang="en-GB"/>
          </a:p>
        </p:txBody>
      </p:sp>
      <p:sp>
        <p:nvSpPr>
          <p:cNvPr id="195" name="Text Box 74"/>
          <p:cNvSpPr txBox="1">
            <a:spLocks noChangeArrowheads="1"/>
          </p:cNvSpPr>
          <p:nvPr/>
        </p:nvSpPr>
        <p:spPr bwMode="auto">
          <a:xfrm>
            <a:off x="6448425" y="6164284"/>
            <a:ext cx="67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1</a:t>
            </a:r>
            <a:endParaRPr lang="en-GB"/>
          </a:p>
        </p:txBody>
      </p:sp>
      <p:sp>
        <p:nvSpPr>
          <p:cNvPr id="196" name="Oval 75"/>
          <p:cNvSpPr>
            <a:spLocks noChangeArrowheads="1"/>
          </p:cNvSpPr>
          <p:nvPr/>
        </p:nvSpPr>
        <p:spPr bwMode="auto">
          <a:xfrm>
            <a:off x="6684963" y="1703409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97" name="Text Box 77"/>
          <p:cNvSpPr txBox="1">
            <a:spLocks noChangeArrowheads="1"/>
          </p:cNvSpPr>
          <p:nvPr/>
        </p:nvSpPr>
        <p:spPr bwMode="auto">
          <a:xfrm>
            <a:off x="6681806" y="1789134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dirty="0"/>
              <a:t>S’’</a:t>
            </a:r>
            <a:endParaRPr lang="en-GB" b="1" dirty="0"/>
          </a:p>
        </p:txBody>
      </p:sp>
      <p:sp>
        <p:nvSpPr>
          <p:cNvPr id="198" name="Line 78"/>
          <p:cNvSpPr>
            <a:spLocks noChangeShapeType="1"/>
          </p:cNvSpPr>
          <p:nvPr/>
        </p:nvSpPr>
        <p:spPr bwMode="auto">
          <a:xfrm>
            <a:off x="5514975" y="1751034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9" name="Line 79"/>
          <p:cNvSpPr>
            <a:spLocks noChangeShapeType="1"/>
          </p:cNvSpPr>
          <p:nvPr/>
        </p:nvSpPr>
        <p:spPr bwMode="auto">
          <a:xfrm>
            <a:off x="5629275" y="1741509"/>
            <a:ext cx="0" cy="131445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0" name="Line 80"/>
          <p:cNvSpPr>
            <a:spLocks noChangeShapeType="1"/>
          </p:cNvSpPr>
          <p:nvPr/>
        </p:nvSpPr>
        <p:spPr bwMode="auto">
          <a:xfrm>
            <a:off x="5543550" y="2951184"/>
            <a:ext cx="2305050" cy="269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01" name="Group 83"/>
          <p:cNvGrpSpPr>
            <a:grpSpLocks/>
          </p:cNvGrpSpPr>
          <p:nvPr/>
        </p:nvGrpSpPr>
        <p:grpSpPr bwMode="auto">
          <a:xfrm>
            <a:off x="6684963" y="1789134"/>
            <a:ext cx="658812" cy="2813050"/>
            <a:chOff x="4211" y="858"/>
            <a:chExt cx="415" cy="1772"/>
          </a:xfrm>
        </p:grpSpPr>
        <p:sp>
          <p:nvSpPr>
            <p:cNvPr id="202" name="Oval 76"/>
            <p:cNvSpPr>
              <a:spLocks noChangeArrowheads="1"/>
            </p:cNvSpPr>
            <p:nvPr/>
          </p:nvSpPr>
          <p:spPr bwMode="auto">
            <a:xfrm>
              <a:off x="4211" y="244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3" name="Line 81"/>
            <p:cNvSpPr>
              <a:spLocks noChangeShapeType="1"/>
            </p:cNvSpPr>
            <p:nvPr/>
          </p:nvSpPr>
          <p:spPr bwMode="auto">
            <a:xfrm>
              <a:off x="4242" y="858"/>
              <a:ext cx="0" cy="159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04" name="Text Box 82"/>
            <p:cNvSpPr txBox="1">
              <a:spLocks noChangeArrowheads="1"/>
            </p:cNvSpPr>
            <p:nvPr/>
          </p:nvSpPr>
          <p:spPr bwMode="auto">
            <a:xfrm>
              <a:off x="4326" y="2418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/>
                <a:t>S’</a:t>
              </a:r>
              <a:endParaRPr lang="en-GB" b="1"/>
            </a:p>
          </p:txBody>
        </p:sp>
      </p:grpSp>
      <p:sp>
        <p:nvSpPr>
          <p:cNvPr id="205" name="Line 85"/>
          <p:cNvSpPr>
            <a:spLocks noChangeShapeType="1"/>
          </p:cNvSpPr>
          <p:nvPr/>
        </p:nvSpPr>
        <p:spPr bwMode="auto">
          <a:xfrm rot="16200000">
            <a:off x="5542755" y="3328222"/>
            <a:ext cx="1992322" cy="23621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6" name="Line 88"/>
          <p:cNvSpPr>
            <a:spLocks noChangeShapeType="1"/>
          </p:cNvSpPr>
          <p:nvPr/>
        </p:nvSpPr>
        <p:spPr bwMode="auto">
          <a:xfrm>
            <a:off x="6734175" y="4351359"/>
            <a:ext cx="850900" cy="10001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07" name="Group 92"/>
          <p:cNvGrpSpPr>
            <a:grpSpLocks/>
          </p:cNvGrpSpPr>
          <p:nvPr/>
        </p:nvGrpSpPr>
        <p:grpSpPr bwMode="auto">
          <a:xfrm>
            <a:off x="7543800" y="4999059"/>
            <a:ext cx="485775" cy="400050"/>
            <a:chOff x="4752" y="2880"/>
            <a:chExt cx="306" cy="252"/>
          </a:xfrm>
        </p:grpSpPr>
        <p:sp>
          <p:nvSpPr>
            <p:cNvPr id="208" name="Oval 89"/>
            <p:cNvSpPr>
              <a:spLocks noChangeArrowheads="1"/>
            </p:cNvSpPr>
            <p:nvPr/>
          </p:nvSpPr>
          <p:spPr bwMode="auto">
            <a:xfrm>
              <a:off x="4752" y="307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9" name="Text Box 91"/>
            <p:cNvSpPr txBox="1">
              <a:spLocks noChangeArrowheads="1"/>
            </p:cNvSpPr>
            <p:nvPr/>
          </p:nvSpPr>
          <p:spPr bwMode="auto">
            <a:xfrm>
              <a:off x="4770" y="288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210" name="Line 93"/>
          <p:cNvSpPr>
            <a:spLocks noChangeShapeType="1"/>
          </p:cNvSpPr>
          <p:nvPr/>
        </p:nvSpPr>
        <p:spPr bwMode="auto">
          <a:xfrm>
            <a:off x="5048250" y="4960959"/>
            <a:ext cx="390525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15" name="Line 98"/>
          <p:cNvSpPr>
            <a:spLocks noChangeShapeType="1"/>
          </p:cNvSpPr>
          <p:nvPr/>
        </p:nvSpPr>
        <p:spPr bwMode="auto">
          <a:xfrm>
            <a:off x="2357422" y="1927212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16" name="Text Box 100"/>
          <p:cNvSpPr txBox="1">
            <a:spLocks noChangeArrowheads="1"/>
          </p:cNvSpPr>
          <p:nvPr/>
        </p:nvSpPr>
        <p:spPr bwMode="auto">
          <a:xfrm>
            <a:off x="2827322" y="1571612"/>
            <a:ext cx="368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FF0000"/>
                </a:solidFill>
              </a:rPr>
              <a:t>r</a:t>
            </a:r>
            <a:endParaRPr lang="en-GB" b="1">
              <a:solidFill>
                <a:srgbClr val="FF0000"/>
              </a:solidFill>
            </a:endParaRPr>
          </a:p>
        </p:txBody>
      </p:sp>
      <p:sp>
        <p:nvSpPr>
          <p:cNvPr id="219" name="Text Box 105"/>
          <p:cNvSpPr txBox="1">
            <a:spLocks noChangeArrowheads="1"/>
          </p:cNvSpPr>
          <p:nvPr/>
        </p:nvSpPr>
        <p:spPr bwMode="auto">
          <a:xfrm>
            <a:off x="254000" y="2143116"/>
            <a:ext cx="2768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Projekcija je kružnice općenito </a:t>
            </a:r>
            <a:r>
              <a:rPr lang="hr-HR" dirty="0">
                <a:solidFill>
                  <a:srgbClr val="9900CC"/>
                </a:solidFill>
              </a:rPr>
              <a:t>elipsa</a:t>
            </a:r>
            <a:r>
              <a:rPr lang="hr-HR" dirty="0"/>
              <a:t> kojoj treba odrediti veliku i malu os.</a:t>
            </a:r>
            <a:endParaRPr lang="en-GB" dirty="0"/>
          </a:p>
        </p:txBody>
      </p:sp>
      <p:sp>
        <p:nvSpPr>
          <p:cNvPr id="220" name="Text Box 106"/>
          <p:cNvSpPr txBox="1">
            <a:spLocks noChangeArrowheads="1"/>
          </p:cNvSpPr>
          <p:nvPr/>
        </p:nvSpPr>
        <p:spPr bwMode="auto">
          <a:xfrm>
            <a:off x="273050" y="3000372"/>
            <a:ext cx="2632075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>
                <a:solidFill>
                  <a:srgbClr val="CC0000"/>
                </a:solidFill>
              </a:rPr>
              <a:t>VAŽNO!</a:t>
            </a:r>
          </a:p>
          <a:p>
            <a:pPr>
              <a:spcBef>
                <a:spcPct val="50000"/>
              </a:spcBef>
            </a:pPr>
            <a:r>
              <a:rPr lang="hr-HR" dirty="0"/>
              <a:t>U svakoj je projekciji </a:t>
            </a:r>
            <a:r>
              <a:rPr lang="hr-HR" b="1" dirty="0">
                <a:solidFill>
                  <a:srgbClr val="FF0000"/>
                </a:solidFill>
              </a:rPr>
              <a:t>velika os na </a:t>
            </a:r>
            <a:r>
              <a:rPr lang="hr-HR" b="1" dirty="0" err="1">
                <a:solidFill>
                  <a:srgbClr val="FF0000"/>
                </a:solidFill>
              </a:rPr>
              <a:t>sutražnici</a:t>
            </a:r>
            <a:r>
              <a:rPr lang="hr-HR" dirty="0"/>
              <a:t>, a </a:t>
            </a:r>
            <a:r>
              <a:rPr lang="hr-HR" b="1" dirty="0">
                <a:solidFill>
                  <a:srgbClr val="006600"/>
                </a:solidFill>
              </a:rPr>
              <a:t>mala na </a:t>
            </a:r>
            <a:r>
              <a:rPr lang="hr-HR" b="1" dirty="0" err="1">
                <a:solidFill>
                  <a:srgbClr val="006600"/>
                </a:solidFill>
              </a:rPr>
              <a:t>priklonici</a:t>
            </a:r>
            <a:r>
              <a:rPr lang="hr-HR" dirty="0"/>
              <a:t> odgovarajuće skupine (duljina se male osi određuje pomoću prevaljene </a:t>
            </a:r>
            <a:r>
              <a:rPr lang="hr-HR" dirty="0" err="1"/>
              <a:t>priklonice</a:t>
            </a:r>
            <a:r>
              <a:rPr lang="hr-HR" dirty="0"/>
              <a:t>).</a:t>
            </a:r>
            <a:endParaRPr lang="en-GB" dirty="0"/>
          </a:p>
        </p:txBody>
      </p:sp>
      <p:grpSp>
        <p:nvGrpSpPr>
          <p:cNvPr id="223" name="Group 114"/>
          <p:cNvGrpSpPr>
            <a:grpSpLocks/>
          </p:cNvGrpSpPr>
          <p:nvPr/>
        </p:nvGrpSpPr>
        <p:grpSpPr bwMode="auto">
          <a:xfrm>
            <a:off x="6388100" y="5168921"/>
            <a:ext cx="2368550" cy="584200"/>
            <a:chOff x="4024" y="2848"/>
            <a:chExt cx="1492" cy="368"/>
          </a:xfrm>
        </p:grpSpPr>
        <p:sp>
          <p:nvSpPr>
            <p:cNvPr id="224" name="Line 111"/>
            <p:cNvSpPr>
              <a:spLocks noChangeShapeType="1"/>
            </p:cNvSpPr>
            <p:nvPr/>
          </p:nvSpPr>
          <p:spPr bwMode="auto">
            <a:xfrm>
              <a:off x="4024" y="2848"/>
              <a:ext cx="1492" cy="228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5" name="Text Box 112"/>
            <p:cNvSpPr txBox="1">
              <a:spLocks noChangeArrowheads="1"/>
            </p:cNvSpPr>
            <p:nvPr/>
          </p:nvSpPr>
          <p:spPr bwMode="auto">
            <a:xfrm>
              <a:off x="4344" y="2880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r</a:t>
              </a:r>
              <a:endParaRPr lang="en-GB">
                <a:solidFill>
                  <a:srgbClr val="006600"/>
                </a:solidFill>
              </a:endParaRPr>
            </a:p>
          </p:txBody>
        </p:sp>
        <p:sp>
          <p:nvSpPr>
            <p:cNvPr id="226" name="Text Box 113"/>
            <p:cNvSpPr txBox="1">
              <a:spLocks noChangeArrowheads="1"/>
            </p:cNvSpPr>
            <p:nvPr/>
          </p:nvSpPr>
          <p:spPr bwMode="auto">
            <a:xfrm>
              <a:off x="5120" y="3004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r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228" name="Group 120"/>
          <p:cNvGrpSpPr>
            <a:grpSpLocks/>
          </p:cNvGrpSpPr>
          <p:nvPr/>
        </p:nvGrpSpPr>
        <p:grpSpPr bwMode="auto">
          <a:xfrm>
            <a:off x="6138863" y="3835421"/>
            <a:ext cx="2649537" cy="1695450"/>
            <a:chOff x="3867" y="2008"/>
            <a:chExt cx="1669" cy="1068"/>
          </a:xfrm>
        </p:grpSpPr>
        <p:sp>
          <p:nvSpPr>
            <p:cNvPr id="229" name="Line 117"/>
            <p:cNvSpPr>
              <a:spLocks noChangeShapeType="1"/>
            </p:cNvSpPr>
            <p:nvPr/>
          </p:nvSpPr>
          <p:spPr bwMode="auto">
            <a:xfrm>
              <a:off x="4623" y="2008"/>
              <a:ext cx="913" cy="106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30" name="Line 118"/>
            <p:cNvSpPr>
              <a:spLocks noChangeShapeType="1"/>
            </p:cNvSpPr>
            <p:nvPr/>
          </p:nvSpPr>
          <p:spPr bwMode="auto">
            <a:xfrm>
              <a:off x="3867" y="2656"/>
              <a:ext cx="161" cy="18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31" name="Line 119"/>
          <p:cNvSpPr>
            <a:spLocks noChangeShapeType="1"/>
          </p:cNvSpPr>
          <p:nvPr/>
        </p:nvSpPr>
        <p:spPr bwMode="auto">
          <a:xfrm flipH="1">
            <a:off x="6127750" y="3835421"/>
            <a:ext cx="1206500" cy="1031875"/>
          </a:xfrm>
          <a:prstGeom prst="line">
            <a:avLst/>
          </a:prstGeom>
          <a:noFill/>
          <a:ln w="38100">
            <a:solidFill>
              <a:srgbClr val="0066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32" name="Group 123"/>
          <p:cNvGrpSpPr>
            <a:grpSpLocks/>
          </p:cNvGrpSpPr>
          <p:nvPr/>
        </p:nvGrpSpPr>
        <p:grpSpPr bwMode="auto">
          <a:xfrm>
            <a:off x="5938838" y="3165496"/>
            <a:ext cx="1576387" cy="2376488"/>
            <a:chOff x="3741" y="1586"/>
            <a:chExt cx="993" cy="1497"/>
          </a:xfrm>
        </p:grpSpPr>
        <p:sp>
          <p:nvSpPr>
            <p:cNvPr id="233" name="Oval 121"/>
            <p:cNvSpPr>
              <a:spLocks noChangeArrowheads="1"/>
            </p:cNvSpPr>
            <p:nvPr/>
          </p:nvSpPr>
          <p:spPr bwMode="auto">
            <a:xfrm rot="2998109">
              <a:off x="3489" y="1838"/>
              <a:ext cx="1497" cy="99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34" name="Text Box 122"/>
            <p:cNvSpPr txBox="1">
              <a:spLocks noChangeArrowheads="1"/>
            </p:cNvSpPr>
            <p:nvPr/>
          </p:nvSpPr>
          <p:spPr bwMode="auto">
            <a:xfrm>
              <a:off x="4406" y="1641"/>
              <a:ext cx="27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/>
                <a:t>k’</a:t>
              </a:r>
              <a:endParaRPr lang="en-GB" b="1"/>
            </a:p>
          </p:txBody>
        </p:sp>
      </p:grpSp>
      <p:grpSp>
        <p:nvGrpSpPr>
          <p:cNvPr id="235" name="Group 126"/>
          <p:cNvGrpSpPr>
            <a:grpSpLocks/>
          </p:cNvGrpSpPr>
          <p:nvPr/>
        </p:nvGrpSpPr>
        <p:grpSpPr bwMode="auto">
          <a:xfrm>
            <a:off x="5605463" y="796946"/>
            <a:ext cx="2243137" cy="2243138"/>
            <a:chOff x="3531" y="94"/>
            <a:chExt cx="1413" cy="1413"/>
          </a:xfrm>
        </p:grpSpPr>
        <p:sp>
          <p:nvSpPr>
            <p:cNvPr id="236" name="Line 124"/>
            <p:cNvSpPr>
              <a:spLocks noChangeShapeType="1"/>
            </p:cNvSpPr>
            <p:nvPr/>
          </p:nvSpPr>
          <p:spPr bwMode="auto">
            <a:xfrm flipH="1">
              <a:off x="3531" y="94"/>
              <a:ext cx="1413" cy="12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37" name="Line 125"/>
            <p:cNvSpPr>
              <a:spLocks noChangeShapeType="1"/>
            </p:cNvSpPr>
            <p:nvPr/>
          </p:nvSpPr>
          <p:spPr bwMode="auto">
            <a:xfrm rot="16200000" flipH="1">
              <a:off x="3627" y="198"/>
              <a:ext cx="1413" cy="12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38" name="Group 147"/>
          <p:cNvGrpSpPr>
            <a:grpSpLocks/>
          </p:cNvGrpSpPr>
          <p:nvPr/>
        </p:nvGrpSpPr>
        <p:grpSpPr bwMode="auto">
          <a:xfrm>
            <a:off x="5969000" y="3441721"/>
            <a:ext cx="1524000" cy="1806575"/>
            <a:chOff x="3760" y="1760"/>
            <a:chExt cx="960" cy="1138"/>
          </a:xfrm>
        </p:grpSpPr>
        <p:sp>
          <p:nvSpPr>
            <p:cNvPr id="239" name="Line 110"/>
            <p:cNvSpPr>
              <a:spLocks noChangeShapeType="1"/>
            </p:cNvSpPr>
            <p:nvPr/>
          </p:nvSpPr>
          <p:spPr bwMode="auto">
            <a:xfrm>
              <a:off x="3760" y="1760"/>
              <a:ext cx="960" cy="11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40" name="Text Box 127"/>
            <p:cNvSpPr txBox="1">
              <a:spLocks noChangeArrowheads="1"/>
            </p:cNvSpPr>
            <p:nvPr/>
          </p:nvSpPr>
          <p:spPr bwMode="auto">
            <a:xfrm>
              <a:off x="3824" y="1956"/>
              <a:ext cx="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0000"/>
                  </a:solidFill>
                </a:rPr>
                <a:t>r</a:t>
              </a:r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241" name="Text Box 129"/>
            <p:cNvSpPr txBox="1">
              <a:spLocks noChangeArrowheads="1"/>
            </p:cNvSpPr>
            <p:nvPr/>
          </p:nvSpPr>
          <p:spPr bwMode="auto">
            <a:xfrm>
              <a:off x="4292" y="2516"/>
              <a:ext cx="2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0000"/>
                  </a:solidFill>
                </a:rPr>
                <a:t>r</a:t>
              </a:r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242" name="Line 132"/>
          <p:cNvSpPr>
            <a:spLocks noChangeShapeType="1"/>
          </p:cNvSpPr>
          <p:nvPr/>
        </p:nvSpPr>
        <p:spPr bwMode="auto">
          <a:xfrm flipV="1">
            <a:off x="5822950" y="973159"/>
            <a:ext cx="1822450" cy="1554162"/>
          </a:xfrm>
          <a:prstGeom prst="line">
            <a:avLst/>
          </a:prstGeom>
          <a:noFill/>
          <a:ln w="38100">
            <a:solidFill>
              <a:srgbClr val="9933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3" name="Line 133"/>
          <p:cNvSpPr>
            <a:spLocks noChangeShapeType="1"/>
          </p:cNvSpPr>
          <p:nvPr/>
        </p:nvSpPr>
        <p:spPr bwMode="auto">
          <a:xfrm>
            <a:off x="6737350" y="3041671"/>
            <a:ext cx="0" cy="13081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4" name="Line 136"/>
          <p:cNvSpPr>
            <a:spLocks noChangeShapeType="1"/>
          </p:cNvSpPr>
          <p:nvPr/>
        </p:nvSpPr>
        <p:spPr bwMode="auto">
          <a:xfrm flipV="1">
            <a:off x="6267450" y="723921"/>
            <a:ext cx="2305050" cy="476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5" name="Line 137"/>
          <p:cNvSpPr>
            <a:spLocks noChangeShapeType="1"/>
          </p:cNvSpPr>
          <p:nvPr/>
        </p:nvSpPr>
        <p:spPr bwMode="auto">
          <a:xfrm flipV="1">
            <a:off x="6565900" y="882671"/>
            <a:ext cx="1181100" cy="254000"/>
          </a:xfrm>
          <a:prstGeom prst="line">
            <a:avLst/>
          </a:prstGeom>
          <a:noFill/>
          <a:ln w="57150">
            <a:solidFill>
              <a:srgbClr val="0000CC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6" name="Line 138"/>
          <p:cNvSpPr>
            <a:spLocks noChangeShapeType="1"/>
          </p:cNvSpPr>
          <p:nvPr/>
        </p:nvSpPr>
        <p:spPr bwMode="auto">
          <a:xfrm flipH="1">
            <a:off x="6356350" y="1149371"/>
            <a:ext cx="209550" cy="171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47" name="Group 141"/>
          <p:cNvGrpSpPr>
            <a:grpSpLocks/>
          </p:cNvGrpSpPr>
          <p:nvPr/>
        </p:nvGrpSpPr>
        <p:grpSpPr bwMode="auto">
          <a:xfrm>
            <a:off x="7696200" y="844571"/>
            <a:ext cx="495300" cy="349250"/>
            <a:chOff x="4848" y="124"/>
            <a:chExt cx="312" cy="220"/>
          </a:xfrm>
        </p:grpSpPr>
        <p:sp>
          <p:nvSpPr>
            <p:cNvPr id="248" name="Oval 139"/>
            <p:cNvSpPr>
              <a:spLocks noChangeArrowheads="1"/>
            </p:cNvSpPr>
            <p:nvPr/>
          </p:nvSpPr>
          <p:spPr bwMode="auto">
            <a:xfrm>
              <a:off x="4848" y="12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9" name="Text Box 140"/>
            <p:cNvSpPr txBox="1">
              <a:spLocks noChangeArrowheads="1"/>
            </p:cNvSpPr>
            <p:nvPr/>
          </p:nvSpPr>
          <p:spPr bwMode="auto">
            <a:xfrm>
              <a:off x="4864" y="132"/>
              <a:ext cx="2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250" name="Line 143"/>
          <p:cNvSpPr>
            <a:spLocks noChangeShapeType="1"/>
          </p:cNvSpPr>
          <p:nvPr/>
        </p:nvSpPr>
        <p:spPr bwMode="auto">
          <a:xfrm>
            <a:off x="6361113" y="1308121"/>
            <a:ext cx="750887" cy="8826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51" name="Group 146"/>
          <p:cNvGrpSpPr>
            <a:grpSpLocks/>
          </p:cNvGrpSpPr>
          <p:nvPr/>
        </p:nvGrpSpPr>
        <p:grpSpPr bwMode="auto">
          <a:xfrm>
            <a:off x="5537200" y="1185884"/>
            <a:ext cx="2476500" cy="1133475"/>
            <a:chOff x="3488" y="339"/>
            <a:chExt cx="1560" cy="714"/>
          </a:xfrm>
        </p:grpSpPr>
        <p:sp>
          <p:nvSpPr>
            <p:cNvPr id="252" name="Oval 144"/>
            <p:cNvSpPr>
              <a:spLocks noChangeArrowheads="1"/>
            </p:cNvSpPr>
            <p:nvPr/>
          </p:nvSpPr>
          <p:spPr bwMode="auto">
            <a:xfrm rot="-2409360">
              <a:off x="3488" y="339"/>
              <a:ext cx="1514" cy="71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3" name="Text Box 145"/>
            <p:cNvSpPr txBox="1">
              <a:spLocks noChangeArrowheads="1"/>
            </p:cNvSpPr>
            <p:nvPr/>
          </p:nvSpPr>
          <p:spPr bwMode="auto">
            <a:xfrm>
              <a:off x="4664" y="736"/>
              <a:ext cx="3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/>
                <a:t>k’’</a:t>
              </a:r>
              <a:endParaRPr lang="en-GB" b="1"/>
            </a:p>
          </p:txBody>
        </p:sp>
      </p:grpSp>
      <p:sp>
        <p:nvSpPr>
          <p:cNvPr id="254" name="Line 135"/>
          <p:cNvSpPr>
            <a:spLocks noChangeShapeType="1"/>
          </p:cNvSpPr>
          <p:nvPr/>
        </p:nvSpPr>
        <p:spPr bwMode="auto">
          <a:xfrm flipV="1">
            <a:off x="6743700" y="889021"/>
            <a:ext cx="996950" cy="8509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55" name="Group 152"/>
          <p:cNvGrpSpPr>
            <a:grpSpLocks/>
          </p:cNvGrpSpPr>
          <p:nvPr/>
        </p:nvGrpSpPr>
        <p:grpSpPr bwMode="auto">
          <a:xfrm>
            <a:off x="5972175" y="1752621"/>
            <a:ext cx="1524000" cy="3486150"/>
            <a:chOff x="3762" y="696"/>
            <a:chExt cx="960" cy="2196"/>
          </a:xfrm>
        </p:grpSpPr>
        <p:sp>
          <p:nvSpPr>
            <p:cNvPr id="256" name="Line 149"/>
            <p:cNvSpPr>
              <a:spLocks noChangeShapeType="1"/>
            </p:cNvSpPr>
            <p:nvPr/>
          </p:nvSpPr>
          <p:spPr bwMode="auto">
            <a:xfrm flipV="1">
              <a:off x="3762" y="702"/>
              <a:ext cx="0" cy="1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7" name="Line 150"/>
            <p:cNvSpPr>
              <a:spLocks noChangeShapeType="1"/>
            </p:cNvSpPr>
            <p:nvPr/>
          </p:nvSpPr>
          <p:spPr bwMode="auto">
            <a:xfrm flipV="1">
              <a:off x="4722" y="696"/>
              <a:ext cx="0" cy="2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8" name="Line 151"/>
            <p:cNvSpPr>
              <a:spLocks noChangeShapeType="1"/>
            </p:cNvSpPr>
            <p:nvPr/>
          </p:nvSpPr>
          <p:spPr bwMode="auto">
            <a:xfrm>
              <a:off x="3768" y="696"/>
              <a:ext cx="95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59" name="Group 158"/>
          <p:cNvGrpSpPr>
            <a:grpSpLocks/>
          </p:cNvGrpSpPr>
          <p:nvPr/>
        </p:nvGrpSpPr>
        <p:grpSpPr bwMode="auto">
          <a:xfrm>
            <a:off x="5867400" y="647721"/>
            <a:ext cx="1600200" cy="4433888"/>
            <a:chOff x="3696" y="0"/>
            <a:chExt cx="1008" cy="2793"/>
          </a:xfrm>
        </p:grpSpPr>
        <p:sp>
          <p:nvSpPr>
            <p:cNvPr id="260" name="Line 153"/>
            <p:cNvSpPr>
              <a:spLocks noChangeShapeType="1"/>
            </p:cNvSpPr>
            <p:nvPr/>
          </p:nvSpPr>
          <p:spPr bwMode="auto">
            <a:xfrm flipV="1">
              <a:off x="3702" y="1509"/>
              <a:ext cx="0" cy="12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1" name="Line 154"/>
            <p:cNvSpPr>
              <a:spLocks noChangeShapeType="1"/>
            </p:cNvSpPr>
            <p:nvPr/>
          </p:nvSpPr>
          <p:spPr bwMode="auto">
            <a:xfrm flipV="1">
              <a:off x="3696" y="0"/>
              <a:ext cx="1008" cy="15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62" name="Group 160"/>
          <p:cNvGrpSpPr>
            <a:grpSpLocks/>
          </p:cNvGrpSpPr>
          <p:nvPr/>
        </p:nvGrpSpPr>
        <p:grpSpPr bwMode="auto">
          <a:xfrm>
            <a:off x="6129338" y="862034"/>
            <a:ext cx="1190625" cy="4005262"/>
            <a:chOff x="3861" y="135"/>
            <a:chExt cx="750" cy="2523"/>
          </a:xfrm>
        </p:grpSpPr>
        <p:sp>
          <p:nvSpPr>
            <p:cNvPr id="263" name="Line 156"/>
            <p:cNvSpPr>
              <a:spLocks noChangeShapeType="1"/>
            </p:cNvSpPr>
            <p:nvPr/>
          </p:nvSpPr>
          <p:spPr bwMode="auto">
            <a:xfrm flipV="1">
              <a:off x="3864" y="1254"/>
              <a:ext cx="0" cy="14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4" name="Line 157"/>
            <p:cNvSpPr>
              <a:spLocks noChangeShapeType="1"/>
            </p:cNvSpPr>
            <p:nvPr/>
          </p:nvSpPr>
          <p:spPr bwMode="auto">
            <a:xfrm flipV="1">
              <a:off x="4611" y="141"/>
              <a:ext cx="0" cy="18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5" name="Line 159"/>
            <p:cNvSpPr>
              <a:spLocks noChangeShapeType="1"/>
            </p:cNvSpPr>
            <p:nvPr/>
          </p:nvSpPr>
          <p:spPr bwMode="auto">
            <a:xfrm flipH="1">
              <a:off x="3861" y="135"/>
              <a:ext cx="750" cy="1125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66" name="Group 165"/>
          <p:cNvGrpSpPr>
            <a:grpSpLocks/>
          </p:cNvGrpSpPr>
          <p:nvPr/>
        </p:nvGrpSpPr>
        <p:grpSpPr bwMode="auto">
          <a:xfrm>
            <a:off x="5694363" y="866796"/>
            <a:ext cx="2051050" cy="1776413"/>
            <a:chOff x="3587" y="138"/>
            <a:chExt cx="1292" cy="1119"/>
          </a:xfrm>
        </p:grpSpPr>
        <p:sp>
          <p:nvSpPr>
            <p:cNvPr id="267" name="Line 161"/>
            <p:cNvSpPr>
              <a:spLocks noChangeShapeType="1"/>
            </p:cNvSpPr>
            <p:nvPr/>
          </p:nvSpPr>
          <p:spPr bwMode="auto">
            <a:xfrm>
              <a:off x="3648" y="1257"/>
              <a:ext cx="486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8" name="Line 162"/>
            <p:cNvSpPr>
              <a:spLocks noChangeShapeType="1"/>
            </p:cNvSpPr>
            <p:nvPr/>
          </p:nvSpPr>
          <p:spPr bwMode="auto">
            <a:xfrm>
              <a:off x="4338" y="138"/>
              <a:ext cx="486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9" name="Line 163"/>
            <p:cNvSpPr>
              <a:spLocks noChangeShapeType="1"/>
            </p:cNvSpPr>
            <p:nvPr/>
          </p:nvSpPr>
          <p:spPr bwMode="auto">
            <a:xfrm flipH="1">
              <a:off x="3587" y="471"/>
              <a:ext cx="323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70" name="Line 164"/>
            <p:cNvSpPr>
              <a:spLocks noChangeShapeType="1"/>
            </p:cNvSpPr>
            <p:nvPr/>
          </p:nvSpPr>
          <p:spPr bwMode="auto">
            <a:xfrm flipH="1">
              <a:off x="4550" y="471"/>
              <a:ext cx="329" cy="4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84" name="Text Box 179"/>
          <p:cNvSpPr txBox="1">
            <a:spLocks noChangeArrowheads="1"/>
          </p:cNvSpPr>
          <p:nvPr/>
        </p:nvSpPr>
        <p:spPr bwMode="auto">
          <a:xfrm>
            <a:off x="244475" y="5357826"/>
            <a:ext cx="2852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Velika se i mala os tlocrtne elipse projiciraju u  konjugirane promjere nacrtne elipse.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 animBg="1"/>
      <p:bldP spid="198" grpId="0" animBg="1"/>
      <p:bldP spid="199" grpId="0" animBg="1"/>
      <p:bldP spid="200" grpId="0" animBg="1"/>
      <p:bldP spid="206" grpId="0" animBg="1"/>
      <p:bldP spid="210" grpId="0" animBg="1"/>
      <p:bldP spid="219" grpId="0" autoUpdateAnimBg="0"/>
      <p:bldP spid="220" grpId="0" autoUpdateAnimBg="0"/>
      <p:bldP spid="23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50" grpId="0" animBg="1"/>
      <p:bldP spid="254" grpId="0" animBg="1"/>
      <p:bldP spid="28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428604"/>
            <a:ext cx="2774941" cy="5476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Zadaci za vježbu</a:t>
            </a:r>
            <a:r>
              <a:rPr kumimoji="0" lang="hr-H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3" name="Text Box 68"/>
          <p:cNvSpPr txBox="1">
            <a:spLocks noChangeArrowheads="1"/>
          </p:cNvSpPr>
          <p:nvPr/>
        </p:nvSpPr>
        <p:spPr bwMode="auto">
          <a:xfrm>
            <a:off x="500034" y="857232"/>
            <a:ext cx="358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" name="Text Box 69"/>
          <p:cNvSpPr txBox="1">
            <a:spLocks noChangeArrowheads="1"/>
          </p:cNvSpPr>
          <p:nvPr/>
        </p:nvSpPr>
        <p:spPr bwMode="auto">
          <a:xfrm>
            <a:off x="323850" y="1333500"/>
            <a:ext cx="3390894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1. </a:t>
            </a:r>
            <a:r>
              <a:rPr lang="hr-HR" sz="1800" dirty="0"/>
              <a:t>Konstruirati pravu veličinu trokuta </a:t>
            </a:r>
            <a:r>
              <a:rPr lang="hr-HR" sz="1800" b="1" i="1" dirty="0"/>
              <a:t>ABC</a:t>
            </a:r>
            <a:r>
              <a:rPr lang="hr-HR" sz="1800" dirty="0"/>
              <a:t>.</a:t>
            </a:r>
            <a:endParaRPr lang="en-GB" sz="1800" dirty="0"/>
          </a:p>
        </p:txBody>
      </p:sp>
      <p:sp>
        <p:nvSpPr>
          <p:cNvPr id="5" name="Line 70"/>
          <p:cNvSpPr>
            <a:spLocks noChangeShapeType="1"/>
          </p:cNvSpPr>
          <p:nvPr/>
        </p:nvSpPr>
        <p:spPr bwMode="auto">
          <a:xfrm>
            <a:off x="4173538" y="2468563"/>
            <a:ext cx="4619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Line 71"/>
          <p:cNvSpPr>
            <a:spLocks noChangeShapeType="1"/>
          </p:cNvSpPr>
          <p:nvPr/>
        </p:nvSpPr>
        <p:spPr bwMode="auto">
          <a:xfrm flipH="1">
            <a:off x="4691063" y="431800"/>
            <a:ext cx="1449387" cy="869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Line 72"/>
          <p:cNvSpPr>
            <a:spLocks noChangeShapeType="1"/>
          </p:cNvSpPr>
          <p:nvPr/>
        </p:nvSpPr>
        <p:spPr bwMode="auto">
          <a:xfrm>
            <a:off x="4695825" y="1285875"/>
            <a:ext cx="2471738" cy="852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Line 73"/>
          <p:cNvSpPr>
            <a:spLocks noChangeShapeType="1"/>
          </p:cNvSpPr>
          <p:nvPr/>
        </p:nvSpPr>
        <p:spPr bwMode="auto">
          <a:xfrm>
            <a:off x="6137275" y="431800"/>
            <a:ext cx="1030288" cy="169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74"/>
          <p:cNvSpPr>
            <a:spLocks noChangeShapeType="1"/>
          </p:cNvSpPr>
          <p:nvPr/>
        </p:nvSpPr>
        <p:spPr bwMode="auto">
          <a:xfrm>
            <a:off x="4708525" y="3714750"/>
            <a:ext cx="2463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75"/>
          <p:cNvSpPr>
            <a:spLocks noChangeShapeType="1"/>
          </p:cNvSpPr>
          <p:nvPr/>
        </p:nvSpPr>
        <p:spPr bwMode="auto">
          <a:xfrm flipH="1">
            <a:off x="4691063" y="2655888"/>
            <a:ext cx="1452562" cy="1042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76"/>
          <p:cNvSpPr>
            <a:spLocks noChangeShapeType="1"/>
          </p:cNvSpPr>
          <p:nvPr/>
        </p:nvSpPr>
        <p:spPr bwMode="auto">
          <a:xfrm>
            <a:off x="6140450" y="2668588"/>
            <a:ext cx="1028700" cy="1046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Line 77"/>
          <p:cNvSpPr>
            <a:spLocks noChangeShapeType="1"/>
          </p:cNvSpPr>
          <p:nvPr/>
        </p:nvSpPr>
        <p:spPr bwMode="auto">
          <a:xfrm>
            <a:off x="4692650" y="1285875"/>
            <a:ext cx="0" cy="239553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" name="Line 78"/>
          <p:cNvSpPr>
            <a:spLocks noChangeShapeType="1"/>
          </p:cNvSpPr>
          <p:nvPr/>
        </p:nvSpPr>
        <p:spPr bwMode="auto">
          <a:xfrm>
            <a:off x="6137275" y="452438"/>
            <a:ext cx="0" cy="22304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Line 79"/>
          <p:cNvSpPr>
            <a:spLocks noChangeShapeType="1"/>
          </p:cNvSpPr>
          <p:nvPr/>
        </p:nvSpPr>
        <p:spPr bwMode="auto">
          <a:xfrm>
            <a:off x="7158038" y="2157413"/>
            <a:ext cx="0" cy="15065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Oval 81"/>
          <p:cNvSpPr>
            <a:spLocks noChangeArrowheads="1"/>
          </p:cNvSpPr>
          <p:nvPr/>
        </p:nvSpPr>
        <p:spPr bwMode="auto">
          <a:xfrm>
            <a:off x="6084888" y="387350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Oval 82"/>
          <p:cNvSpPr>
            <a:spLocks noChangeArrowheads="1"/>
          </p:cNvSpPr>
          <p:nvPr/>
        </p:nvSpPr>
        <p:spPr bwMode="auto">
          <a:xfrm>
            <a:off x="7113588" y="3654425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Oval 83"/>
          <p:cNvSpPr>
            <a:spLocks noChangeArrowheads="1"/>
          </p:cNvSpPr>
          <p:nvPr/>
        </p:nvSpPr>
        <p:spPr bwMode="auto">
          <a:xfrm>
            <a:off x="4637088" y="3635375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Oval 84"/>
          <p:cNvSpPr>
            <a:spLocks noChangeArrowheads="1"/>
          </p:cNvSpPr>
          <p:nvPr/>
        </p:nvSpPr>
        <p:spPr bwMode="auto">
          <a:xfrm>
            <a:off x="4656138" y="1235075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9" name="Oval 85"/>
          <p:cNvSpPr>
            <a:spLocks noChangeArrowheads="1"/>
          </p:cNvSpPr>
          <p:nvPr/>
        </p:nvSpPr>
        <p:spPr bwMode="auto">
          <a:xfrm>
            <a:off x="7113588" y="2073275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0" name="Oval 86"/>
          <p:cNvSpPr>
            <a:spLocks noChangeArrowheads="1"/>
          </p:cNvSpPr>
          <p:nvPr/>
        </p:nvSpPr>
        <p:spPr bwMode="auto">
          <a:xfrm>
            <a:off x="6084888" y="2616200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1" name="Text Box 87"/>
          <p:cNvSpPr txBox="1">
            <a:spLocks noChangeArrowheads="1"/>
          </p:cNvSpPr>
          <p:nvPr/>
        </p:nvSpPr>
        <p:spPr bwMode="auto">
          <a:xfrm>
            <a:off x="4287838" y="3381375"/>
            <a:ext cx="419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7221538" y="3438525"/>
            <a:ext cx="447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B’</a:t>
            </a:r>
            <a:endParaRPr lang="en-GB"/>
          </a:p>
        </p:txBody>
      </p:sp>
      <p:sp>
        <p:nvSpPr>
          <p:cNvPr id="23" name="Text Box 89"/>
          <p:cNvSpPr txBox="1">
            <a:spLocks noChangeArrowheads="1"/>
          </p:cNvSpPr>
          <p:nvPr/>
        </p:nvSpPr>
        <p:spPr bwMode="auto">
          <a:xfrm>
            <a:off x="5659438" y="2486025"/>
            <a:ext cx="39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C’</a:t>
            </a:r>
            <a:endParaRPr lang="en-GB"/>
          </a:p>
        </p:txBody>
      </p:sp>
      <p:sp>
        <p:nvSpPr>
          <p:cNvPr id="24" name="Text Box 90"/>
          <p:cNvSpPr txBox="1">
            <a:spLocks noChangeArrowheads="1"/>
          </p:cNvSpPr>
          <p:nvPr/>
        </p:nvSpPr>
        <p:spPr bwMode="auto">
          <a:xfrm>
            <a:off x="7135813" y="1743075"/>
            <a:ext cx="485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B’’</a:t>
            </a:r>
            <a:endParaRPr lang="en-GB"/>
          </a:p>
        </p:txBody>
      </p:sp>
      <p:sp>
        <p:nvSpPr>
          <p:cNvPr id="25" name="Text Box 91"/>
          <p:cNvSpPr txBox="1">
            <a:spLocks noChangeArrowheads="1"/>
          </p:cNvSpPr>
          <p:nvPr/>
        </p:nvSpPr>
        <p:spPr bwMode="auto">
          <a:xfrm>
            <a:off x="4354513" y="9144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A’’</a:t>
            </a:r>
            <a:endParaRPr lang="en-GB"/>
          </a:p>
        </p:txBody>
      </p:sp>
      <p:sp>
        <p:nvSpPr>
          <p:cNvPr id="26" name="Text Box 92"/>
          <p:cNvSpPr txBox="1">
            <a:spLocks noChangeArrowheads="1"/>
          </p:cNvSpPr>
          <p:nvPr/>
        </p:nvSpPr>
        <p:spPr bwMode="auto">
          <a:xfrm>
            <a:off x="6164263" y="142875"/>
            <a:ext cx="552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C’’</a:t>
            </a:r>
            <a:endParaRPr lang="en-GB"/>
          </a:p>
        </p:txBody>
      </p:sp>
      <p:sp>
        <p:nvSpPr>
          <p:cNvPr id="27" name="Text Box 93"/>
          <p:cNvSpPr txBox="1">
            <a:spLocks noChangeArrowheads="1"/>
          </p:cNvSpPr>
          <p:nvPr/>
        </p:nvSpPr>
        <p:spPr bwMode="auto">
          <a:xfrm>
            <a:off x="327025" y="2298700"/>
            <a:ext cx="264795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>
                <a:solidFill>
                  <a:srgbClr val="FF0000"/>
                </a:solidFill>
              </a:rPr>
              <a:t>Uputa</a:t>
            </a:r>
            <a:r>
              <a:rPr lang="hr-HR" dirty="0"/>
              <a:t>. </a:t>
            </a:r>
          </a:p>
          <a:p>
            <a:pPr>
              <a:spcBef>
                <a:spcPct val="50000"/>
              </a:spcBef>
            </a:pPr>
            <a:r>
              <a:rPr lang="hr-HR" dirty="0"/>
              <a:t>a) Odrediti tragove ravnine trokuta pomoću dvaju </a:t>
            </a:r>
            <a:r>
              <a:rPr lang="hr-HR" dirty="0" smtClean="0"/>
              <a:t>pravaca (ovdje su izabrani ukršteni pravci).</a:t>
            </a:r>
            <a:endParaRPr lang="en-GB" dirty="0"/>
          </a:p>
        </p:txBody>
      </p:sp>
      <p:grpSp>
        <p:nvGrpSpPr>
          <p:cNvPr id="28" name="Group 96"/>
          <p:cNvGrpSpPr>
            <a:grpSpLocks/>
          </p:cNvGrpSpPr>
          <p:nvPr/>
        </p:nvGrpSpPr>
        <p:grpSpPr bwMode="auto">
          <a:xfrm>
            <a:off x="5859463" y="66675"/>
            <a:ext cx="1562100" cy="3886200"/>
            <a:chOff x="2850" y="126"/>
            <a:chExt cx="984" cy="2448"/>
          </a:xfrm>
        </p:grpSpPr>
        <p:sp>
          <p:nvSpPr>
            <p:cNvPr id="29" name="Line 94"/>
            <p:cNvSpPr>
              <a:spLocks noChangeShapeType="1"/>
            </p:cNvSpPr>
            <p:nvPr/>
          </p:nvSpPr>
          <p:spPr bwMode="auto">
            <a:xfrm>
              <a:off x="2880" y="126"/>
              <a:ext cx="930" cy="15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Line 95"/>
            <p:cNvSpPr>
              <a:spLocks noChangeShapeType="1"/>
            </p:cNvSpPr>
            <p:nvPr/>
          </p:nvSpPr>
          <p:spPr bwMode="auto">
            <a:xfrm>
              <a:off x="2850" y="1584"/>
              <a:ext cx="984" cy="9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1" name="Group 99"/>
          <p:cNvGrpSpPr>
            <a:grpSpLocks/>
          </p:cNvGrpSpPr>
          <p:nvPr/>
        </p:nvGrpSpPr>
        <p:grpSpPr bwMode="auto">
          <a:xfrm>
            <a:off x="5945188" y="123825"/>
            <a:ext cx="1428750" cy="3790950"/>
            <a:chOff x="2904" y="162"/>
            <a:chExt cx="900" cy="2388"/>
          </a:xfrm>
        </p:grpSpPr>
        <p:sp>
          <p:nvSpPr>
            <p:cNvPr id="32" name="Line 97"/>
            <p:cNvSpPr>
              <a:spLocks noChangeShapeType="1"/>
            </p:cNvSpPr>
            <p:nvPr/>
          </p:nvSpPr>
          <p:spPr bwMode="auto">
            <a:xfrm flipV="1">
              <a:off x="2904" y="162"/>
              <a:ext cx="0" cy="147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Line 98"/>
            <p:cNvSpPr>
              <a:spLocks noChangeShapeType="1"/>
            </p:cNvSpPr>
            <p:nvPr/>
          </p:nvSpPr>
          <p:spPr bwMode="auto">
            <a:xfrm>
              <a:off x="3804" y="1644"/>
              <a:ext cx="0" cy="90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4" name="Group 102"/>
          <p:cNvGrpSpPr>
            <a:grpSpLocks/>
          </p:cNvGrpSpPr>
          <p:nvPr/>
        </p:nvGrpSpPr>
        <p:grpSpPr bwMode="auto">
          <a:xfrm>
            <a:off x="7202488" y="2143125"/>
            <a:ext cx="1123950" cy="1562100"/>
            <a:chOff x="3696" y="1434"/>
            <a:chExt cx="708" cy="984"/>
          </a:xfrm>
        </p:grpSpPr>
        <p:sp>
          <p:nvSpPr>
            <p:cNvPr id="35" name="Line 100"/>
            <p:cNvSpPr>
              <a:spLocks noChangeShapeType="1"/>
            </p:cNvSpPr>
            <p:nvPr/>
          </p:nvSpPr>
          <p:spPr bwMode="auto">
            <a:xfrm>
              <a:off x="3696" y="1434"/>
              <a:ext cx="576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Line 101"/>
            <p:cNvSpPr>
              <a:spLocks noChangeShapeType="1"/>
            </p:cNvSpPr>
            <p:nvPr/>
          </p:nvSpPr>
          <p:spPr bwMode="auto">
            <a:xfrm>
              <a:off x="3696" y="2418"/>
              <a:ext cx="7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7" name="Line 103"/>
          <p:cNvSpPr>
            <a:spLocks noChangeShapeType="1"/>
          </p:cNvSpPr>
          <p:nvPr/>
        </p:nvSpPr>
        <p:spPr bwMode="auto">
          <a:xfrm>
            <a:off x="8107363" y="2476500"/>
            <a:ext cx="0" cy="1228725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8" name="Group 108"/>
          <p:cNvGrpSpPr>
            <a:grpSpLocks/>
          </p:cNvGrpSpPr>
          <p:nvPr/>
        </p:nvGrpSpPr>
        <p:grpSpPr bwMode="auto">
          <a:xfrm>
            <a:off x="3849688" y="0"/>
            <a:ext cx="4819650" cy="4833938"/>
            <a:chOff x="1584" y="84"/>
            <a:chExt cx="3036" cy="3045"/>
          </a:xfrm>
        </p:grpSpPr>
        <p:sp>
          <p:nvSpPr>
            <p:cNvPr id="39" name="Line 104"/>
            <p:cNvSpPr>
              <a:spLocks noChangeShapeType="1"/>
            </p:cNvSpPr>
            <p:nvPr/>
          </p:nvSpPr>
          <p:spPr bwMode="auto">
            <a:xfrm flipH="1">
              <a:off x="1752" y="2335"/>
              <a:ext cx="2802" cy="785"/>
            </a:xfrm>
            <a:prstGeom prst="line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0" name="Text Box 105"/>
            <p:cNvSpPr txBox="1">
              <a:spLocks noChangeArrowheads="1"/>
            </p:cNvSpPr>
            <p:nvPr/>
          </p:nvSpPr>
          <p:spPr bwMode="auto">
            <a:xfrm>
              <a:off x="1584" y="2898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>
                  <a:solidFill>
                    <a:srgbClr val="9900CC"/>
                  </a:solidFill>
                </a:rPr>
                <a:t>r</a:t>
              </a:r>
              <a:r>
                <a:rPr lang="hr-HR" sz="1800" baseline="-25000">
                  <a:solidFill>
                    <a:srgbClr val="9900CC"/>
                  </a:solidFill>
                </a:rPr>
                <a:t>1</a:t>
              </a:r>
              <a:endParaRPr lang="en-GB" sz="1800">
                <a:solidFill>
                  <a:srgbClr val="9900CC"/>
                </a:solidFill>
              </a:endParaRPr>
            </a:p>
          </p:txBody>
        </p:sp>
        <p:sp>
          <p:nvSpPr>
            <p:cNvPr id="41" name="Line 106"/>
            <p:cNvSpPr>
              <a:spLocks noChangeShapeType="1"/>
            </p:cNvSpPr>
            <p:nvPr/>
          </p:nvSpPr>
          <p:spPr bwMode="auto">
            <a:xfrm>
              <a:off x="2660" y="84"/>
              <a:ext cx="1960" cy="684"/>
            </a:xfrm>
            <a:prstGeom prst="line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Text Box 107"/>
            <p:cNvSpPr txBox="1">
              <a:spLocks noChangeArrowheads="1"/>
            </p:cNvSpPr>
            <p:nvPr/>
          </p:nvSpPr>
          <p:spPr bwMode="auto">
            <a:xfrm>
              <a:off x="3594" y="174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>
                  <a:solidFill>
                    <a:srgbClr val="9900CC"/>
                  </a:solidFill>
                </a:rPr>
                <a:t>r</a:t>
              </a:r>
              <a:r>
                <a:rPr lang="hr-HR" sz="1800" baseline="-25000">
                  <a:solidFill>
                    <a:srgbClr val="9900CC"/>
                  </a:solidFill>
                </a:rPr>
                <a:t>2</a:t>
              </a:r>
              <a:endParaRPr lang="en-GB" sz="1800">
                <a:solidFill>
                  <a:srgbClr val="9900CC"/>
                </a:solidFill>
              </a:endParaRPr>
            </a:p>
          </p:txBody>
        </p:sp>
      </p:grpSp>
      <p:sp>
        <p:nvSpPr>
          <p:cNvPr id="43" name="Line 110"/>
          <p:cNvSpPr>
            <a:spLocks noChangeShapeType="1"/>
          </p:cNvSpPr>
          <p:nvPr/>
        </p:nvSpPr>
        <p:spPr bwMode="auto">
          <a:xfrm rot="16200000" flipV="1">
            <a:off x="3800475" y="4659313"/>
            <a:ext cx="2536825" cy="714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4" name="Text Box 111"/>
          <p:cNvSpPr txBox="1">
            <a:spLocks noChangeArrowheads="1"/>
          </p:cNvSpPr>
          <p:nvPr/>
        </p:nvSpPr>
        <p:spPr bwMode="auto">
          <a:xfrm>
            <a:off x="317500" y="3878268"/>
            <a:ext cx="2644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b) Rotirati točku </a:t>
            </a:r>
            <a:r>
              <a:rPr lang="hr-HR" i="1" dirty="0"/>
              <a:t>A</a:t>
            </a:r>
            <a:r>
              <a:rPr lang="hr-HR" dirty="0"/>
              <a:t> u </a:t>
            </a:r>
            <a:r>
              <a:rPr lang="hr-HR" b="1" dirty="0">
                <a:sym typeface="Symbol" pitchFamily="18" charset="2"/>
              </a:rPr>
              <a:t></a:t>
            </a:r>
            <a:r>
              <a:rPr lang="hr-HR" baseline="-25000" dirty="0">
                <a:sym typeface="Symbol" pitchFamily="18" charset="2"/>
              </a:rPr>
              <a:t>1</a:t>
            </a:r>
            <a:r>
              <a:rPr lang="hr-HR" dirty="0">
                <a:sym typeface="Symbol" pitchFamily="18" charset="2"/>
              </a:rPr>
              <a:t>.</a:t>
            </a:r>
            <a:endParaRPr lang="en-GB" dirty="0"/>
          </a:p>
        </p:txBody>
      </p:sp>
      <p:grpSp>
        <p:nvGrpSpPr>
          <p:cNvPr id="45" name="Group 114"/>
          <p:cNvGrpSpPr>
            <a:grpSpLocks/>
          </p:cNvGrpSpPr>
          <p:nvPr/>
        </p:nvGrpSpPr>
        <p:grpSpPr bwMode="auto">
          <a:xfrm>
            <a:off x="3290888" y="3609975"/>
            <a:ext cx="1368425" cy="471488"/>
            <a:chOff x="1232" y="2358"/>
            <a:chExt cx="862" cy="297"/>
          </a:xfrm>
        </p:grpSpPr>
        <p:sp>
          <p:nvSpPr>
            <p:cNvPr id="46" name="Oval 80"/>
            <p:cNvSpPr>
              <a:spLocks noChangeArrowheads="1"/>
            </p:cNvSpPr>
            <p:nvPr/>
          </p:nvSpPr>
          <p:spPr bwMode="auto">
            <a:xfrm>
              <a:off x="1356" y="2580"/>
              <a:ext cx="62" cy="62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Line 109"/>
            <p:cNvSpPr>
              <a:spLocks noChangeShapeType="1"/>
            </p:cNvSpPr>
            <p:nvPr/>
          </p:nvSpPr>
          <p:spPr bwMode="auto">
            <a:xfrm flipV="1">
              <a:off x="1232" y="2412"/>
              <a:ext cx="862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Text Box 113"/>
            <p:cNvSpPr txBox="1">
              <a:spLocks noChangeArrowheads="1"/>
            </p:cNvSpPr>
            <p:nvPr/>
          </p:nvSpPr>
          <p:spPr bwMode="auto">
            <a:xfrm>
              <a:off x="1248" y="235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49" name="Line 115"/>
          <p:cNvSpPr>
            <a:spLocks noChangeShapeType="1"/>
          </p:cNvSpPr>
          <p:nvPr/>
        </p:nvSpPr>
        <p:spPr bwMode="auto">
          <a:xfrm>
            <a:off x="3563938" y="4029075"/>
            <a:ext cx="139065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0" name="Arc 118"/>
          <p:cNvSpPr>
            <a:spLocks/>
          </p:cNvSpPr>
          <p:nvPr/>
        </p:nvSpPr>
        <p:spPr bwMode="auto">
          <a:xfrm rot="9900000">
            <a:off x="3513138" y="3889375"/>
            <a:ext cx="1558925" cy="23733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34 w 21600"/>
              <a:gd name="T1" fmla="*/ 0 h 34121"/>
              <a:gd name="T2" fmla="*/ 17601 w 21600"/>
              <a:gd name="T3" fmla="*/ 34121 h 34121"/>
              <a:gd name="T4" fmla="*/ 0 w 21600"/>
              <a:gd name="T5" fmla="*/ 21600 h 34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4121" fill="none" extrusionOk="0">
                <a:moveTo>
                  <a:pt x="133" y="0"/>
                </a:moveTo>
                <a:cubicBezTo>
                  <a:pt x="12010" y="74"/>
                  <a:pt x="21600" y="9722"/>
                  <a:pt x="21600" y="21600"/>
                </a:cubicBezTo>
                <a:cubicBezTo>
                  <a:pt x="21600" y="26087"/>
                  <a:pt x="20202" y="30464"/>
                  <a:pt x="17600" y="34120"/>
                </a:cubicBezTo>
              </a:path>
              <a:path w="21600" h="34121" stroke="0" extrusionOk="0">
                <a:moveTo>
                  <a:pt x="133" y="0"/>
                </a:moveTo>
                <a:cubicBezTo>
                  <a:pt x="12010" y="74"/>
                  <a:pt x="21600" y="9722"/>
                  <a:pt x="21600" y="21600"/>
                </a:cubicBezTo>
                <a:cubicBezTo>
                  <a:pt x="21600" y="26087"/>
                  <a:pt x="20202" y="30464"/>
                  <a:pt x="17600" y="3412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51" name="Group 123"/>
          <p:cNvGrpSpPr>
            <a:grpSpLocks/>
          </p:cNvGrpSpPr>
          <p:nvPr/>
        </p:nvGrpSpPr>
        <p:grpSpPr bwMode="auto">
          <a:xfrm>
            <a:off x="4859338" y="5702300"/>
            <a:ext cx="536575" cy="368300"/>
            <a:chOff x="2220" y="3676"/>
            <a:chExt cx="338" cy="232"/>
          </a:xfrm>
        </p:grpSpPr>
        <p:sp>
          <p:nvSpPr>
            <p:cNvPr id="52" name="Oval 121"/>
            <p:cNvSpPr>
              <a:spLocks noChangeArrowheads="1"/>
            </p:cNvSpPr>
            <p:nvPr/>
          </p:nvSpPr>
          <p:spPr bwMode="auto">
            <a:xfrm>
              <a:off x="2498" y="384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3" name="Text Box 122"/>
            <p:cNvSpPr txBox="1">
              <a:spLocks noChangeArrowheads="1"/>
            </p:cNvSpPr>
            <p:nvPr/>
          </p:nvSpPr>
          <p:spPr bwMode="auto">
            <a:xfrm>
              <a:off x="2220" y="3676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(A)</a:t>
              </a:r>
              <a:endParaRPr lang="en-GB"/>
            </a:p>
          </p:txBody>
        </p:sp>
      </p:grpSp>
      <p:sp>
        <p:nvSpPr>
          <p:cNvPr id="54" name="Text Box 124"/>
          <p:cNvSpPr txBox="1">
            <a:spLocks noChangeArrowheads="1"/>
          </p:cNvSpPr>
          <p:nvPr/>
        </p:nvSpPr>
        <p:spPr bwMode="auto">
          <a:xfrm>
            <a:off x="317500" y="4282867"/>
            <a:ext cx="2800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c) Točke (</a:t>
            </a:r>
            <a:r>
              <a:rPr lang="hr-HR" i="1" dirty="0"/>
              <a:t>B</a:t>
            </a:r>
            <a:r>
              <a:rPr lang="hr-HR" dirty="0"/>
              <a:t>) i (</a:t>
            </a:r>
            <a:r>
              <a:rPr lang="hr-HR" i="1" dirty="0"/>
              <a:t>C</a:t>
            </a:r>
            <a:r>
              <a:rPr lang="hr-HR" dirty="0"/>
              <a:t>) konstruirati pomoću </a:t>
            </a:r>
            <a:r>
              <a:rPr lang="hr-HR" dirty="0" err="1"/>
              <a:t>afinosti</a:t>
            </a:r>
            <a:r>
              <a:rPr lang="hr-HR" dirty="0"/>
              <a:t> (os </a:t>
            </a:r>
            <a:r>
              <a:rPr lang="hr-HR" i="1" dirty="0" smtClean="0"/>
              <a:t>r</a:t>
            </a:r>
            <a:r>
              <a:rPr lang="hr-HR" baseline="-25000" dirty="0" smtClean="0"/>
              <a:t>1</a:t>
            </a:r>
            <a:r>
              <a:rPr lang="hr-HR" dirty="0" smtClean="0"/>
              <a:t>).</a:t>
            </a:r>
            <a:endParaRPr lang="en-GB" dirty="0"/>
          </a:p>
        </p:txBody>
      </p:sp>
      <p:sp>
        <p:nvSpPr>
          <p:cNvPr id="55" name="Line 125"/>
          <p:cNvSpPr>
            <a:spLocks noChangeShapeType="1"/>
          </p:cNvSpPr>
          <p:nvPr/>
        </p:nvSpPr>
        <p:spPr bwMode="auto">
          <a:xfrm flipH="1">
            <a:off x="5086350" y="3683000"/>
            <a:ext cx="3022600" cy="256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6" name="Group 128"/>
          <p:cNvGrpSpPr>
            <a:grpSpLocks/>
          </p:cNvGrpSpPr>
          <p:nvPr/>
        </p:nvGrpSpPr>
        <p:grpSpPr bwMode="auto">
          <a:xfrm>
            <a:off x="7162800" y="3686175"/>
            <a:ext cx="819150" cy="831850"/>
            <a:chOff x="3804" y="2322"/>
            <a:chExt cx="516" cy="524"/>
          </a:xfrm>
        </p:grpSpPr>
        <p:sp>
          <p:nvSpPr>
            <p:cNvPr id="57" name="Oval 119"/>
            <p:cNvSpPr>
              <a:spLocks noChangeArrowheads="1"/>
            </p:cNvSpPr>
            <p:nvPr/>
          </p:nvSpPr>
          <p:spPr bwMode="auto">
            <a:xfrm>
              <a:off x="3889" y="2701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8" name="Line 126"/>
            <p:cNvSpPr>
              <a:spLocks noChangeShapeType="1"/>
            </p:cNvSpPr>
            <p:nvPr/>
          </p:nvSpPr>
          <p:spPr bwMode="auto">
            <a:xfrm rot="16200000" flipV="1">
              <a:off x="3650" y="2476"/>
              <a:ext cx="424" cy="11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9" name="Text Box 127"/>
            <p:cNvSpPr txBox="1">
              <a:spLocks noChangeArrowheads="1"/>
            </p:cNvSpPr>
            <p:nvPr/>
          </p:nvSpPr>
          <p:spPr bwMode="auto">
            <a:xfrm>
              <a:off x="3954" y="2634"/>
              <a:ext cx="36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(B)</a:t>
              </a:r>
              <a:endParaRPr lang="en-GB"/>
            </a:p>
          </p:txBody>
        </p:sp>
      </p:grpSp>
      <p:sp>
        <p:nvSpPr>
          <p:cNvPr id="60" name="Line 129"/>
          <p:cNvSpPr>
            <a:spLocks noChangeShapeType="1"/>
          </p:cNvSpPr>
          <p:nvPr/>
        </p:nvSpPr>
        <p:spPr bwMode="auto">
          <a:xfrm flipH="1">
            <a:off x="7181850" y="3905250"/>
            <a:ext cx="190500" cy="24542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61" name="Group 132"/>
          <p:cNvGrpSpPr>
            <a:grpSpLocks/>
          </p:cNvGrpSpPr>
          <p:nvPr/>
        </p:nvGrpSpPr>
        <p:grpSpPr bwMode="auto">
          <a:xfrm>
            <a:off x="6143625" y="2705100"/>
            <a:ext cx="1595438" cy="3832225"/>
            <a:chOff x="3162" y="1704"/>
            <a:chExt cx="1005" cy="2414"/>
          </a:xfrm>
        </p:grpSpPr>
        <p:sp>
          <p:nvSpPr>
            <p:cNvPr id="62" name="Oval 120"/>
            <p:cNvSpPr>
              <a:spLocks noChangeArrowheads="1"/>
            </p:cNvSpPr>
            <p:nvPr/>
          </p:nvSpPr>
          <p:spPr bwMode="auto">
            <a:xfrm>
              <a:off x="3784" y="400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3" name="Line 130"/>
            <p:cNvSpPr>
              <a:spLocks noChangeShapeType="1"/>
            </p:cNvSpPr>
            <p:nvPr/>
          </p:nvSpPr>
          <p:spPr bwMode="auto">
            <a:xfrm rot="16200000" flipV="1">
              <a:off x="2321" y="2545"/>
              <a:ext cx="2329" cy="64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4" name="Text Box 131"/>
            <p:cNvSpPr txBox="1">
              <a:spLocks noChangeArrowheads="1"/>
            </p:cNvSpPr>
            <p:nvPr/>
          </p:nvSpPr>
          <p:spPr bwMode="auto">
            <a:xfrm>
              <a:off x="3864" y="3906"/>
              <a:ext cx="30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(C)</a:t>
              </a:r>
              <a:endParaRPr lang="en-GB"/>
            </a:p>
          </p:txBody>
        </p:sp>
      </p:grpSp>
      <p:grpSp>
        <p:nvGrpSpPr>
          <p:cNvPr id="65" name="Group 136"/>
          <p:cNvGrpSpPr>
            <a:grpSpLocks/>
          </p:cNvGrpSpPr>
          <p:nvPr/>
        </p:nvGrpSpPr>
        <p:grpSpPr bwMode="auto">
          <a:xfrm>
            <a:off x="5384800" y="4356100"/>
            <a:ext cx="1955800" cy="2038350"/>
            <a:chOff x="2684" y="2744"/>
            <a:chExt cx="1232" cy="1284"/>
          </a:xfrm>
        </p:grpSpPr>
        <p:sp>
          <p:nvSpPr>
            <p:cNvPr id="66" name="Line 133"/>
            <p:cNvSpPr>
              <a:spLocks noChangeShapeType="1"/>
            </p:cNvSpPr>
            <p:nvPr/>
          </p:nvSpPr>
          <p:spPr bwMode="auto">
            <a:xfrm>
              <a:off x="2684" y="3804"/>
              <a:ext cx="1108" cy="2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7" name="Line 134"/>
            <p:cNvSpPr>
              <a:spLocks noChangeShapeType="1"/>
            </p:cNvSpPr>
            <p:nvPr/>
          </p:nvSpPr>
          <p:spPr bwMode="auto">
            <a:xfrm flipH="1">
              <a:off x="2688" y="2744"/>
              <a:ext cx="1208" cy="1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8" name="Line 135"/>
            <p:cNvSpPr>
              <a:spLocks noChangeShapeType="1"/>
            </p:cNvSpPr>
            <p:nvPr/>
          </p:nvSpPr>
          <p:spPr bwMode="auto">
            <a:xfrm flipH="1">
              <a:off x="3820" y="2756"/>
              <a:ext cx="96" cy="12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37" grpId="0" animBg="1"/>
      <p:bldP spid="43" grpId="0" animBg="1"/>
      <p:bldP spid="44" grpId="0" autoUpdateAnimBg="0"/>
      <p:bldP spid="49" grpId="0" animBg="1"/>
      <p:bldP spid="50" grpId="0" animBg="1"/>
      <p:bldP spid="54" grpId="0" autoUpdateAnimBg="0"/>
      <p:bldP spid="55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9"/>
          <p:cNvSpPr>
            <a:spLocks noChangeShapeType="1"/>
          </p:cNvSpPr>
          <p:nvPr/>
        </p:nvSpPr>
        <p:spPr bwMode="auto">
          <a:xfrm rot="16200000" flipV="1">
            <a:off x="53975" y="987425"/>
            <a:ext cx="2663825" cy="21812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Line 51"/>
          <p:cNvSpPr>
            <a:spLocks noChangeShapeType="1"/>
          </p:cNvSpPr>
          <p:nvPr/>
        </p:nvSpPr>
        <p:spPr bwMode="auto">
          <a:xfrm rot="3051487">
            <a:off x="-38893" y="2239169"/>
            <a:ext cx="31242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129090" y="266701"/>
            <a:ext cx="4657752" cy="947721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  <a:defRPr/>
            </a:pPr>
            <a:r>
              <a:rPr kumimoji="0" lang="hr-H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Konstruirajte projekcije pravilnog šesterokuta koji leži u ravnini </a:t>
            </a:r>
            <a:r>
              <a:rPr kumimoji="0" lang="hr-H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</a:t>
            </a:r>
            <a:r>
              <a:rPr kumimoji="0" lang="hr-H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, ako mu je </a:t>
            </a:r>
            <a:r>
              <a:rPr kumimoji="0" lang="hr-HR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AD</a:t>
            </a:r>
            <a:r>
              <a:rPr kumimoji="0" lang="hr-H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 dulja dijagonala.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257300" y="4191000"/>
            <a:ext cx="7067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4524375" y="2381250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7058025" y="3400425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7" name="Group 168"/>
          <p:cNvGrpSpPr>
            <a:grpSpLocks/>
          </p:cNvGrpSpPr>
          <p:nvPr/>
        </p:nvGrpSpPr>
        <p:grpSpPr bwMode="auto">
          <a:xfrm>
            <a:off x="7058025" y="3467100"/>
            <a:ext cx="609600" cy="2254250"/>
            <a:chOff x="4446" y="2184"/>
            <a:chExt cx="384" cy="1420"/>
          </a:xfrm>
        </p:grpSpPr>
        <p:sp>
          <p:nvSpPr>
            <p:cNvPr id="18" name="Line 13"/>
            <p:cNvSpPr>
              <a:spLocks noChangeShapeType="1"/>
            </p:cNvSpPr>
            <p:nvPr/>
          </p:nvSpPr>
          <p:spPr bwMode="auto">
            <a:xfrm rot="-5400000">
              <a:off x="3790" y="2870"/>
              <a:ext cx="1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4446" y="353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4530" y="3392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</a:t>
              </a:r>
              <a:endParaRPr lang="en-GB"/>
            </a:p>
          </p:txBody>
        </p:sp>
      </p:grp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214810" y="2449508"/>
            <a:ext cx="514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A”</a:t>
            </a:r>
            <a:endParaRPr lang="en-GB" dirty="0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7210425" y="3286125"/>
            <a:ext cx="42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D”</a:t>
            </a:r>
            <a:endParaRPr lang="en-GB"/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>
            <a:off x="4621213" y="2447925"/>
            <a:ext cx="2446337" cy="981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>
            <a:off x="4610100" y="4438650"/>
            <a:ext cx="2470150" cy="1203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3657600" y="6562725"/>
            <a:ext cx="5324475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3657600" y="2238375"/>
            <a:ext cx="5286375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8648700" y="1857375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990000"/>
                </a:solidFill>
              </a:rPr>
              <a:t>s</a:t>
            </a:r>
            <a:r>
              <a:rPr lang="hr-HR" baseline="-25000">
                <a:solidFill>
                  <a:srgbClr val="990000"/>
                </a:solidFill>
              </a:rPr>
              <a:t>2</a:t>
            </a:r>
            <a:endParaRPr lang="en-GB">
              <a:solidFill>
                <a:srgbClr val="990000"/>
              </a:solidFill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8763000" y="6515100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990000"/>
                </a:solidFill>
              </a:rPr>
              <a:t>s</a:t>
            </a:r>
            <a:r>
              <a:rPr lang="hr-HR" baseline="-25000">
                <a:solidFill>
                  <a:srgbClr val="990000"/>
                </a:solidFill>
              </a:rPr>
              <a:t>1</a:t>
            </a:r>
            <a:endParaRPr lang="en-GB">
              <a:solidFill>
                <a:srgbClr val="990000"/>
              </a:solidFill>
            </a:endParaRPr>
          </a:p>
        </p:txBody>
      </p:sp>
      <p:grpSp>
        <p:nvGrpSpPr>
          <p:cNvPr id="29" name="Group 69"/>
          <p:cNvGrpSpPr>
            <a:grpSpLocks/>
          </p:cNvGrpSpPr>
          <p:nvPr/>
        </p:nvGrpSpPr>
        <p:grpSpPr bwMode="auto">
          <a:xfrm>
            <a:off x="3667125" y="1333500"/>
            <a:ext cx="390525" cy="5584825"/>
            <a:chOff x="2310" y="672"/>
            <a:chExt cx="246" cy="3518"/>
          </a:xfrm>
        </p:grpSpPr>
        <p:sp>
          <p:nvSpPr>
            <p:cNvPr id="30" name="Line 11"/>
            <p:cNvSpPr>
              <a:spLocks noChangeShapeType="1"/>
            </p:cNvSpPr>
            <p:nvPr/>
          </p:nvSpPr>
          <p:spPr bwMode="auto">
            <a:xfrm rot="-5400000">
              <a:off x="828" y="2454"/>
              <a:ext cx="3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>
              <a:off x="2310" y="672"/>
              <a:ext cx="2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z</a:t>
              </a:r>
              <a:endParaRPr lang="en-GB"/>
            </a:p>
          </p:txBody>
        </p:sp>
        <p:sp>
          <p:nvSpPr>
            <p:cNvPr id="32" name="Text Box 38"/>
            <p:cNvSpPr txBox="1">
              <a:spLocks noChangeArrowheads="1"/>
            </p:cNvSpPr>
            <p:nvPr/>
          </p:nvSpPr>
          <p:spPr bwMode="auto">
            <a:xfrm>
              <a:off x="2310" y="3978"/>
              <a:ext cx="1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y</a:t>
              </a:r>
              <a:endParaRPr lang="en-GB"/>
            </a:p>
          </p:txBody>
        </p:sp>
      </p:grpSp>
      <p:sp>
        <p:nvSpPr>
          <p:cNvPr id="33" name="Arc 40"/>
          <p:cNvSpPr>
            <a:spLocks/>
          </p:cNvSpPr>
          <p:nvPr/>
        </p:nvSpPr>
        <p:spPr bwMode="auto">
          <a:xfrm rot="10800000">
            <a:off x="1619250" y="4191000"/>
            <a:ext cx="2371725" cy="23717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4" name="Group 43"/>
          <p:cNvGrpSpPr>
            <a:grpSpLocks/>
          </p:cNvGrpSpPr>
          <p:nvPr/>
        </p:nvGrpSpPr>
        <p:grpSpPr bwMode="auto">
          <a:xfrm>
            <a:off x="847725" y="1990725"/>
            <a:ext cx="3438525" cy="2765425"/>
            <a:chOff x="366" y="996"/>
            <a:chExt cx="2166" cy="1742"/>
          </a:xfrm>
        </p:grpSpPr>
        <p:sp>
          <p:nvSpPr>
            <p:cNvPr id="35" name="Line 41"/>
            <p:cNvSpPr>
              <a:spLocks noChangeShapeType="1"/>
            </p:cNvSpPr>
            <p:nvPr/>
          </p:nvSpPr>
          <p:spPr bwMode="auto">
            <a:xfrm flipV="1">
              <a:off x="594" y="996"/>
              <a:ext cx="1938" cy="15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42"/>
            <p:cNvSpPr txBox="1">
              <a:spLocks noChangeArrowheads="1"/>
            </p:cNvSpPr>
            <p:nvPr/>
          </p:nvSpPr>
          <p:spPr bwMode="auto">
            <a:xfrm>
              <a:off x="366" y="2526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0000"/>
                  </a:solidFill>
                </a:rPr>
                <a:t>s</a:t>
              </a:r>
              <a:r>
                <a:rPr lang="hr-HR" baseline="-25000">
                  <a:solidFill>
                    <a:srgbClr val="990000"/>
                  </a:solidFill>
                </a:rPr>
                <a:t>3</a:t>
              </a:r>
              <a:endParaRPr lang="en-GB">
                <a:solidFill>
                  <a:srgbClr val="990000"/>
                </a:solidFill>
              </a:endParaRPr>
            </a:p>
          </p:txBody>
        </p:sp>
      </p:grpSp>
      <p:grpSp>
        <p:nvGrpSpPr>
          <p:cNvPr id="37" name="Group 48"/>
          <p:cNvGrpSpPr>
            <a:grpSpLocks/>
          </p:cNvGrpSpPr>
          <p:nvPr/>
        </p:nvGrpSpPr>
        <p:grpSpPr bwMode="auto">
          <a:xfrm>
            <a:off x="1971675" y="2266950"/>
            <a:ext cx="5105400" cy="1327150"/>
            <a:chOff x="1074" y="1170"/>
            <a:chExt cx="3216" cy="836"/>
          </a:xfrm>
        </p:grpSpPr>
        <p:sp>
          <p:nvSpPr>
            <p:cNvPr id="38" name="Line 44"/>
            <p:cNvSpPr>
              <a:spLocks noChangeShapeType="1"/>
            </p:cNvSpPr>
            <p:nvPr/>
          </p:nvSpPr>
          <p:spPr bwMode="auto">
            <a:xfrm flipH="1">
              <a:off x="2220" y="1272"/>
              <a:ext cx="4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Line 45"/>
            <p:cNvSpPr>
              <a:spLocks noChangeShapeType="1"/>
            </p:cNvSpPr>
            <p:nvPr/>
          </p:nvSpPr>
          <p:spPr bwMode="auto">
            <a:xfrm flipH="1">
              <a:off x="1416" y="1914"/>
              <a:ext cx="28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0" name="Oval 17"/>
            <p:cNvSpPr>
              <a:spLocks noChangeArrowheads="1"/>
            </p:cNvSpPr>
            <p:nvPr/>
          </p:nvSpPr>
          <p:spPr bwMode="auto">
            <a:xfrm>
              <a:off x="1380" y="188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1" name="Oval 19"/>
            <p:cNvSpPr>
              <a:spLocks noChangeArrowheads="1"/>
            </p:cNvSpPr>
            <p:nvPr/>
          </p:nvSpPr>
          <p:spPr bwMode="auto">
            <a:xfrm>
              <a:off x="2166" y="124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2" name="Text Box 46"/>
            <p:cNvSpPr txBox="1">
              <a:spLocks noChangeArrowheads="1"/>
            </p:cNvSpPr>
            <p:nvPr/>
          </p:nvSpPr>
          <p:spPr bwMode="auto">
            <a:xfrm>
              <a:off x="1842" y="1170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A’’’</a:t>
              </a:r>
              <a:endParaRPr lang="en-GB"/>
            </a:p>
          </p:txBody>
        </p:sp>
        <p:sp>
          <p:nvSpPr>
            <p:cNvPr id="43" name="Text Box 47"/>
            <p:cNvSpPr txBox="1">
              <a:spLocks noChangeArrowheads="1"/>
            </p:cNvSpPr>
            <p:nvPr/>
          </p:nvSpPr>
          <p:spPr bwMode="auto">
            <a:xfrm>
              <a:off x="1074" y="1794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D’’’</a:t>
              </a:r>
              <a:endParaRPr lang="en-GB"/>
            </a:p>
          </p:txBody>
        </p:sp>
      </p:grpSp>
      <p:sp>
        <p:nvSpPr>
          <p:cNvPr id="44" name="Line 50"/>
          <p:cNvSpPr>
            <a:spLocks noChangeShapeType="1"/>
          </p:cNvSpPr>
          <p:nvPr/>
        </p:nvSpPr>
        <p:spPr bwMode="auto">
          <a:xfrm>
            <a:off x="3990975" y="3448050"/>
            <a:ext cx="3124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5" name="Group 53"/>
          <p:cNvGrpSpPr>
            <a:grpSpLocks/>
          </p:cNvGrpSpPr>
          <p:nvPr/>
        </p:nvGrpSpPr>
        <p:grpSpPr bwMode="auto">
          <a:xfrm>
            <a:off x="88900" y="908050"/>
            <a:ext cx="495300" cy="336550"/>
            <a:chOff x="56" y="404"/>
            <a:chExt cx="312" cy="212"/>
          </a:xfrm>
        </p:grpSpPr>
        <p:sp>
          <p:nvSpPr>
            <p:cNvPr id="46" name="Oval 20"/>
            <p:cNvSpPr>
              <a:spLocks noChangeArrowheads="1"/>
            </p:cNvSpPr>
            <p:nvPr/>
          </p:nvSpPr>
          <p:spPr bwMode="auto">
            <a:xfrm>
              <a:off x="308" y="45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Text Box 52"/>
            <p:cNvSpPr txBox="1">
              <a:spLocks noChangeArrowheads="1"/>
            </p:cNvSpPr>
            <p:nvPr/>
          </p:nvSpPr>
          <p:spPr bwMode="auto">
            <a:xfrm>
              <a:off x="56" y="404"/>
              <a:ext cx="2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48" name="Line 54"/>
          <p:cNvSpPr>
            <a:spLocks noChangeShapeType="1"/>
          </p:cNvSpPr>
          <p:nvPr/>
        </p:nvSpPr>
        <p:spPr bwMode="auto">
          <a:xfrm rot="16200000" flipH="1">
            <a:off x="3195637" y="1862138"/>
            <a:ext cx="593725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9" name="Line 55"/>
          <p:cNvSpPr>
            <a:spLocks noChangeShapeType="1"/>
          </p:cNvSpPr>
          <p:nvPr/>
        </p:nvSpPr>
        <p:spPr bwMode="auto">
          <a:xfrm>
            <a:off x="3987800" y="2432050"/>
            <a:ext cx="59055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0" name="Line 56"/>
          <p:cNvSpPr>
            <a:spLocks noChangeShapeType="1"/>
          </p:cNvSpPr>
          <p:nvPr/>
        </p:nvSpPr>
        <p:spPr bwMode="auto">
          <a:xfrm rot="3042635">
            <a:off x="3269457" y="2197894"/>
            <a:ext cx="590550" cy="1587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1" name="Group 58"/>
          <p:cNvGrpSpPr>
            <a:grpSpLocks/>
          </p:cNvGrpSpPr>
          <p:nvPr/>
        </p:nvGrpSpPr>
        <p:grpSpPr bwMode="auto">
          <a:xfrm>
            <a:off x="3333750" y="1619250"/>
            <a:ext cx="552450" cy="409575"/>
            <a:chOff x="2100" y="852"/>
            <a:chExt cx="348" cy="258"/>
          </a:xfrm>
        </p:grpSpPr>
        <p:sp>
          <p:nvSpPr>
            <p:cNvPr id="52" name="Oval 26"/>
            <p:cNvSpPr>
              <a:spLocks noChangeArrowheads="1"/>
            </p:cNvSpPr>
            <p:nvPr/>
          </p:nvSpPr>
          <p:spPr bwMode="auto">
            <a:xfrm>
              <a:off x="2100" y="105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3" name="Text Box 57"/>
            <p:cNvSpPr txBox="1">
              <a:spLocks noChangeArrowheads="1"/>
            </p:cNvSpPr>
            <p:nvPr/>
          </p:nvSpPr>
          <p:spPr bwMode="auto">
            <a:xfrm>
              <a:off x="2118" y="852"/>
              <a:ext cx="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54" name="Group 65"/>
          <p:cNvGrpSpPr>
            <a:grpSpLocks/>
          </p:cNvGrpSpPr>
          <p:nvPr/>
        </p:nvGrpSpPr>
        <p:grpSpPr bwMode="auto">
          <a:xfrm>
            <a:off x="533400" y="1028700"/>
            <a:ext cx="2857500" cy="952500"/>
            <a:chOff x="336" y="480"/>
            <a:chExt cx="1800" cy="600"/>
          </a:xfrm>
        </p:grpSpPr>
        <p:sp>
          <p:nvSpPr>
            <p:cNvPr id="55" name="Line 59"/>
            <p:cNvSpPr>
              <a:spLocks noChangeShapeType="1"/>
            </p:cNvSpPr>
            <p:nvPr/>
          </p:nvSpPr>
          <p:spPr bwMode="auto">
            <a:xfrm>
              <a:off x="336" y="480"/>
              <a:ext cx="1800" cy="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6" name="Oval 63"/>
            <p:cNvSpPr>
              <a:spLocks noChangeArrowheads="1"/>
            </p:cNvSpPr>
            <p:nvPr/>
          </p:nvSpPr>
          <p:spPr bwMode="auto">
            <a:xfrm>
              <a:off x="1206" y="75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7" name="Text Box 64"/>
            <p:cNvSpPr txBox="1">
              <a:spLocks noChangeArrowheads="1"/>
            </p:cNvSpPr>
            <p:nvPr/>
          </p:nvSpPr>
          <p:spPr bwMode="auto">
            <a:xfrm>
              <a:off x="1083" y="774"/>
              <a:ext cx="24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58" name="Oval 68"/>
          <p:cNvSpPr>
            <a:spLocks noChangeArrowheads="1"/>
          </p:cNvSpPr>
          <p:nvPr/>
        </p:nvSpPr>
        <p:spPr bwMode="auto">
          <a:xfrm>
            <a:off x="457200" y="-6350"/>
            <a:ext cx="3009900" cy="30099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59" name="Line 70"/>
          <p:cNvSpPr>
            <a:spLocks noChangeShapeType="1"/>
          </p:cNvSpPr>
          <p:nvPr/>
        </p:nvSpPr>
        <p:spPr bwMode="auto">
          <a:xfrm>
            <a:off x="457200" y="1495425"/>
            <a:ext cx="150495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0" name="Arc 72"/>
          <p:cNvSpPr>
            <a:spLocks/>
          </p:cNvSpPr>
          <p:nvPr/>
        </p:nvSpPr>
        <p:spPr bwMode="auto">
          <a:xfrm rot="5400000">
            <a:off x="40482" y="1524794"/>
            <a:ext cx="1498600" cy="509587"/>
          </a:xfrm>
          <a:custGeom>
            <a:avLst/>
            <a:gdLst>
              <a:gd name="G0" fmla="+- 0 0 0"/>
              <a:gd name="G1" fmla="+- 7308 0 0"/>
              <a:gd name="G2" fmla="+- 21600 0 0"/>
              <a:gd name="T0" fmla="*/ 20326 w 21499"/>
              <a:gd name="T1" fmla="*/ 0 h 7308"/>
              <a:gd name="T2" fmla="*/ 21499 w 21499"/>
              <a:gd name="T3" fmla="*/ 5219 h 7308"/>
              <a:gd name="T4" fmla="*/ 0 w 21499"/>
              <a:gd name="T5" fmla="*/ 7308 h 7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99" h="7308" fill="none" extrusionOk="0">
                <a:moveTo>
                  <a:pt x="20326" y="-1"/>
                </a:moveTo>
                <a:cubicBezTo>
                  <a:pt x="20931" y="1684"/>
                  <a:pt x="21325" y="3437"/>
                  <a:pt x="21498" y="5219"/>
                </a:cubicBezTo>
              </a:path>
              <a:path w="21499" h="7308" stroke="0" extrusionOk="0">
                <a:moveTo>
                  <a:pt x="20326" y="-1"/>
                </a:moveTo>
                <a:cubicBezTo>
                  <a:pt x="20931" y="1684"/>
                  <a:pt x="21325" y="3437"/>
                  <a:pt x="21498" y="5219"/>
                </a:cubicBezTo>
                <a:lnTo>
                  <a:pt x="0" y="7308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61" name="Arc 73"/>
          <p:cNvSpPr>
            <a:spLocks/>
          </p:cNvSpPr>
          <p:nvPr/>
        </p:nvSpPr>
        <p:spPr bwMode="auto">
          <a:xfrm>
            <a:off x="838200" y="2506663"/>
            <a:ext cx="1477963" cy="665162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205 w 21205"/>
              <a:gd name="T1" fmla="*/ 4114 h 9554"/>
              <a:gd name="T2" fmla="*/ 19372 w 21205"/>
              <a:gd name="T3" fmla="*/ 9554 h 9554"/>
              <a:gd name="T4" fmla="*/ 0 w 21205"/>
              <a:gd name="T5" fmla="*/ 0 h 9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05" h="9554" fill="none" extrusionOk="0">
                <a:moveTo>
                  <a:pt x="21204" y="4113"/>
                </a:moveTo>
                <a:cubicBezTo>
                  <a:pt x="20838" y="6000"/>
                  <a:pt x="20222" y="7830"/>
                  <a:pt x="19372" y="9554"/>
                </a:cubicBezTo>
              </a:path>
              <a:path w="21205" h="9554" stroke="0" extrusionOk="0">
                <a:moveTo>
                  <a:pt x="21204" y="4113"/>
                </a:moveTo>
                <a:cubicBezTo>
                  <a:pt x="20838" y="6000"/>
                  <a:pt x="20222" y="7830"/>
                  <a:pt x="19372" y="9554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62" name="Group 82"/>
          <p:cNvGrpSpPr>
            <a:grpSpLocks/>
          </p:cNvGrpSpPr>
          <p:nvPr/>
        </p:nvGrpSpPr>
        <p:grpSpPr bwMode="auto">
          <a:xfrm>
            <a:off x="482600" y="2463800"/>
            <a:ext cx="444500" cy="425450"/>
            <a:chOff x="304" y="1552"/>
            <a:chExt cx="280" cy="268"/>
          </a:xfrm>
        </p:grpSpPr>
        <p:sp>
          <p:nvSpPr>
            <p:cNvPr id="63" name="Oval 80"/>
            <p:cNvSpPr>
              <a:spLocks noChangeArrowheads="1"/>
            </p:cNvSpPr>
            <p:nvPr/>
          </p:nvSpPr>
          <p:spPr bwMode="auto">
            <a:xfrm>
              <a:off x="496" y="15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4" name="Text Box 81"/>
            <p:cNvSpPr txBox="1">
              <a:spLocks noChangeArrowheads="1"/>
            </p:cNvSpPr>
            <p:nvPr/>
          </p:nvSpPr>
          <p:spPr bwMode="auto">
            <a:xfrm>
              <a:off x="304" y="1608"/>
              <a:ext cx="2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65" name="Group 84"/>
          <p:cNvGrpSpPr>
            <a:grpSpLocks/>
          </p:cNvGrpSpPr>
          <p:nvPr/>
        </p:nvGrpSpPr>
        <p:grpSpPr bwMode="auto">
          <a:xfrm>
            <a:off x="2228850" y="2914650"/>
            <a:ext cx="463550" cy="336550"/>
            <a:chOff x="1404" y="1836"/>
            <a:chExt cx="292" cy="212"/>
          </a:xfrm>
        </p:grpSpPr>
        <p:sp>
          <p:nvSpPr>
            <p:cNvPr id="66" name="Oval 79"/>
            <p:cNvSpPr>
              <a:spLocks noChangeArrowheads="1"/>
            </p:cNvSpPr>
            <p:nvPr/>
          </p:nvSpPr>
          <p:spPr bwMode="auto">
            <a:xfrm>
              <a:off x="1404" y="18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Text Box 83"/>
            <p:cNvSpPr txBox="1">
              <a:spLocks noChangeArrowheads="1"/>
            </p:cNvSpPr>
            <p:nvPr/>
          </p:nvSpPr>
          <p:spPr bwMode="auto">
            <a:xfrm>
              <a:off x="1444" y="1836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F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68" name="Group 88"/>
          <p:cNvGrpSpPr>
            <a:grpSpLocks/>
          </p:cNvGrpSpPr>
          <p:nvPr/>
        </p:nvGrpSpPr>
        <p:grpSpPr bwMode="auto">
          <a:xfrm>
            <a:off x="1339850" y="-19050"/>
            <a:ext cx="933450" cy="2990850"/>
            <a:chOff x="844" y="-12"/>
            <a:chExt cx="588" cy="1884"/>
          </a:xfrm>
        </p:grpSpPr>
        <p:sp>
          <p:nvSpPr>
            <p:cNvPr id="69" name="Line 75"/>
            <p:cNvSpPr>
              <a:spLocks noChangeShapeType="1"/>
            </p:cNvSpPr>
            <p:nvPr/>
          </p:nvSpPr>
          <p:spPr bwMode="auto">
            <a:xfrm flipH="1" flipV="1">
              <a:off x="1032" y="0"/>
              <a:ext cx="40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0" name="Oval 77"/>
            <p:cNvSpPr>
              <a:spLocks noChangeArrowheads="1"/>
            </p:cNvSpPr>
            <p:nvPr/>
          </p:nvSpPr>
          <p:spPr bwMode="auto">
            <a:xfrm>
              <a:off x="1008" y="-1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1" name="Text Box 85"/>
            <p:cNvSpPr txBox="1">
              <a:spLocks noChangeArrowheads="1"/>
            </p:cNvSpPr>
            <p:nvPr/>
          </p:nvSpPr>
          <p:spPr bwMode="auto">
            <a:xfrm>
              <a:off x="844" y="84"/>
              <a:ext cx="2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72" name="Group 87"/>
          <p:cNvGrpSpPr>
            <a:grpSpLocks/>
          </p:cNvGrpSpPr>
          <p:nvPr/>
        </p:nvGrpSpPr>
        <p:grpSpPr bwMode="auto">
          <a:xfrm>
            <a:off x="828675" y="234950"/>
            <a:ext cx="2740025" cy="2270125"/>
            <a:chOff x="522" y="148"/>
            <a:chExt cx="1726" cy="1430"/>
          </a:xfrm>
        </p:grpSpPr>
        <p:sp>
          <p:nvSpPr>
            <p:cNvPr id="73" name="Line 74"/>
            <p:cNvSpPr>
              <a:spLocks noChangeShapeType="1"/>
            </p:cNvSpPr>
            <p:nvPr/>
          </p:nvSpPr>
          <p:spPr bwMode="auto">
            <a:xfrm flipV="1">
              <a:off x="522" y="306"/>
              <a:ext cx="1434" cy="1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auto">
            <a:xfrm>
              <a:off x="1912" y="28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5" name="Text Box 86"/>
            <p:cNvSpPr txBox="1">
              <a:spLocks noChangeArrowheads="1"/>
            </p:cNvSpPr>
            <p:nvPr/>
          </p:nvSpPr>
          <p:spPr bwMode="auto">
            <a:xfrm>
              <a:off x="1948" y="148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76" name="Group 96"/>
          <p:cNvGrpSpPr>
            <a:grpSpLocks/>
          </p:cNvGrpSpPr>
          <p:nvPr/>
        </p:nvGrpSpPr>
        <p:grpSpPr bwMode="auto">
          <a:xfrm>
            <a:off x="177800" y="-304800"/>
            <a:ext cx="3562350" cy="3605213"/>
            <a:chOff x="112" y="-192"/>
            <a:chExt cx="2244" cy="2271"/>
          </a:xfrm>
        </p:grpSpPr>
        <p:grpSp>
          <p:nvGrpSpPr>
            <p:cNvPr id="77" name="Group 91"/>
            <p:cNvGrpSpPr>
              <a:grpSpLocks/>
            </p:cNvGrpSpPr>
            <p:nvPr/>
          </p:nvGrpSpPr>
          <p:grpSpPr bwMode="auto">
            <a:xfrm>
              <a:off x="340" y="18"/>
              <a:ext cx="1789" cy="1857"/>
              <a:chOff x="340" y="18"/>
              <a:chExt cx="1789" cy="1857"/>
            </a:xfrm>
          </p:grpSpPr>
          <p:sp>
            <p:nvSpPr>
              <p:cNvPr id="82" name="Line 89"/>
              <p:cNvSpPr>
                <a:spLocks noChangeShapeType="1"/>
              </p:cNvSpPr>
              <p:nvPr/>
            </p:nvSpPr>
            <p:spPr bwMode="auto">
              <a:xfrm flipV="1">
                <a:off x="1435" y="1242"/>
                <a:ext cx="694" cy="63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lgDash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3" name="Line 90"/>
              <p:cNvSpPr>
                <a:spLocks noChangeShapeType="1"/>
              </p:cNvSpPr>
              <p:nvPr/>
            </p:nvSpPr>
            <p:spPr bwMode="auto">
              <a:xfrm flipV="1">
                <a:off x="340" y="18"/>
                <a:ext cx="694" cy="63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lgDash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78" name="Line 92"/>
            <p:cNvSpPr>
              <a:spLocks noChangeShapeType="1"/>
            </p:cNvSpPr>
            <p:nvPr/>
          </p:nvSpPr>
          <p:spPr bwMode="auto">
            <a:xfrm rot="3590049" flipH="1">
              <a:off x="622" y="1407"/>
              <a:ext cx="708" cy="6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9" name="Line 93"/>
            <p:cNvSpPr>
              <a:spLocks noChangeShapeType="1"/>
            </p:cNvSpPr>
            <p:nvPr/>
          </p:nvSpPr>
          <p:spPr bwMode="auto">
            <a:xfrm rot="3590049" flipH="1">
              <a:off x="1135" y="-156"/>
              <a:ext cx="708" cy="6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0" name="Line 94"/>
            <p:cNvSpPr>
              <a:spLocks noChangeShapeType="1"/>
            </p:cNvSpPr>
            <p:nvPr/>
          </p:nvSpPr>
          <p:spPr bwMode="auto">
            <a:xfrm rot="7232429" flipH="1">
              <a:off x="1684" y="462"/>
              <a:ext cx="708" cy="6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Line 95"/>
            <p:cNvSpPr>
              <a:spLocks noChangeShapeType="1"/>
            </p:cNvSpPr>
            <p:nvPr/>
          </p:nvSpPr>
          <p:spPr bwMode="auto">
            <a:xfrm rot="7232429" flipH="1">
              <a:off x="76" y="798"/>
              <a:ext cx="708" cy="6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84" name="Group 99"/>
          <p:cNvGrpSpPr>
            <a:grpSpLocks/>
          </p:cNvGrpSpPr>
          <p:nvPr/>
        </p:nvGrpSpPr>
        <p:grpSpPr bwMode="auto">
          <a:xfrm>
            <a:off x="1952625" y="1489075"/>
            <a:ext cx="1597025" cy="1812925"/>
            <a:chOff x="1230" y="938"/>
            <a:chExt cx="1006" cy="1142"/>
          </a:xfrm>
        </p:grpSpPr>
        <p:sp>
          <p:nvSpPr>
            <p:cNvPr id="85" name="Line 97"/>
            <p:cNvSpPr>
              <a:spLocks noChangeShapeType="1"/>
            </p:cNvSpPr>
            <p:nvPr/>
          </p:nvSpPr>
          <p:spPr bwMode="auto">
            <a:xfrm rot="16200000" flipV="1">
              <a:off x="1147" y="1021"/>
              <a:ext cx="916" cy="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6" name="Oval 21"/>
            <p:cNvSpPr>
              <a:spLocks noChangeArrowheads="1"/>
            </p:cNvSpPr>
            <p:nvPr/>
          </p:nvSpPr>
          <p:spPr bwMode="auto">
            <a:xfrm>
              <a:off x="1944" y="182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7" name="Text Box 98"/>
            <p:cNvSpPr txBox="1">
              <a:spLocks noChangeArrowheads="1"/>
            </p:cNvSpPr>
            <p:nvPr/>
          </p:nvSpPr>
          <p:spPr bwMode="auto">
            <a:xfrm>
              <a:off x="1908" y="1868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S’’’</a:t>
              </a:r>
              <a:endParaRPr lang="en-GB"/>
            </a:p>
          </p:txBody>
        </p:sp>
      </p:grpSp>
      <p:grpSp>
        <p:nvGrpSpPr>
          <p:cNvPr id="88" name="Group 104"/>
          <p:cNvGrpSpPr>
            <a:grpSpLocks/>
          </p:cNvGrpSpPr>
          <p:nvPr/>
        </p:nvGrpSpPr>
        <p:grpSpPr bwMode="auto">
          <a:xfrm>
            <a:off x="3175000" y="2730500"/>
            <a:ext cx="3168650" cy="336550"/>
            <a:chOff x="2000" y="1720"/>
            <a:chExt cx="1996" cy="212"/>
          </a:xfrm>
        </p:grpSpPr>
        <p:sp>
          <p:nvSpPr>
            <p:cNvPr id="89" name="Line 100"/>
            <p:cNvSpPr>
              <a:spLocks noChangeShapeType="1"/>
            </p:cNvSpPr>
            <p:nvPr/>
          </p:nvSpPr>
          <p:spPr bwMode="auto">
            <a:xfrm>
              <a:off x="2000" y="1852"/>
              <a:ext cx="16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0" name="Oval 22"/>
            <p:cNvSpPr>
              <a:spLocks noChangeArrowheads="1"/>
            </p:cNvSpPr>
            <p:nvPr/>
          </p:nvSpPr>
          <p:spPr bwMode="auto">
            <a:xfrm>
              <a:off x="3648" y="182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1" name="Text Box 103"/>
            <p:cNvSpPr txBox="1">
              <a:spLocks noChangeArrowheads="1"/>
            </p:cNvSpPr>
            <p:nvPr/>
          </p:nvSpPr>
          <p:spPr bwMode="auto">
            <a:xfrm>
              <a:off x="3728" y="1720"/>
              <a:ext cx="2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S”</a:t>
              </a:r>
              <a:endParaRPr lang="en-GB"/>
            </a:p>
          </p:txBody>
        </p:sp>
      </p:grpSp>
      <p:grpSp>
        <p:nvGrpSpPr>
          <p:cNvPr id="92" name="Group 173"/>
          <p:cNvGrpSpPr>
            <a:grpSpLocks/>
          </p:cNvGrpSpPr>
          <p:nvPr/>
        </p:nvGrpSpPr>
        <p:grpSpPr bwMode="auto">
          <a:xfrm>
            <a:off x="5480050" y="2984500"/>
            <a:ext cx="444500" cy="2324100"/>
            <a:chOff x="3452" y="1880"/>
            <a:chExt cx="280" cy="1464"/>
          </a:xfrm>
        </p:grpSpPr>
        <p:sp>
          <p:nvSpPr>
            <p:cNvPr id="93" name="Line 105"/>
            <p:cNvSpPr>
              <a:spLocks noChangeShapeType="1"/>
            </p:cNvSpPr>
            <p:nvPr/>
          </p:nvSpPr>
          <p:spPr bwMode="auto">
            <a:xfrm>
              <a:off x="3680" y="1880"/>
              <a:ext cx="0" cy="1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4" name="Oval 23"/>
            <p:cNvSpPr>
              <a:spLocks noChangeArrowheads="1"/>
            </p:cNvSpPr>
            <p:nvPr/>
          </p:nvSpPr>
          <p:spPr bwMode="auto">
            <a:xfrm>
              <a:off x="3652" y="314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5" name="Text Box 106"/>
            <p:cNvSpPr txBox="1">
              <a:spLocks noChangeArrowheads="1"/>
            </p:cNvSpPr>
            <p:nvPr/>
          </p:nvSpPr>
          <p:spPr bwMode="auto">
            <a:xfrm>
              <a:off x="3452" y="3132"/>
              <a:ext cx="2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</a:t>
              </a:r>
              <a:endParaRPr lang="en-GB"/>
            </a:p>
          </p:txBody>
        </p:sp>
      </p:grpSp>
      <p:grpSp>
        <p:nvGrpSpPr>
          <p:cNvPr id="96" name="Group 112"/>
          <p:cNvGrpSpPr>
            <a:grpSpLocks/>
          </p:cNvGrpSpPr>
          <p:nvPr/>
        </p:nvGrpSpPr>
        <p:grpSpPr bwMode="auto">
          <a:xfrm>
            <a:off x="831850" y="2505075"/>
            <a:ext cx="1177925" cy="1558925"/>
            <a:chOff x="524" y="1578"/>
            <a:chExt cx="742" cy="982"/>
          </a:xfrm>
        </p:grpSpPr>
        <p:sp>
          <p:nvSpPr>
            <p:cNvPr id="97" name="Line 109"/>
            <p:cNvSpPr>
              <a:spLocks noChangeShapeType="1"/>
            </p:cNvSpPr>
            <p:nvPr/>
          </p:nvSpPr>
          <p:spPr bwMode="auto">
            <a:xfrm rot="16200000" flipV="1">
              <a:off x="447" y="1655"/>
              <a:ext cx="852" cy="6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8" name="Oval 110"/>
            <p:cNvSpPr>
              <a:spLocks noChangeArrowheads="1"/>
            </p:cNvSpPr>
            <p:nvPr/>
          </p:nvSpPr>
          <p:spPr bwMode="auto">
            <a:xfrm>
              <a:off x="1206" y="243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9" name="Text Box 111"/>
            <p:cNvSpPr txBox="1">
              <a:spLocks noChangeArrowheads="1"/>
            </p:cNvSpPr>
            <p:nvPr/>
          </p:nvSpPr>
          <p:spPr bwMode="auto">
            <a:xfrm>
              <a:off x="908" y="2348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E’’’</a:t>
              </a:r>
              <a:endParaRPr lang="en-GB"/>
            </a:p>
          </p:txBody>
        </p:sp>
      </p:grpSp>
      <p:sp>
        <p:nvSpPr>
          <p:cNvPr id="100" name="Line 113"/>
          <p:cNvSpPr>
            <a:spLocks noChangeShapeType="1"/>
          </p:cNvSpPr>
          <p:nvPr/>
        </p:nvSpPr>
        <p:spPr bwMode="auto">
          <a:xfrm>
            <a:off x="2006600" y="3911600"/>
            <a:ext cx="406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1" name="Line 114"/>
          <p:cNvSpPr>
            <a:spLocks noChangeShapeType="1"/>
          </p:cNvSpPr>
          <p:nvPr/>
        </p:nvSpPr>
        <p:spPr bwMode="auto">
          <a:xfrm>
            <a:off x="831850" y="2501900"/>
            <a:ext cx="1136650" cy="1403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2" name="Line 115"/>
          <p:cNvSpPr>
            <a:spLocks noChangeShapeType="1"/>
          </p:cNvSpPr>
          <p:nvPr/>
        </p:nvSpPr>
        <p:spPr bwMode="auto">
          <a:xfrm rot="18534313">
            <a:off x="4324350" y="3213100"/>
            <a:ext cx="1136650" cy="1403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03" name="Group 117"/>
          <p:cNvGrpSpPr>
            <a:grpSpLocks/>
          </p:cNvGrpSpPr>
          <p:nvPr/>
        </p:nvGrpSpPr>
        <p:grpSpPr bwMode="auto">
          <a:xfrm>
            <a:off x="5511801" y="3867155"/>
            <a:ext cx="488950" cy="398463"/>
            <a:chOff x="3472" y="2436"/>
            <a:chExt cx="308" cy="251"/>
          </a:xfrm>
        </p:grpSpPr>
        <p:sp>
          <p:nvSpPr>
            <p:cNvPr id="104" name="Oval 25"/>
            <p:cNvSpPr>
              <a:spLocks noChangeArrowheads="1"/>
            </p:cNvSpPr>
            <p:nvPr/>
          </p:nvSpPr>
          <p:spPr bwMode="auto">
            <a:xfrm>
              <a:off x="3616" y="243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5" name="Text Box 116"/>
            <p:cNvSpPr txBox="1">
              <a:spLocks noChangeArrowheads="1"/>
            </p:cNvSpPr>
            <p:nvPr/>
          </p:nvSpPr>
          <p:spPr bwMode="auto">
            <a:xfrm>
              <a:off x="3472" y="2475"/>
              <a:ext cx="3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E”</a:t>
              </a:r>
              <a:endParaRPr lang="en-GB" dirty="0"/>
            </a:p>
          </p:txBody>
        </p:sp>
      </p:grpSp>
      <p:grpSp>
        <p:nvGrpSpPr>
          <p:cNvPr id="106" name="Group 122"/>
          <p:cNvGrpSpPr>
            <a:grpSpLocks/>
          </p:cNvGrpSpPr>
          <p:nvPr/>
        </p:nvGrpSpPr>
        <p:grpSpPr bwMode="auto">
          <a:xfrm>
            <a:off x="2259013" y="2955925"/>
            <a:ext cx="820737" cy="796925"/>
            <a:chOff x="1423" y="1862"/>
            <a:chExt cx="517" cy="502"/>
          </a:xfrm>
        </p:grpSpPr>
        <p:sp>
          <p:nvSpPr>
            <p:cNvPr id="107" name="Line 119"/>
            <p:cNvSpPr>
              <a:spLocks noChangeShapeType="1"/>
            </p:cNvSpPr>
            <p:nvPr/>
          </p:nvSpPr>
          <p:spPr bwMode="auto">
            <a:xfrm rot="16200000" flipV="1">
              <a:off x="1400" y="1885"/>
              <a:ext cx="256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8" name="Oval 120"/>
            <p:cNvSpPr>
              <a:spLocks noChangeArrowheads="1"/>
            </p:cNvSpPr>
            <p:nvPr/>
          </p:nvSpPr>
          <p:spPr bwMode="auto">
            <a:xfrm>
              <a:off x="1608" y="210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9" name="Text Box 121"/>
            <p:cNvSpPr txBox="1">
              <a:spLocks noChangeArrowheads="1"/>
            </p:cNvSpPr>
            <p:nvPr/>
          </p:nvSpPr>
          <p:spPr bwMode="auto">
            <a:xfrm>
              <a:off x="1612" y="2152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F’’’</a:t>
              </a:r>
              <a:endParaRPr lang="en-GB"/>
            </a:p>
          </p:txBody>
        </p:sp>
      </p:grpSp>
      <p:sp>
        <p:nvSpPr>
          <p:cNvPr id="110" name="Line 123"/>
          <p:cNvSpPr>
            <a:spLocks noChangeShapeType="1"/>
          </p:cNvSpPr>
          <p:nvPr/>
        </p:nvSpPr>
        <p:spPr bwMode="auto">
          <a:xfrm>
            <a:off x="2635250" y="3390900"/>
            <a:ext cx="2082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1" name="Line 124"/>
          <p:cNvSpPr>
            <a:spLocks noChangeShapeType="1"/>
          </p:cNvSpPr>
          <p:nvPr/>
        </p:nvSpPr>
        <p:spPr bwMode="auto">
          <a:xfrm>
            <a:off x="2273300" y="2967038"/>
            <a:ext cx="330200" cy="4175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2" name="Line 125"/>
          <p:cNvSpPr>
            <a:spLocks noChangeShapeType="1"/>
          </p:cNvSpPr>
          <p:nvPr/>
        </p:nvSpPr>
        <p:spPr bwMode="auto">
          <a:xfrm rot="18527334">
            <a:off x="4082257" y="3183731"/>
            <a:ext cx="330200" cy="4175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13" name="Group 131"/>
          <p:cNvGrpSpPr>
            <a:grpSpLocks/>
          </p:cNvGrpSpPr>
          <p:nvPr/>
        </p:nvGrpSpPr>
        <p:grpSpPr bwMode="auto">
          <a:xfrm>
            <a:off x="4224338" y="3086100"/>
            <a:ext cx="419100" cy="355600"/>
            <a:chOff x="2661" y="1944"/>
            <a:chExt cx="264" cy="224"/>
          </a:xfrm>
        </p:grpSpPr>
        <p:sp>
          <p:nvSpPr>
            <p:cNvPr id="114" name="Oval 24"/>
            <p:cNvSpPr>
              <a:spLocks noChangeArrowheads="1"/>
            </p:cNvSpPr>
            <p:nvPr/>
          </p:nvSpPr>
          <p:spPr bwMode="auto">
            <a:xfrm>
              <a:off x="2806" y="210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5" name="Text Box 130"/>
            <p:cNvSpPr txBox="1">
              <a:spLocks noChangeArrowheads="1"/>
            </p:cNvSpPr>
            <p:nvPr/>
          </p:nvSpPr>
          <p:spPr bwMode="auto">
            <a:xfrm>
              <a:off x="2661" y="1944"/>
              <a:ext cx="2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F”</a:t>
              </a:r>
              <a:endParaRPr lang="en-GB" dirty="0"/>
            </a:p>
          </p:txBody>
        </p:sp>
      </p:grpSp>
      <p:grpSp>
        <p:nvGrpSpPr>
          <p:cNvPr id="116" name="Group 135"/>
          <p:cNvGrpSpPr>
            <a:grpSpLocks/>
          </p:cNvGrpSpPr>
          <p:nvPr/>
        </p:nvGrpSpPr>
        <p:grpSpPr bwMode="auto">
          <a:xfrm>
            <a:off x="4546600" y="2305050"/>
            <a:ext cx="3194050" cy="1073150"/>
            <a:chOff x="2864" y="1452"/>
            <a:chExt cx="2012" cy="676"/>
          </a:xfrm>
        </p:grpSpPr>
        <p:sp>
          <p:nvSpPr>
            <p:cNvPr id="117" name="Line 132"/>
            <p:cNvSpPr>
              <a:spLocks noChangeShapeType="1"/>
            </p:cNvSpPr>
            <p:nvPr/>
          </p:nvSpPr>
          <p:spPr bwMode="auto">
            <a:xfrm flipV="1">
              <a:off x="2864" y="1496"/>
              <a:ext cx="1832" cy="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8" name="Oval 129"/>
            <p:cNvSpPr>
              <a:spLocks noChangeArrowheads="1"/>
            </p:cNvSpPr>
            <p:nvPr/>
          </p:nvSpPr>
          <p:spPr bwMode="auto">
            <a:xfrm>
              <a:off x="4482" y="153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9" name="Text Box 134"/>
            <p:cNvSpPr txBox="1">
              <a:spLocks noChangeArrowheads="1"/>
            </p:cNvSpPr>
            <p:nvPr/>
          </p:nvSpPr>
          <p:spPr bwMode="auto">
            <a:xfrm>
              <a:off x="4604" y="1452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C”</a:t>
              </a:r>
              <a:endParaRPr lang="en-GB"/>
            </a:p>
          </p:txBody>
        </p:sp>
      </p:grpSp>
      <p:grpSp>
        <p:nvGrpSpPr>
          <p:cNvPr id="120" name="Group 139"/>
          <p:cNvGrpSpPr>
            <a:grpSpLocks/>
          </p:cNvGrpSpPr>
          <p:nvPr/>
        </p:nvGrpSpPr>
        <p:grpSpPr bwMode="auto">
          <a:xfrm>
            <a:off x="5791200" y="1574800"/>
            <a:ext cx="469900" cy="2292350"/>
            <a:chOff x="3648" y="992"/>
            <a:chExt cx="296" cy="1444"/>
          </a:xfrm>
        </p:grpSpPr>
        <p:sp>
          <p:nvSpPr>
            <p:cNvPr id="121" name="Oval 128"/>
            <p:cNvSpPr>
              <a:spLocks noChangeArrowheads="1"/>
            </p:cNvSpPr>
            <p:nvPr/>
          </p:nvSpPr>
          <p:spPr bwMode="auto">
            <a:xfrm>
              <a:off x="3678" y="120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2" name="Line 136"/>
            <p:cNvSpPr>
              <a:spLocks noChangeShapeType="1"/>
            </p:cNvSpPr>
            <p:nvPr/>
          </p:nvSpPr>
          <p:spPr bwMode="auto">
            <a:xfrm flipV="1">
              <a:off x="3648" y="1088"/>
              <a:ext cx="68" cy="1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3" name="Text Box 138"/>
            <p:cNvSpPr txBox="1">
              <a:spLocks noChangeArrowheads="1"/>
            </p:cNvSpPr>
            <p:nvPr/>
          </p:nvSpPr>
          <p:spPr bwMode="auto">
            <a:xfrm>
              <a:off x="3684" y="992"/>
              <a:ext cx="2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B”</a:t>
              </a:r>
              <a:endParaRPr lang="en-GB"/>
            </a:p>
          </p:txBody>
        </p:sp>
      </p:grpSp>
      <p:grpSp>
        <p:nvGrpSpPr>
          <p:cNvPr id="124" name="Group 146"/>
          <p:cNvGrpSpPr>
            <a:grpSpLocks/>
          </p:cNvGrpSpPr>
          <p:nvPr/>
        </p:nvGrpSpPr>
        <p:grpSpPr bwMode="auto">
          <a:xfrm>
            <a:off x="4502150" y="1955800"/>
            <a:ext cx="2667000" cy="1962150"/>
            <a:chOff x="2836" y="1232"/>
            <a:chExt cx="1680" cy="1236"/>
          </a:xfrm>
        </p:grpSpPr>
        <p:sp>
          <p:nvSpPr>
            <p:cNvPr id="125" name="Line 140"/>
            <p:cNvSpPr>
              <a:spLocks noChangeShapeType="1"/>
            </p:cNvSpPr>
            <p:nvPr/>
          </p:nvSpPr>
          <p:spPr bwMode="auto">
            <a:xfrm flipV="1">
              <a:off x="2884" y="1236"/>
              <a:ext cx="828" cy="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6" name="Line 141"/>
            <p:cNvSpPr>
              <a:spLocks noChangeShapeType="1"/>
            </p:cNvSpPr>
            <p:nvPr/>
          </p:nvSpPr>
          <p:spPr bwMode="auto">
            <a:xfrm flipV="1">
              <a:off x="3648" y="2172"/>
              <a:ext cx="828" cy="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7" name="Line 142"/>
            <p:cNvSpPr>
              <a:spLocks noChangeShapeType="1"/>
            </p:cNvSpPr>
            <p:nvPr/>
          </p:nvSpPr>
          <p:spPr bwMode="auto">
            <a:xfrm>
              <a:off x="3708" y="1232"/>
              <a:ext cx="808" cy="3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8" name="Line 143"/>
            <p:cNvSpPr>
              <a:spLocks noChangeShapeType="1"/>
            </p:cNvSpPr>
            <p:nvPr/>
          </p:nvSpPr>
          <p:spPr bwMode="auto">
            <a:xfrm>
              <a:off x="2840" y="2136"/>
              <a:ext cx="808" cy="3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9" name="Line 144"/>
            <p:cNvSpPr>
              <a:spLocks noChangeShapeType="1"/>
            </p:cNvSpPr>
            <p:nvPr/>
          </p:nvSpPr>
          <p:spPr bwMode="auto">
            <a:xfrm flipH="1">
              <a:off x="2836" y="1528"/>
              <a:ext cx="48" cy="6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0" name="Line 145"/>
            <p:cNvSpPr>
              <a:spLocks noChangeShapeType="1"/>
            </p:cNvSpPr>
            <p:nvPr/>
          </p:nvSpPr>
          <p:spPr bwMode="auto">
            <a:xfrm flipH="1">
              <a:off x="4468" y="1560"/>
              <a:ext cx="48" cy="6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31" name="Group 161"/>
          <p:cNvGrpSpPr>
            <a:grpSpLocks/>
          </p:cNvGrpSpPr>
          <p:nvPr/>
        </p:nvGrpSpPr>
        <p:grpSpPr bwMode="auto">
          <a:xfrm>
            <a:off x="2600325" y="3390900"/>
            <a:ext cx="1920875" cy="2184400"/>
            <a:chOff x="1638" y="2136"/>
            <a:chExt cx="1210" cy="1376"/>
          </a:xfrm>
        </p:grpSpPr>
        <p:sp>
          <p:nvSpPr>
            <p:cNvPr id="132" name="Line 148"/>
            <p:cNvSpPr>
              <a:spLocks noChangeShapeType="1"/>
            </p:cNvSpPr>
            <p:nvPr/>
          </p:nvSpPr>
          <p:spPr bwMode="auto">
            <a:xfrm>
              <a:off x="1638" y="2136"/>
              <a:ext cx="0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3" name="Arc 150"/>
            <p:cNvSpPr>
              <a:spLocks/>
            </p:cNvSpPr>
            <p:nvPr/>
          </p:nvSpPr>
          <p:spPr bwMode="auto">
            <a:xfrm rot="10800000">
              <a:off x="1640" y="2640"/>
              <a:ext cx="872" cy="8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4" name="Line 152"/>
            <p:cNvSpPr>
              <a:spLocks noChangeShapeType="1"/>
            </p:cNvSpPr>
            <p:nvPr/>
          </p:nvSpPr>
          <p:spPr bwMode="auto">
            <a:xfrm>
              <a:off x="2512" y="351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35" name="Group 155"/>
          <p:cNvGrpSpPr>
            <a:grpSpLocks/>
          </p:cNvGrpSpPr>
          <p:nvPr/>
        </p:nvGrpSpPr>
        <p:grpSpPr bwMode="auto">
          <a:xfrm>
            <a:off x="1962150" y="3895725"/>
            <a:ext cx="3797300" cy="2320925"/>
            <a:chOff x="1236" y="2454"/>
            <a:chExt cx="2392" cy="1462"/>
          </a:xfrm>
        </p:grpSpPr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1236" y="2454"/>
              <a:ext cx="0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7" name="Arc 149"/>
            <p:cNvSpPr>
              <a:spLocks/>
            </p:cNvSpPr>
            <p:nvPr/>
          </p:nvSpPr>
          <p:spPr bwMode="auto">
            <a:xfrm rot="10800000">
              <a:off x="1236" y="2640"/>
              <a:ext cx="1276" cy="12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8" name="Line 153"/>
            <p:cNvSpPr>
              <a:spLocks noChangeShapeType="1"/>
            </p:cNvSpPr>
            <p:nvPr/>
          </p:nvSpPr>
          <p:spPr bwMode="auto">
            <a:xfrm>
              <a:off x="2508" y="3916"/>
              <a:ext cx="1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39" name="Group 157"/>
          <p:cNvGrpSpPr>
            <a:grpSpLocks/>
          </p:cNvGrpSpPr>
          <p:nvPr/>
        </p:nvGrpSpPr>
        <p:grpSpPr bwMode="auto">
          <a:xfrm>
            <a:off x="5467350" y="3905250"/>
            <a:ext cx="476250" cy="2647950"/>
            <a:chOff x="3444" y="2460"/>
            <a:chExt cx="300" cy="1668"/>
          </a:xfrm>
        </p:grpSpPr>
        <p:sp>
          <p:nvSpPr>
            <p:cNvPr id="140" name="Line 154"/>
            <p:cNvSpPr>
              <a:spLocks noChangeShapeType="1"/>
            </p:cNvSpPr>
            <p:nvPr/>
          </p:nvSpPr>
          <p:spPr bwMode="auto">
            <a:xfrm>
              <a:off x="3644" y="2460"/>
              <a:ext cx="0" cy="1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1" name="Oval 126"/>
            <p:cNvSpPr>
              <a:spLocks noChangeArrowheads="1"/>
            </p:cNvSpPr>
            <p:nvPr/>
          </p:nvSpPr>
          <p:spPr bwMode="auto">
            <a:xfrm>
              <a:off x="3610" y="388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2" name="Text Box 156"/>
            <p:cNvSpPr txBox="1">
              <a:spLocks noChangeArrowheads="1"/>
            </p:cNvSpPr>
            <p:nvPr/>
          </p:nvSpPr>
          <p:spPr bwMode="auto">
            <a:xfrm>
              <a:off x="3444" y="3916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E’</a:t>
              </a:r>
              <a:endParaRPr lang="en-GB"/>
            </a:p>
          </p:txBody>
        </p:sp>
      </p:grpSp>
      <p:grpSp>
        <p:nvGrpSpPr>
          <p:cNvPr id="143" name="Group 162"/>
          <p:cNvGrpSpPr>
            <a:grpSpLocks/>
          </p:cNvGrpSpPr>
          <p:nvPr/>
        </p:nvGrpSpPr>
        <p:grpSpPr bwMode="auto">
          <a:xfrm>
            <a:off x="4203700" y="3390900"/>
            <a:ext cx="457200" cy="2565400"/>
            <a:chOff x="2648" y="2136"/>
            <a:chExt cx="288" cy="1616"/>
          </a:xfrm>
        </p:grpSpPr>
        <p:sp>
          <p:nvSpPr>
            <p:cNvPr id="144" name="Line 151"/>
            <p:cNvSpPr>
              <a:spLocks noChangeShapeType="1"/>
            </p:cNvSpPr>
            <p:nvPr/>
          </p:nvSpPr>
          <p:spPr bwMode="auto">
            <a:xfrm>
              <a:off x="2840" y="2136"/>
              <a:ext cx="0" cy="1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5" name="Oval 127"/>
            <p:cNvSpPr>
              <a:spLocks noChangeArrowheads="1"/>
            </p:cNvSpPr>
            <p:nvPr/>
          </p:nvSpPr>
          <p:spPr bwMode="auto">
            <a:xfrm>
              <a:off x="2806" y="348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6" name="Text Box 160"/>
            <p:cNvSpPr txBox="1">
              <a:spLocks noChangeArrowheads="1"/>
            </p:cNvSpPr>
            <p:nvPr/>
          </p:nvSpPr>
          <p:spPr bwMode="auto">
            <a:xfrm>
              <a:off x="2648" y="354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F’</a:t>
              </a:r>
              <a:endParaRPr lang="en-GB"/>
            </a:p>
          </p:txBody>
        </p:sp>
      </p:grpSp>
      <p:grpSp>
        <p:nvGrpSpPr>
          <p:cNvPr id="147" name="Group 167"/>
          <p:cNvGrpSpPr>
            <a:grpSpLocks/>
          </p:cNvGrpSpPr>
          <p:nvPr/>
        </p:nvGrpSpPr>
        <p:grpSpPr bwMode="auto">
          <a:xfrm>
            <a:off x="2505075" y="3495675"/>
            <a:ext cx="4581525" cy="2168525"/>
            <a:chOff x="1578" y="2202"/>
            <a:chExt cx="2886" cy="1366"/>
          </a:xfrm>
        </p:grpSpPr>
        <p:sp>
          <p:nvSpPr>
            <p:cNvPr id="148" name="Line 163"/>
            <p:cNvSpPr>
              <a:spLocks noChangeShapeType="1"/>
            </p:cNvSpPr>
            <p:nvPr/>
          </p:nvSpPr>
          <p:spPr bwMode="auto">
            <a:xfrm>
              <a:off x="1578" y="2202"/>
              <a:ext cx="0" cy="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9" name="Arc 165"/>
            <p:cNvSpPr>
              <a:spLocks/>
            </p:cNvSpPr>
            <p:nvPr/>
          </p:nvSpPr>
          <p:spPr bwMode="auto">
            <a:xfrm rot="-10800000">
              <a:off x="1580" y="2638"/>
              <a:ext cx="930" cy="9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0" name="Line 166"/>
            <p:cNvSpPr>
              <a:spLocks noChangeShapeType="1"/>
            </p:cNvSpPr>
            <p:nvPr/>
          </p:nvSpPr>
          <p:spPr bwMode="auto">
            <a:xfrm>
              <a:off x="2516" y="3568"/>
              <a:ext cx="19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51" name="Group 172"/>
          <p:cNvGrpSpPr>
            <a:grpSpLocks/>
          </p:cNvGrpSpPr>
          <p:nvPr/>
        </p:nvGrpSpPr>
        <p:grpSpPr bwMode="auto">
          <a:xfrm>
            <a:off x="3759200" y="2476501"/>
            <a:ext cx="923925" cy="2071688"/>
            <a:chOff x="2368" y="1560"/>
            <a:chExt cx="582" cy="1305"/>
          </a:xfrm>
        </p:grpSpPr>
        <p:sp>
          <p:nvSpPr>
            <p:cNvPr id="152" name="Line 12"/>
            <p:cNvSpPr>
              <a:spLocks noChangeShapeType="1"/>
            </p:cNvSpPr>
            <p:nvPr/>
          </p:nvSpPr>
          <p:spPr bwMode="auto">
            <a:xfrm rot="-5400000">
              <a:off x="2285" y="2173"/>
              <a:ext cx="11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3" name="Oval 15"/>
            <p:cNvSpPr>
              <a:spLocks noChangeArrowheads="1"/>
            </p:cNvSpPr>
            <p:nvPr/>
          </p:nvSpPr>
          <p:spPr bwMode="auto">
            <a:xfrm>
              <a:off x="2850" y="275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4" name="Text Box 27"/>
            <p:cNvSpPr txBox="1">
              <a:spLocks noChangeArrowheads="1"/>
            </p:cNvSpPr>
            <p:nvPr/>
          </p:nvSpPr>
          <p:spPr bwMode="auto">
            <a:xfrm>
              <a:off x="2638" y="2632"/>
              <a:ext cx="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 smtClean="0"/>
                <a:t>A’</a:t>
              </a:r>
              <a:endParaRPr lang="en-GB" dirty="0"/>
            </a:p>
          </p:txBody>
        </p:sp>
        <p:sp>
          <p:nvSpPr>
            <p:cNvPr id="155" name="Line 169"/>
            <p:cNvSpPr>
              <a:spLocks noChangeShapeType="1"/>
            </p:cNvSpPr>
            <p:nvPr/>
          </p:nvSpPr>
          <p:spPr bwMode="auto">
            <a:xfrm>
              <a:off x="2368" y="1560"/>
              <a:ext cx="0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6" name="Arc 170"/>
            <p:cNvSpPr>
              <a:spLocks/>
            </p:cNvSpPr>
            <p:nvPr/>
          </p:nvSpPr>
          <p:spPr bwMode="auto">
            <a:xfrm rot="-10800000">
              <a:off x="2368" y="2640"/>
              <a:ext cx="148" cy="1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7" name="Line 171"/>
            <p:cNvSpPr>
              <a:spLocks noChangeShapeType="1"/>
            </p:cNvSpPr>
            <p:nvPr/>
          </p:nvSpPr>
          <p:spPr bwMode="auto">
            <a:xfrm>
              <a:off x="2516" y="2788"/>
              <a:ext cx="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58" name="Group 177"/>
          <p:cNvGrpSpPr>
            <a:grpSpLocks/>
          </p:cNvGrpSpPr>
          <p:nvPr/>
        </p:nvGrpSpPr>
        <p:grpSpPr bwMode="auto">
          <a:xfrm>
            <a:off x="4546600" y="2476500"/>
            <a:ext cx="3086100" cy="3092450"/>
            <a:chOff x="2864" y="1556"/>
            <a:chExt cx="1944" cy="1948"/>
          </a:xfrm>
        </p:grpSpPr>
        <p:sp>
          <p:nvSpPr>
            <p:cNvPr id="159" name="Line 174"/>
            <p:cNvSpPr>
              <a:spLocks noChangeShapeType="1"/>
            </p:cNvSpPr>
            <p:nvPr/>
          </p:nvSpPr>
          <p:spPr bwMode="auto">
            <a:xfrm flipV="1">
              <a:off x="2864" y="2812"/>
              <a:ext cx="1700" cy="6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0" name="Line 175"/>
            <p:cNvSpPr>
              <a:spLocks noChangeShapeType="1"/>
            </p:cNvSpPr>
            <p:nvPr/>
          </p:nvSpPr>
          <p:spPr bwMode="auto">
            <a:xfrm>
              <a:off x="4516" y="1556"/>
              <a:ext cx="0" cy="1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1" name="Oval 160"/>
            <p:cNvSpPr>
              <a:spLocks noChangeArrowheads="1"/>
            </p:cNvSpPr>
            <p:nvPr/>
          </p:nvSpPr>
          <p:spPr bwMode="auto">
            <a:xfrm>
              <a:off x="4486" y="280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2" name="Text Box 176"/>
            <p:cNvSpPr txBox="1">
              <a:spLocks noChangeArrowheads="1"/>
            </p:cNvSpPr>
            <p:nvPr/>
          </p:nvSpPr>
          <p:spPr bwMode="auto">
            <a:xfrm>
              <a:off x="4564" y="2776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</a:t>
              </a:r>
              <a:endParaRPr lang="en-GB"/>
            </a:p>
          </p:txBody>
        </p:sp>
      </p:grpSp>
      <p:grpSp>
        <p:nvGrpSpPr>
          <p:cNvPr id="163" name="Group 180"/>
          <p:cNvGrpSpPr>
            <a:grpSpLocks/>
          </p:cNvGrpSpPr>
          <p:nvPr/>
        </p:nvGrpSpPr>
        <p:grpSpPr bwMode="auto">
          <a:xfrm>
            <a:off x="5778500" y="1949450"/>
            <a:ext cx="127000" cy="4260850"/>
            <a:chOff x="3640" y="1228"/>
            <a:chExt cx="80" cy="2684"/>
          </a:xfrm>
        </p:grpSpPr>
        <p:sp>
          <p:nvSpPr>
            <p:cNvPr id="164" name="Line 178"/>
            <p:cNvSpPr>
              <a:spLocks noChangeShapeType="1"/>
            </p:cNvSpPr>
            <p:nvPr/>
          </p:nvSpPr>
          <p:spPr bwMode="auto">
            <a:xfrm flipV="1">
              <a:off x="3640" y="2532"/>
              <a:ext cx="8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5" name="Line 179"/>
            <p:cNvSpPr>
              <a:spLocks noChangeShapeType="1"/>
            </p:cNvSpPr>
            <p:nvPr/>
          </p:nvSpPr>
          <p:spPr bwMode="auto">
            <a:xfrm>
              <a:off x="3712" y="1228"/>
              <a:ext cx="0" cy="1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66" name="Line 181"/>
          <p:cNvSpPr>
            <a:spLocks noChangeShapeType="1"/>
          </p:cNvSpPr>
          <p:nvPr/>
        </p:nvSpPr>
        <p:spPr bwMode="auto">
          <a:xfrm>
            <a:off x="5124450" y="2241550"/>
            <a:ext cx="0" cy="194945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" name="Line 182"/>
          <p:cNvSpPr>
            <a:spLocks noChangeShapeType="1"/>
          </p:cNvSpPr>
          <p:nvPr/>
        </p:nvSpPr>
        <p:spPr bwMode="auto">
          <a:xfrm flipV="1">
            <a:off x="4572000" y="3886200"/>
            <a:ext cx="1320800" cy="5334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68" name="Group 185"/>
          <p:cNvGrpSpPr>
            <a:grpSpLocks/>
          </p:cNvGrpSpPr>
          <p:nvPr/>
        </p:nvGrpSpPr>
        <p:grpSpPr bwMode="auto">
          <a:xfrm>
            <a:off x="3079750" y="495300"/>
            <a:ext cx="1676400" cy="1530350"/>
            <a:chOff x="1940" y="312"/>
            <a:chExt cx="1056" cy="964"/>
          </a:xfrm>
        </p:grpSpPr>
        <p:sp>
          <p:nvSpPr>
            <p:cNvPr id="169" name="Oval 159"/>
            <p:cNvSpPr>
              <a:spLocks noChangeArrowheads="1"/>
            </p:cNvSpPr>
            <p:nvPr/>
          </p:nvSpPr>
          <p:spPr bwMode="auto">
            <a:xfrm>
              <a:off x="2674" y="121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0" name="Line 183"/>
            <p:cNvSpPr>
              <a:spLocks noChangeShapeType="1"/>
            </p:cNvSpPr>
            <p:nvPr/>
          </p:nvSpPr>
          <p:spPr bwMode="auto">
            <a:xfrm rot="5400000" flipV="1">
              <a:off x="1856" y="396"/>
              <a:ext cx="944" cy="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1" name="Text Box 184"/>
            <p:cNvSpPr txBox="1">
              <a:spLocks noChangeArrowheads="1"/>
            </p:cNvSpPr>
            <p:nvPr/>
          </p:nvSpPr>
          <p:spPr bwMode="auto">
            <a:xfrm>
              <a:off x="2628" y="988"/>
              <a:ext cx="3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B’’’</a:t>
              </a:r>
              <a:endParaRPr lang="en-GB"/>
            </a:p>
          </p:txBody>
        </p:sp>
      </p:grpSp>
      <p:sp>
        <p:nvSpPr>
          <p:cNvPr id="172" name="Line 186"/>
          <p:cNvSpPr>
            <a:spLocks noChangeShapeType="1"/>
          </p:cNvSpPr>
          <p:nvPr/>
        </p:nvSpPr>
        <p:spPr bwMode="auto">
          <a:xfrm>
            <a:off x="4298950" y="1968500"/>
            <a:ext cx="0" cy="2222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73" name="Arc 187"/>
          <p:cNvSpPr>
            <a:spLocks/>
          </p:cNvSpPr>
          <p:nvPr/>
        </p:nvSpPr>
        <p:spPr bwMode="auto">
          <a:xfrm>
            <a:off x="3994150" y="3886200"/>
            <a:ext cx="3048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74" name="Group 191"/>
          <p:cNvGrpSpPr>
            <a:grpSpLocks/>
          </p:cNvGrpSpPr>
          <p:nvPr/>
        </p:nvGrpSpPr>
        <p:grpSpPr bwMode="auto">
          <a:xfrm>
            <a:off x="3987801" y="3714750"/>
            <a:ext cx="2513013" cy="336550"/>
            <a:chOff x="2512" y="2340"/>
            <a:chExt cx="1583" cy="212"/>
          </a:xfrm>
        </p:grpSpPr>
        <p:sp>
          <p:nvSpPr>
            <p:cNvPr id="175" name="Line 188"/>
            <p:cNvSpPr>
              <a:spLocks noChangeShapeType="1"/>
            </p:cNvSpPr>
            <p:nvPr/>
          </p:nvSpPr>
          <p:spPr bwMode="auto">
            <a:xfrm>
              <a:off x="2512" y="2448"/>
              <a:ext cx="1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6" name="Oval 189"/>
            <p:cNvSpPr>
              <a:spLocks noChangeArrowheads="1"/>
            </p:cNvSpPr>
            <p:nvPr/>
          </p:nvSpPr>
          <p:spPr bwMode="auto">
            <a:xfrm>
              <a:off x="3688" y="242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7" name="Text Box 190"/>
            <p:cNvSpPr txBox="1">
              <a:spLocks noChangeArrowheads="1"/>
            </p:cNvSpPr>
            <p:nvPr/>
          </p:nvSpPr>
          <p:spPr bwMode="auto">
            <a:xfrm>
              <a:off x="3827" y="2340"/>
              <a:ext cx="2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B’</a:t>
              </a:r>
              <a:endParaRPr lang="en-GB" dirty="0"/>
            </a:p>
          </p:txBody>
        </p:sp>
      </p:grpSp>
      <p:grpSp>
        <p:nvGrpSpPr>
          <p:cNvPr id="178" name="Group 198"/>
          <p:cNvGrpSpPr>
            <a:grpSpLocks/>
          </p:cNvGrpSpPr>
          <p:nvPr/>
        </p:nvGrpSpPr>
        <p:grpSpPr bwMode="auto">
          <a:xfrm>
            <a:off x="4502150" y="3873500"/>
            <a:ext cx="2679700" cy="2343150"/>
            <a:chOff x="2836" y="2440"/>
            <a:chExt cx="1688" cy="1476"/>
          </a:xfrm>
        </p:grpSpPr>
        <p:sp>
          <p:nvSpPr>
            <p:cNvPr id="179" name="Line 192"/>
            <p:cNvSpPr>
              <a:spLocks noChangeShapeType="1"/>
            </p:cNvSpPr>
            <p:nvPr/>
          </p:nvSpPr>
          <p:spPr bwMode="auto">
            <a:xfrm flipH="1">
              <a:off x="2836" y="2780"/>
              <a:ext cx="48" cy="7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0" name="Line 193"/>
            <p:cNvSpPr>
              <a:spLocks noChangeShapeType="1"/>
            </p:cNvSpPr>
            <p:nvPr/>
          </p:nvSpPr>
          <p:spPr bwMode="auto">
            <a:xfrm flipH="1">
              <a:off x="4476" y="2832"/>
              <a:ext cx="48" cy="7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1" name="Line 194"/>
            <p:cNvSpPr>
              <a:spLocks noChangeShapeType="1"/>
            </p:cNvSpPr>
            <p:nvPr/>
          </p:nvSpPr>
          <p:spPr bwMode="auto">
            <a:xfrm flipV="1">
              <a:off x="2880" y="2444"/>
              <a:ext cx="844" cy="3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2" name="Line 195"/>
            <p:cNvSpPr>
              <a:spLocks noChangeShapeType="1"/>
            </p:cNvSpPr>
            <p:nvPr/>
          </p:nvSpPr>
          <p:spPr bwMode="auto">
            <a:xfrm flipV="1">
              <a:off x="3640" y="3568"/>
              <a:ext cx="844" cy="3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3" name="Line 196"/>
            <p:cNvSpPr>
              <a:spLocks noChangeShapeType="1"/>
            </p:cNvSpPr>
            <p:nvPr/>
          </p:nvSpPr>
          <p:spPr bwMode="auto">
            <a:xfrm>
              <a:off x="2836" y="3508"/>
              <a:ext cx="804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4" name="Line 197"/>
            <p:cNvSpPr>
              <a:spLocks noChangeShapeType="1"/>
            </p:cNvSpPr>
            <p:nvPr/>
          </p:nvSpPr>
          <p:spPr bwMode="auto">
            <a:xfrm>
              <a:off x="3716" y="2440"/>
              <a:ext cx="792" cy="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85" name="Group 201"/>
          <p:cNvGrpSpPr>
            <a:grpSpLocks/>
          </p:cNvGrpSpPr>
          <p:nvPr/>
        </p:nvGrpSpPr>
        <p:grpSpPr bwMode="auto">
          <a:xfrm>
            <a:off x="5133975" y="1958975"/>
            <a:ext cx="1444625" cy="276225"/>
            <a:chOff x="3234" y="1234"/>
            <a:chExt cx="910" cy="174"/>
          </a:xfrm>
        </p:grpSpPr>
        <p:sp>
          <p:nvSpPr>
            <p:cNvPr id="186" name="Line 199"/>
            <p:cNvSpPr>
              <a:spLocks noChangeShapeType="1"/>
            </p:cNvSpPr>
            <p:nvPr/>
          </p:nvSpPr>
          <p:spPr bwMode="auto">
            <a:xfrm flipV="1">
              <a:off x="3234" y="1242"/>
              <a:ext cx="468" cy="156"/>
            </a:xfrm>
            <a:prstGeom prst="line">
              <a:avLst/>
            </a:prstGeom>
            <a:noFill/>
            <a:ln w="38100">
              <a:solidFill>
                <a:srgbClr val="FFFFCC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7" name="Line 200"/>
            <p:cNvSpPr>
              <a:spLocks noChangeShapeType="1"/>
            </p:cNvSpPr>
            <p:nvPr/>
          </p:nvSpPr>
          <p:spPr bwMode="auto">
            <a:xfrm flipH="1" flipV="1">
              <a:off x="3706" y="1234"/>
              <a:ext cx="438" cy="174"/>
            </a:xfrm>
            <a:prstGeom prst="line">
              <a:avLst/>
            </a:prstGeom>
            <a:noFill/>
            <a:ln w="38100">
              <a:solidFill>
                <a:srgbClr val="FFFFCC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5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4" grpId="0" animBg="1"/>
      <p:bldP spid="33" grpId="0" animBg="1"/>
      <p:bldP spid="44" grpId="0" animBg="1"/>
      <p:bldP spid="48" grpId="0" animBg="1"/>
      <p:bldP spid="49" grpId="0" animBg="1"/>
      <p:bldP spid="50" grpId="0" animBg="1"/>
      <p:bldP spid="58" grpId="0" animBg="1"/>
      <p:bldP spid="59" grpId="0" animBg="1"/>
      <p:bldP spid="60" grpId="0" animBg="1"/>
      <p:bldP spid="61" grpId="0" animBg="1"/>
      <p:bldP spid="100" grpId="0" animBg="1"/>
      <p:bldP spid="101" grpId="0" animBg="1"/>
      <p:bldP spid="102" grpId="0" animBg="1"/>
      <p:bldP spid="110" grpId="0" animBg="1"/>
      <p:bldP spid="111" grpId="0" animBg="1"/>
      <p:bldP spid="112" grpId="0" animBg="1"/>
      <p:bldP spid="166" grpId="0" animBg="1"/>
      <p:bldP spid="167" grpId="0" animBg="1"/>
      <p:bldP spid="172" grpId="0" animBg="1"/>
      <p:bldP spid="17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540</Words>
  <Application>Microsoft Office PowerPoint</Application>
  <PresentationFormat>On-screen Show (4:3)</PresentationFormat>
  <Paragraphs>151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Helena</dc:creator>
  <cp:lastModifiedBy>Helena</cp:lastModifiedBy>
  <cp:revision>20</cp:revision>
  <dcterms:created xsi:type="dcterms:W3CDTF">2012-10-19T17:06:14Z</dcterms:created>
  <dcterms:modified xsi:type="dcterms:W3CDTF">2015-11-10T06:57:06Z</dcterms:modified>
</cp:coreProperties>
</file>