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61" r:id="rId5"/>
    <p:sldId id="262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3FCE7-89FD-4CB5-BABB-45065A9284DF}" type="datetimeFigureOut">
              <a:rPr lang="sr-Latn-CS" smtClean="0"/>
              <a:pPr/>
              <a:t>20.2.2015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0D084-81DD-4C33-9729-57FF8FCEF09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rad.hr/geomteh3d/Monge/auditorne/konturne/konturne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41"/>
          <p:cNvSpPr>
            <a:spLocks noChangeArrowheads="1"/>
          </p:cNvSpPr>
          <p:nvPr/>
        </p:nvSpPr>
        <p:spPr bwMode="auto">
          <a:xfrm rot="3368983">
            <a:off x="4781550" y="1833563"/>
            <a:ext cx="1819275" cy="708025"/>
          </a:xfrm>
          <a:prstGeom prst="parallelogram">
            <a:avLst>
              <a:gd name="adj" fmla="val 52877"/>
            </a:avLst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" name="AutoShape 224"/>
          <p:cNvSpPr>
            <a:spLocks noChangeArrowheads="1"/>
          </p:cNvSpPr>
          <p:nvPr/>
        </p:nvSpPr>
        <p:spPr bwMode="auto">
          <a:xfrm rot="9131668" flipH="1">
            <a:off x="5156200" y="3937000"/>
            <a:ext cx="1046163" cy="1504950"/>
          </a:xfrm>
          <a:prstGeom prst="parallelogram">
            <a:avLst>
              <a:gd name="adj" fmla="val 12574"/>
            </a:avLst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4" name="Rectangle 210"/>
          <p:cNvSpPr>
            <a:spLocks noChangeArrowheads="1"/>
          </p:cNvSpPr>
          <p:nvPr/>
        </p:nvSpPr>
        <p:spPr bwMode="auto">
          <a:xfrm rot="3013956">
            <a:off x="6873875" y="2590800"/>
            <a:ext cx="1506538" cy="1506538"/>
          </a:xfrm>
          <a:prstGeom prst="rect">
            <a:avLst/>
          </a:prstGeom>
          <a:noFill/>
          <a:ln w="28575">
            <a:solidFill>
              <a:srgbClr val="993300"/>
            </a:solidFill>
            <a:prstDash val="lg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" name="Group 131"/>
          <p:cNvGrpSpPr>
            <a:grpSpLocks/>
          </p:cNvGrpSpPr>
          <p:nvPr/>
        </p:nvGrpSpPr>
        <p:grpSpPr bwMode="auto">
          <a:xfrm>
            <a:off x="139700" y="3340100"/>
            <a:ext cx="3286125" cy="1047750"/>
            <a:chOff x="0" y="2100"/>
            <a:chExt cx="2070" cy="660"/>
          </a:xfrm>
        </p:grpSpPr>
        <p:sp>
          <p:nvSpPr>
            <p:cNvPr id="6" name="AutoShape 129"/>
            <p:cNvSpPr>
              <a:spLocks noChangeArrowheads="1"/>
            </p:cNvSpPr>
            <p:nvPr/>
          </p:nvSpPr>
          <p:spPr bwMode="auto">
            <a:xfrm>
              <a:off x="0" y="2100"/>
              <a:ext cx="2070" cy="660"/>
            </a:xfrm>
            <a:prstGeom prst="parallelogram">
              <a:avLst>
                <a:gd name="adj" fmla="val 78409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" name="Text Box 130"/>
            <p:cNvSpPr txBox="1">
              <a:spLocks noChangeArrowheads="1"/>
            </p:cNvSpPr>
            <p:nvPr/>
          </p:nvSpPr>
          <p:spPr bwMode="auto">
            <a:xfrm>
              <a:off x="1674" y="2106"/>
              <a:ext cx="2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 b="1" i="1">
                  <a:sym typeface="Symbol" pitchFamily="18" charset="2"/>
                </a:rPr>
                <a:t></a:t>
              </a:r>
              <a:endParaRPr lang="en-GB" sz="1600" b="1" i="1">
                <a:sym typeface="Symbol" pitchFamily="18" charset="2"/>
              </a:endParaRPr>
            </a:p>
          </p:txBody>
        </p:sp>
      </p:grp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42900" y="152400"/>
            <a:ext cx="161925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>
                <a:latin typeface="+mj-lt"/>
                <a:ea typeface="+mj-ea"/>
                <a:cs typeface="+mj-cs"/>
              </a:rPr>
              <a:t>1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zadatak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06424" y="4651375"/>
            <a:ext cx="23939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smtClean="0">
                <a:solidFill>
                  <a:srgbClr val="000099"/>
                </a:solidFill>
              </a:rPr>
              <a:t>Prostorno rješenje</a:t>
            </a:r>
            <a:r>
              <a:rPr lang="hr-HR" dirty="0" smtClean="0"/>
              <a:t>:</a:t>
            </a:r>
            <a:endParaRPr lang="en-GB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71450" y="600075"/>
            <a:ext cx="397192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Konstruirati projekcije </a:t>
            </a:r>
            <a:r>
              <a:rPr lang="hr-HR" b="1" dirty="0">
                <a:solidFill>
                  <a:srgbClr val="0070C0"/>
                </a:solidFill>
              </a:rPr>
              <a:t>pravilne </a:t>
            </a:r>
            <a:r>
              <a:rPr lang="hr-HR" b="1" dirty="0" err="1">
                <a:solidFill>
                  <a:srgbClr val="0070C0"/>
                </a:solidFill>
              </a:rPr>
              <a:t>kvadratske</a:t>
            </a:r>
            <a:r>
              <a:rPr lang="hr-HR" b="1" dirty="0">
                <a:solidFill>
                  <a:srgbClr val="0070C0"/>
                </a:solidFill>
              </a:rPr>
              <a:t> piramide</a:t>
            </a:r>
            <a:r>
              <a:rPr lang="hr-HR" dirty="0"/>
              <a:t> kojoj je na pravcu </a:t>
            </a:r>
            <a:r>
              <a:rPr lang="hr-HR" i="1" dirty="0"/>
              <a:t>o</a:t>
            </a:r>
            <a:r>
              <a:rPr lang="hr-HR" dirty="0"/>
              <a:t> os, u točki </a:t>
            </a:r>
            <a:r>
              <a:rPr lang="hr-HR" i="1" dirty="0"/>
              <a:t>A</a:t>
            </a:r>
            <a:r>
              <a:rPr lang="hr-HR" dirty="0"/>
              <a:t> jedan vrh osnovice, a </a:t>
            </a:r>
            <a:r>
              <a:rPr lang="hr-HR" b="1" dirty="0"/>
              <a:t>v </a:t>
            </a:r>
            <a:r>
              <a:rPr lang="hr-HR" dirty="0"/>
              <a:t>duljina visine.</a:t>
            </a:r>
            <a:endParaRPr lang="en-GB" b="1" dirty="0"/>
          </a:p>
        </p:txBody>
      </p:sp>
      <p:sp>
        <p:nvSpPr>
          <p:cNvPr id="11" name="Line 114"/>
          <p:cNvSpPr>
            <a:spLocks noChangeShapeType="1"/>
          </p:cNvSpPr>
          <p:nvPr/>
        </p:nvSpPr>
        <p:spPr bwMode="auto">
          <a:xfrm>
            <a:off x="593725" y="2000250"/>
            <a:ext cx="1787525" cy="0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115"/>
          <p:cNvSpPr txBox="1">
            <a:spLocks noChangeArrowheads="1"/>
          </p:cNvSpPr>
          <p:nvPr/>
        </p:nvSpPr>
        <p:spPr bwMode="auto">
          <a:xfrm>
            <a:off x="1162050" y="1676400"/>
            <a:ext cx="46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v</a:t>
            </a:r>
            <a:endParaRPr lang="en-GB" b="1"/>
          </a:p>
        </p:txBody>
      </p:sp>
      <p:sp>
        <p:nvSpPr>
          <p:cNvPr id="13" name="Text Box 127"/>
          <p:cNvSpPr txBox="1">
            <a:spLocks noChangeArrowheads="1"/>
          </p:cNvSpPr>
          <p:nvPr/>
        </p:nvSpPr>
        <p:spPr bwMode="auto">
          <a:xfrm>
            <a:off x="1711325" y="2054225"/>
            <a:ext cx="32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FF0000"/>
                </a:solidFill>
              </a:rPr>
              <a:t>o</a:t>
            </a:r>
            <a:endParaRPr lang="en-GB" b="1">
              <a:solidFill>
                <a:srgbClr val="FF0000"/>
              </a:solidFill>
            </a:endParaRPr>
          </a:p>
        </p:txBody>
      </p:sp>
      <p:sp>
        <p:nvSpPr>
          <p:cNvPr id="14" name="Text Box 128"/>
          <p:cNvSpPr txBox="1">
            <a:spLocks noChangeArrowheads="1"/>
          </p:cNvSpPr>
          <p:nvPr/>
        </p:nvSpPr>
        <p:spPr bwMode="auto">
          <a:xfrm>
            <a:off x="234950" y="4994275"/>
            <a:ext cx="2214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a) </a:t>
            </a:r>
            <a:r>
              <a:rPr lang="hr-HR" sz="1600" i="1" dirty="0" err="1"/>
              <a:t>A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</a:t>
            </a:r>
            <a:r>
              <a:rPr lang="hr-HR" sz="1600" b="1" dirty="0">
                <a:sym typeface="Symbol" pitchFamily="18" charset="2"/>
              </a:rPr>
              <a:t></a:t>
            </a:r>
            <a:r>
              <a:rPr lang="hr-HR" sz="1600" dirty="0">
                <a:sym typeface="Symbol" pitchFamily="18" charset="2"/>
              </a:rPr>
              <a:t>,  </a:t>
            </a:r>
            <a:r>
              <a:rPr lang="hr-HR" sz="1600" b="1" dirty="0">
                <a:sym typeface="Symbol" pitchFamily="18" charset="2"/>
              </a:rPr>
              <a:t></a:t>
            </a:r>
            <a:r>
              <a:rPr lang="hr-HR" sz="1600" dirty="0">
                <a:sym typeface="Symbol" pitchFamily="18" charset="2"/>
              </a:rPr>
              <a:t>  </a:t>
            </a:r>
            <a:r>
              <a:rPr lang="hr-HR" sz="1600" i="1" dirty="0">
                <a:sym typeface="Symbol" pitchFamily="18" charset="2"/>
              </a:rPr>
              <a:t>o</a:t>
            </a:r>
            <a:r>
              <a:rPr lang="hr-HR" sz="1600" dirty="0">
                <a:sym typeface="Symbol" pitchFamily="18" charset="2"/>
              </a:rPr>
              <a:t> </a:t>
            </a:r>
            <a:endParaRPr lang="en-GB" sz="1600" i="1" dirty="0">
              <a:sym typeface="Symbol" pitchFamily="18" charset="2"/>
            </a:endParaRPr>
          </a:p>
        </p:txBody>
      </p:sp>
      <p:sp>
        <p:nvSpPr>
          <p:cNvPr id="15" name="Text Box 132"/>
          <p:cNvSpPr txBox="1">
            <a:spLocks noChangeArrowheads="1"/>
          </p:cNvSpPr>
          <p:nvPr/>
        </p:nvSpPr>
        <p:spPr bwMode="auto">
          <a:xfrm>
            <a:off x="223838" y="5264150"/>
            <a:ext cx="2457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b) </a:t>
            </a:r>
            <a:r>
              <a:rPr lang="hr-HR" sz="1600" i="1" dirty="0"/>
              <a:t>o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 </a:t>
            </a:r>
            <a:r>
              <a:rPr lang="hr-HR" sz="1600" b="1" dirty="0">
                <a:sym typeface="Symbol" pitchFamily="18" charset="2"/>
              </a:rPr>
              <a:t></a:t>
            </a:r>
            <a:r>
              <a:rPr lang="hr-HR" sz="1600" dirty="0">
                <a:sym typeface="Symbol" pitchFamily="18" charset="2"/>
              </a:rPr>
              <a:t> = </a:t>
            </a:r>
            <a:r>
              <a:rPr lang="hr-HR" sz="1600" i="1" dirty="0">
                <a:sym typeface="Symbol" pitchFamily="18" charset="2"/>
              </a:rPr>
              <a:t>S </a:t>
            </a:r>
            <a:endParaRPr lang="en-GB" sz="1600" dirty="0">
              <a:sym typeface="Symbol" pitchFamily="18" charset="2"/>
            </a:endParaRPr>
          </a:p>
        </p:txBody>
      </p:sp>
      <p:sp>
        <p:nvSpPr>
          <p:cNvPr id="16" name="Text Box 136"/>
          <p:cNvSpPr txBox="1">
            <a:spLocks noChangeArrowheads="1"/>
          </p:cNvSpPr>
          <p:nvPr/>
        </p:nvSpPr>
        <p:spPr bwMode="auto">
          <a:xfrm>
            <a:off x="182563" y="5786454"/>
            <a:ext cx="4032247" cy="62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</a:pPr>
            <a:r>
              <a:rPr lang="hr-HR" sz="1600" dirty="0" smtClean="0"/>
              <a:t> d ) </a:t>
            </a:r>
            <a:r>
              <a:rPr lang="hr-HR" sz="1600" i="1" dirty="0" smtClean="0"/>
              <a:t>V  </a:t>
            </a:r>
            <a:r>
              <a:rPr lang="hr-HR" sz="1600" dirty="0" err="1" smtClean="0"/>
              <a:t>t.d</a:t>
            </a:r>
            <a:r>
              <a:rPr lang="hr-HR" sz="1600" dirty="0" smtClean="0"/>
              <a:t>. d</a:t>
            </a:r>
            <a:r>
              <a:rPr lang="hr-HR" sz="1600" i="1" dirty="0" smtClean="0"/>
              <a:t>(V,S)</a:t>
            </a:r>
            <a:r>
              <a:rPr lang="hr-HR" sz="1600" dirty="0" smtClean="0"/>
              <a:t>= </a:t>
            </a:r>
            <a:r>
              <a:rPr lang="hr-HR" sz="1600" i="1" dirty="0" smtClean="0"/>
              <a:t>v</a:t>
            </a:r>
            <a:r>
              <a:rPr lang="hr-HR" sz="1600" dirty="0" smtClean="0"/>
              <a:t> i </a:t>
            </a:r>
            <a:r>
              <a:rPr lang="hr-HR" sz="1600" i="1" dirty="0" smtClean="0"/>
              <a:t>V</a:t>
            </a:r>
            <a:r>
              <a:rPr lang="hr-HR" sz="1600" dirty="0" smtClean="0">
                <a:sym typeface="Symbol" pitchFamily="18" charset="2"/>
              </a:rPr>
              <a:t> </a:t>
            </a:r>
            <a:r>
              <a:rPr lang="hr-HR" sz="1600" b="1" dirty="0" smtClean="0">
                <a:sym typeface="Symbol" pitchFamily="18" charset="2"/>
              </a:rPr>
              <a:t> </a:t>
            </a:r>
            <a:r>
              <a:rPr lang="hr-HR" sz="1600" i="1" dirty="0" smtClean="0">
                <a:sym typeface="Symbol" pitchFamily="18" charset="2"/>
              </a:rPr>
              <a:t>o</a:t>
            </a:r>
          </a:p>
          <a:p>
            <a:pPr>
              <a:spcBef>
                <a:spcPct val="15000"/>
              </a:spcBef>
            </a:pPr>
            <a:r>
              <a:rPr lang="hr-HR" sz="1600" dirty="0" smtClean="0">
                <a:sym typeface="Symbol" pitchFamily="18" charset="2"/>
              </a:rPr>
              <a:t>(dva </a:t>
            </a:r>
            <a:r>
              <a:rPr lang="hr-HR" sz="1600" dirty="0">
                <a:sym typeface="Symbol" pitchFamily="18" charset="2"/>
              </a:rPr>
              <a:t>rješenja</a:t>
            </a:r>
            <a:r>
              <a:rPr lang="hr-HR" sz="1600" dirty="0" smtClean="0">
                <a:sym typeface="Symbol" pitchFamily="18" charset="2"/>
              </a:rPr>
              <a:t>)</a:t>
            </a:r>
          </a:p>
        </p:txBody>
      </p:sp>
      <p:sp>
        <p:nvSpPr>
          <p:cNvPr id="17" name="Text Box 125"/>
          <p:cNvSpPr txBox="1">
            <a:spLocks noChangeArrowheads="1"/>
          </p:cNvSpPr>
          <p:nvPr/>
        </p:nvSpPr>
        <p:spPr bwMode="auto">
          <a:xfrm>
            <a:off x="425450" y="3937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</a:t>
            </a:r>
            <a:endParaRPr lang="en-GB"/>
          </a:p>
        </p:txBody>
      </p:sp>
      <p:grpSp>
        <p:nvGrpSpPr>
          <p:cNvPr id="18" name="Group 140"/>
          <p:cNvGrpSpPr>
            <a:grpSpLocks/>
          </p:cNvGrpSpPr>
          <p:nvPr/>
        </p:nvGrpSpPr>
        <p:grpSpPr bwMode="auto">
          <a:xfrm>
            <a:off x="539750" y="2479675"/>
            <a:ext cx="2119313" cy="1666875"/>
            <a:chOff x="340" y="1562"/>
            <a:chExt cx="1335" cy="1050"/>
          </a:xfrm>
        </p:grpSpPr>
        <p:grpSp>
          <p:nvGrpSpPr>
            <p:cNvPr id="19" name="Group 139"/>
            <p:cNvGrpSpPr>
              <a:grpSpLocks/>
            </p:cNvGrpSpPr>
            <p:nvPr/>
          </p:nvGrpSpPr>
          <p:grpSpPr bwMode="auto">
            <a:xfrm>
              <a:off x="340" y="1562"/>
              <a:ext cx="1335" cy="1050"/>
              <a:chOff x="340" y="1562"/>
              <a:chExt cx="1335" cy="1050"/>
            </a:xfrm>
          </p:grpSpPr>
          <p:sp>
            <p:nvSpPr>
              <p:cNvPr id="21" name="AutoShape 117"/>
              <p:cNvSpPr>
                <a:spLocks noChangeArrowheads="1"/>
              </p:cNvSpPr>
              <p:nvPr/>
            </p:nvSpPr>
            <p:spPr bwMode="auto">
              <a:xfrm rot="-996876">
                <a:off x="340" y="1615"/>
                <a:ext cx="1243" cy="829"/>
              </a:xfrm>
              <a:prstGeom prst="triangle">
                <a:avLst>
                  <a:gd name="adj" fmla="val 70097"/>
                </a:avLst>
              </a:prstGeom>
              <a:gradFill rotWithShape="0">
                <a:gsLst>
                  <a:gs pos="0">
                    <a:srgbClr val="3399FF">
                      <a:gamma/>
                      <a:shade val="46275"/>
                      <a:invGamma/>
                    </a:srgbClr>
                  </a:gs>
                  <a:gs pos="100000">
                    <a:srgbClr val="3399FF"/>
                  </a:gs>
                </a:gsLst>
                <a:lin ang="5400000" scaled="1"/>
              </a:gra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2" name="AutoShape 116"/>
              <p:cNvSpPr>
                <a:spLocks noChangeArrowheads="1"/>
              </p:cNvSpPr>
              <p:nvPr/>
            </p:nvSpPr>
            <p:spPr bwMode="auto">
              <a:xfrm>
                <a:off x="484" y="2252"/>
                <a:ext cx="1191" cy="358"/>
              </a:xfrm>
              <a:prstGeom prst="parallelogram">
                <a:avLst>
                  <a:gd name="adj" fmla="val 141636"/>
                </a:avLst>
              </a:prstGeom>
              <a:gradFill rotWithShape="0">
                <a:gsLst>
                  <a:gs pos="0">
                    <a:srgbClr val="3399FF"/>
                  </a:gs>
                  <a:gs pos="100000">
                    <a:srgbClr val="33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3" name="Line 118"/>
              <p:cNvSpPr>
                <a:spLocks noChangeShapeType="1"/>
              </p:cNvSpPr>
              <p:nvPr/>
            </p:nvSpPr>
            <p:spPr bwMode="auto">
              <a:xfrm flipV="1">
                <a:off x="484" y="2253"/>
                <a:ext cx="1191" cy="35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" name="Line 119"/>
              <p:cNvSpPr>
                <a:spLocks noChangeShapeType="1"/>
              </p:cNvSpPr>
              <p:nvPr/>
            </p:nvSpPr>
            <p:spPr bwMode="auto">
              <a:xfrm>
                <a:off x="991" y="2248"/>
                <a:ext cx="182" cy="363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" name="Line 122"/>
              <p:cNvSpPr>
                <a:spLocks noChangeShapeType="1"/>
              </p:cNvSpPr>
              <p:nvPr/>
            </p:nvSpPr>
            <p:spPr bwMode="auto">
              <a:xfrm>
                <a:off x="1084" y="1562"/>
                <a:ext cx="90" cy="105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20" name="Line 121"/>
            <p:cNvSpPr>
              <a:spLocks noChangeShapeType="1"/>
            </p:cNvSpPr>
            <p:nvPr/>
          </p:nvSpPr>
          <p:spPr bwMode="auto">
            <a:xfrm flipH="1">
              <a:off x="994" y="1566"/>
              <a:ext cx="86" cy="6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6" name="Oval 123"/>
          <p:cNvSpPr>
            <a:spLocks noChangeArrowheads="1"/>
          </p:cNvSpPr>
          <p:nvPr/>
        </p:nvSpPr>
        <p:spPr bwMode="auto">
          <a:xfrm>
            <a:off x="722313" y="4073525"/>
            <a:ext cx="100012" cy="10477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7" name="Line 147"/>
          <p:cNvSpPr>
            <a:spLocks noChangeShapeType="1"/>
          </p:cNvSpPr>
          <p:nvPr/>
        </p:nvSpPr>
        <p:spPr bwMode="auto">
          <a:xfrm>
            <a:off x="4086225" y="3371850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8" name="Text Box 148"/>
          <p:cNvSpPr txBox="1">
            <a:spLocks noChangeArrowheads="1"/>
          </p:cNvSpPr>
          <p:nvPr/>
        </p:nvSpPr>
        <p:spPr bwMode="auto">
          <a:xfrm>
            <a:off x="7839075" y="3009900"/>
            <a:ext cx="35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29" name="Line 149"/>
          <p:cNvSpPr>
            <a:spLocks noChangeShapeType="1"/>
          </p:cNvSpPr>
          <p:nvPr/>
        </p:nvSpPr>
        <p:spPr bwMode="auto">
          <a:xfrm flipH="1">
            <a:off x="4191000" y="676275"/>
            <a:ext cx="3219450" cy="28416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 flipH="1">
            <a:off x="4105275" y="3267075"/>
            <a:ext cx="3657600" cy="25431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1" name="Text Box 151"/>
          <p:cNvSpPr txBox="1">
            <a:spLocks noChangeArrowheads="1"/>
          </p:cNvSpPr>
          <p:nvPr/>
        </p:nvSpPr>
        <p:spPr bwMode="auto">
          <a:xfrm>
            <a:off x="7334250" y="3543300"/>
            <a:ext cx="42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CC3300"/>
                </a:solidFill>
              </a:rPr>
              <a:t>o’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6877050" y="466725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CC3300"/>
                </a:solidFill>
              </a:rPr>
              <a:t>o’’</a:t>
            </a:r>
            <a:endParaRPr lang="en-GB">
              <a:solidFill>
                <a:srgbClr val="CC3300"/>
              </a:solidFill>
            </a:endParaRPr>
          </a:p>
        </p:txBody>
      </p:sp>
      <p:sp>
        <p:nvSpPr>
          <p:cNvPr id="33" name="Oval 154"/>
          <p:cNvSpPr>
            <a:spLocks noChangeArrowheads="1"/>
          </p:cNvSpPr>
          <p:nvPr/>
        </p:nvSpPr>
        <p:spPr bwMode="auto">
          <a:xfrm>
            <a:off x="5637213" y="3795713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4" name="Line 155"/>
          <p:cNvSpPr>
            <a:spLocks noChangeShapeType="1"/>
          </p:cNvSpPr>
          <p:nvPr/>
        </p:nvSpPr>
        <p:spPr bwMode="auto">
          <a:xfrm>
            <a:off x="5708650" y="2886075"/>
            <a:ext cx="0" cy="9080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5" name="Text Box 156"/>
          <p:cNvSpPr txBox="1">
            <a:spLocks noChangeArrowheads="1"/>
          </p:cNvSpPr>
          <p:nvPr/>
        </p:nvSpPr>
        <p:spPr bwMode="auto">
          <a:xfrm>
            <a:off x="5791200" y="2695575"/>
            <a:ext cx="55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A’’</a:t>
            </a:r>
            <a:endParaRPr lang="en-GB"/>
          </a:p>
        </p:txBody>
      </p:sp>
      <p:sp>
        <p:nvSpPr>
          <p:cNvPr id="36" name="Text Box 157"/>
          <p:cNvSpPr txBox="1">
            <a:spLocks noChangeArrowheads="1"/>
          </p:cNvSpPr>
          <p:nvPr/>
        </p:nvSpPr>
        <p:spPr bwMode="auto">
          <a:xfrm>
            <a:off x="5314950" y="35274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A’</a:t>
            </a:r>
            <a:endParaRPr lang="en-GB"/>
          </a:p>
        </p:txBody>
      </p:sp>
      <p:grpSp>
        <p:nvGrpSpPr>
          <p:cNvPr id="37" name="Group 168"/>
          <p:cNvGrpSpPr>
            <a:grpSpLocks/>
          </p:cNvGrpSpPr>
          <p:nvPr/>
        </p:nvGrpSpPr>
        <p:grpSpPr bwMode="auto">
          <a:xfrm>
            <a:off x="4943475" y="2333625"/>
            <a:ext cx="1362075" cy="1524000"/>
            <a:chOff x="3582" y="1536"/>
            <a:chExt cx="858" cy="960"/>
          </a:xfrm>
        </p:grpSpPr>
        <p:sp>
          <p:nvSpPr>
            <p:cNvPr id="38" name="Line 159"/>
            <p:cNvSpPr>
              <a:spLocks noChangeShapeType="1"/>
            </p:cNvSpPr>
            <p:nvPr/>
          </p:nvSpPr>
          <p:spPr bwMode="auto">
            <a:xfrm>
              <a:off x="3582" y="2496"/>
              <a:ext cx="8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Line 158"/>
            <p:cNvSpPr>
              <a:spLocks noChangeShapeType="1"/>
            </p:cNvSpPr>
            <p:nvPr/>
          </p:nvSpPr>
          <p:spPr bwMode="auto">
            <a:xfrm rot="5400000" flipH="1">
              <a:off x="3750" y="1576"/>
              <a:ext cx="676" cy="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0" name="Line 160"/>
            <p:cNvSpPr>
              <a:spLocks noChangeShapeType="1"/>
            </p:cNvSpPr>
            <p:nvPr/>
          </p:nvSpPr>
          <p:spPr bwMode="auto">
            <a:xfrm>
              <a:off x="4368" y="2190"/>
              <a:ext cx="0" cy="3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1" name="Group 200"/>
          <p:cNvGrpSpPr>
            <a:grpSpLocks/>
          </p:cNvGrpSpPr>
          <p:nvPr/>
        </p:nvGrpSpPr>
        <p:grpSpPr bwMode="auto">
          <a:xfrm>
            <a:off x="4376738" y="1789113"/>
            <a:ext cx="3681412" cy="3954462"/>
            <a:chOff x="2757" y="1127"/>
            <a:chExt cx="2319" cy="2491"/>
          </a:xfrm>
        </p:grpSpPr>
        <p:sp>
          <p:nvSpPr>
            <p:cNvPr id="42" name="Line 161"/>
            <p:cNvSpPr>
              <a:spLocks noChangeShapeType="1"/>
            </p:cNvSpPr>
            <p:nvPr/>
          </p:nvSpPr>
          <p:spPr bwMode="auto">
            <a:xfrm rot="5400000" flipH="1">
              <a:off x="3453" y="2348"/>
              <a:ext cx="1499" cy="1042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3" name="Line 162"/>
            <p:cNvSpPr>
              <a:spLocks noChangeShapeType="1"/>
            </p:cNvSpPr>
            <p:nvPr/>
          </p:nvSpPr>
          <p:spPr bwMode="auto">
            <a:xfrm rot="5400000" flipH="1">
              <a:off x="2750" y="1186"/>
              <a:ext cx="993" cy="876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4" name="Text Box 163"/>
            <p:cNvSpPr txBox="1">
              <a:spLocks noChangeArrowheads="1"/>
            </p:cNvSpPr>
            <p:nvPr/>
          </p:nvSpPr>
          <p:spPr bwMode="auto">
            <a:xfrm>
              <a:off x="2757" y="1167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003399"/>
                  </a:solidFill>
                </a:rPr>
                <a:t>s</a:t>
              </a:r>
              <a:r>
                <a:rPr lang="hr-HR" b="1" baseline="-25000">
                  <a:solidFill>
                    <a:srgbClr val="003399"/>
                  </a:solidFill>
                </a:rPr>
                <a:t>2</a:t>
              </a:r>
              <a:endParaRPr lang="en-GB" b="1">
                <a:solidFill>
                  <a:srgbClr val="003399"/>
                </a:solidFill>
              </a:endParaRPr>
            </a:p>
          </p:txBody>
        </p:sp>
        <p:sp>
          <p:nvSpPr>
            <p:cNvPr id="45" name="Text Box 164"/>
            <p:cNvSpPr txBox="1">
              <a:spLocks noChangeArrowheads="1"/>
            </p:cNvSpPr>
            <p:nvPr/>
          </p:nvSpPr>
          <p:spPr bwMode="auto">
            <a:xfrm>
              <a:off x="4734" y="3363"/>
              <a:ext cx="3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003399"/>
                  </a:solidFill>
                </a:rPr>
                <a:t>s</a:t>
              </a:r>
              <a:r>
                <a:rPr lang="hr-HR" b="1" baseline="-25000">
                  <a:solidFill>
                    <a:srgbClr val="003399"/>
                  </a:solidFill>
                </a:rPr>
                <a:t>1</a:t>
              </a:r>
              <a:endParaRPr lang="en-GB" b="1">
                <a:solidFill>
                  <a:srgbClr val="003399"/>
                </a:solidFill>
              </a:endParaRPr>
            </a:p>
          </p:txBody>
        </p:sp>
      </p:grpSp>
      <p:sp>
        <p:nvSpPr>
          <p:cNvPr id="47" name="Line 170"/>
          <p:cNvSpPr>
            <a:spLocks noChangeShapeType="1"/>
          </p:cNvSpPr>
          <p:nvPr/>
        </p:nvSpPr>
        <p:spPr bwMode="auto">
          <a:xfrm>
            <a:off x="5194300" y="2632075"/>
            <a:ext cx="0" cy="742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8" name="Line 171"/>
          <p:cNvSpPr>
            <a:spLocks noChangeShapeType="1"/>
          </p:cNvSpPr>
          <p:nvPr/>
        </p:nvSpPr>
        <p:spPr bwMode="auto">
          <a:xfrm>
            <a:off x="4356100" y="1203325"/>
            <a:ext cx="1346200" cy="3511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9" name="Oval 153"/>
          <p:cNvSpPr>
            <a:spLocks noChangeArrowheads="1"/>
          </p:cNvSpPr>
          <p:nvPr/>
        </p:nvSpPr>
        <p:spPr bwMode="auto">
          <a:xfrm>
            <a:off x="5648325" y="2768600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0" name="Group 179"/>
          <p:cNvGrpSpPr>
            <a:grpSpLocks/>
          </p:cNvGrpSpPr>
          <p:nvPr/>
        </p:nvGrpSpPr>
        <p:grpSpPr bwMode="auto">
          <a:xfrm>
            <a:off x="5638800" y="4651375"/>
            <a:ext cx="585788" cy="406400"/>
            <a:chOff x="4020" y="2996"/>
            <a:chExt cx="369" cy="256"/>
          </a:xfrm>
        </p:grpSpPr>
        <p:sp>
          <p:nvSpPr>
            <p:cNvPr id="51" name="Oval 177"/>
            <p:cNvSpPr>
              <a:spLocks noChangeArrowheads="1"/>
            </p:cNvSpPr>
            <p:nvPr/>
          </p:nvSpPr>
          <p:spPr bwMode="auto">
            <a:xfrm>
              <a:off x="4020" y="2996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2" name="Text Box 178"/>
            <p:cNvSpPr txBox="1">
              <a:spLocks noChangeArrowheads="1"/>
            </p:cNvSpPr>
            <p:nvPr/>
          </p:nvSpPr>
          <p:spPr bwMode="auto">
            <a:xfrm>
              <a:off x="4086" y="3021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</a:t>
              </a:r>
              <a:endParaRPr lang="en-GB"/>
            </a:p>
          </p:txBody>
        </p:sp>
      </p:grpSp>
      <p:grpSp>
        <p:nvGrpSpPr>
          <p:cNvPr id="53" name="Group 182"/>
          <p:cNvGrpSpPr>
            <a:grpSpLocks/>
          </p:cNvGrpSpPr>
          <p:nvPr/>
        </p:nvGrpSpPr>
        <p:grpSpPr bwMode="auto">
          <a:xfrm>
            <a:off x="5638800" y="2085975"/>
            <a:ext cx="600075" cy="2562225"/>
            <a:chOff x="4020" y="1380"/>
            <a:chExt cx="378" cy="1614"/>
          </a:xfrm>
        </p:grpSpPr>
        <p:sp>
          <p:nvSpPr>
            <p:cNvPr id="54" name="Oval 176"/>
            <p:cNvSpPr>
              <a:spLocks noChangeArrowheads="1"/>
            </p:cNvSpPr>
            <p:nvPr/>
          </p:nvSpPr>
          <p:spPr bwMode="auto">
            <a:xfrm>
              <a:off x="4020" y="1412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5" name="Line 180"/>
            <p:cNvSpPr>
              <a:spLocks noChangeShapeType="1"/>
            </p:cNvSpPr>
            <p:nvPr/>
          </p:nvSpPr>
          <p:spPr bwMode="auto">
            <a:xfrm flipV="1">
              <a:off x="4056" y="1482"/>
              <a:ext cx="0" cy="1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Text Box 181"/>
            <p:cNvSpPr txBox="1">
              <a:spLocks noChangeArrowheads="1"/>
            </p:cNvSpPr>
            <p:nvPr/>
          </p:nvSpPr>
          <p:spPr bwMode="auto">
            <a:xfrm>
              <a:off x="4071" y="1380"/>
              <a:ext cx="3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</a:t>
              </a:r>
              <a:endParaRPr lang="en-GB"/>
            </a:p>
          </p:txBody>
        </p:sp>
      </p:grpSp>
      <p:grpSp>
        <p:nvGrpSpPr>
          <p:cNvPr id="57" name="Group 186"/>
          <p:cNvGrpSpPr>
            <a:grpSpLocks/>
          </p:cNvGrpSpPr>
          <p:nvPr/>
        </p:nvGrpSpPr>
        <p:grpSpPr bwMode="auto">
          <a:xfrm>
            <a:off x="5727700" y="4746625"/>
            <a:ext cx="1177925" cy="1177925"/>
            <a:chOff x="4076" y="3056"/>
            <a:chExt cx="742" cy="742"/>
          </a:xfrm>
        </p:grpSpPr>
        <p:sp>
          <p:nvSpPr>
            <p:cNvPr id="58" name="Oval 175"/>
            <p:cNvSpPr>
              <a:spLocks noChangeArrowheads="1"/>
            </p:cNvSpPr>
            <p:nvPr/>
          </p:nvSpPr>
          <p:spPr bwMode="auto">
            <a:xfrm>
              <a:off x="4451" y="3616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9" name="Line 183"/>
            <p:cNvSpPr>
              <a:spLocks noChangeShapeType="1"/>
            </p:cNvSpPr>
            <p:nvPr/>
          </p:nvSpPr>
          <p:spPr bwMode="auto">
            <a:xfrm rot="5400000" flipH="1">
              <a:off x="3989" y="3143"/>
              <a:ext cx="565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0" name="Text Box 185"/>
            <p:cNvSpPr txBox="1">
              <a:spLocks noChangeArrowheads="1"/>
            </p:cNvSpPr>
            <p:nvPr/>
          </p:nvSpPr>
          <p:spPr bwMode="auto">
            <a:xfrm>
              <a:off x="4545" y="3567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61" name="Line 187"/>
          <p:cNvSpPr>
            <a:spLocks noChangeShapeType="1"/>
          </p:cNvSpPr>
          <p:nvPr/>
        </p:nvSpPr>
        <p:spPr bwMode="auto">
          <a:xfrm flipH="1">
            <a:off x="6386513" y="4195763"/>
            <a:ext cx="38100" cy="144303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2" name="Arc 188"/>
          <p:cNvSpPr>
            <a:spLocks/>
          </p:cNvSpPr>
          <p:nvPr/>
        </p:nvSpPr>
        <p:spPr bwMode="auto">
          <a:xfrm flipV="1">
            <a:off x="6434138" y="3360738"/>
            <a:ext cx="1457325" cy="23193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34163"/>
              <a:gd name="T2" fmla="*/ 17571 w 21600"/>
              <a:gd name="T3" fmla="*/ 34163 h 34163"/>
              <a:gd name="T4" fmla="*/ 0 w 21600"/>
              <a:gd name="T5" fmla="*/ 21600 h 34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416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105"/>
                  <a:pt x="20191" y="30497"/>
                  <a:pt x="17570" y="34162"/>
                </a:cubicBezTo>
              </a:path>
              <a:path w="21600" h="3416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105"/>
                  <a:pt x="20191" y="30497"/>
                  <a:pt x="17570" y="34162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63" name="Group 192"/>
          <p:cNvGrpSpPr>
            <a:grpSpLocks/>
          </p:cNvGrpSpPr>
          <p:nvPr/>
        </p:nvGrpSpPr>
        <p:grpSpPr bwMode="auto">
          <a:xfrm>
            <a:off x="7424738" y="2919413"/>
            <a:ext cx="533400" cy="496887"/>
            <a:chOff x="5145" y="1905"/>
            <a:chExt cx="336" cy="313"/>
          </a:xfrm>
        </p:grpSpPr>
        <p:sp>
          <p:nvSpPr>
            <p:cNvPr id="64" name="Oval 173"/>
            <p:cNvSpPr>
              <a:spLocks noChangeArrowheads="1"/>
            </p:cNvSpPr>
            <p:nvPr/>
          </p:nvSpPr>
          <p:spPr bwMode="auto">
            <a:xfrm>
              <a:off x="5236" y="2149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5" name="Text Box 191"/>
            <p:cNvSpPr txBox="1">
              <a:spLocks noChangeArrowheads="1"/>
            </p:cNvSpPr>
            <p:nvPr/>
          </p:nvSpPr>
          <p:spPr bwMode="auto">
            <a:xfrm>
              <a:off x="5145" y="1905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(S)</a:t>
              </a:r>
              <a:endParaRPr lang="en-GB"/>
            </a:p>
          </p:txBody>
        </p:sp>
      </p:grpSp>
      <p:sp>
        <p:nvSpPr>
          <p:cNvPr id="66" name="Line 193"/>
          <p:cNvSpPr>
            <a:spLocks noChangeShapeType="1"/>
          </p:cNvSpPr>
          <p:nvPr/>
        </p:nvSpPr>
        <p:spPr bwMode="auto">
          <a:xfrm flipV="1">
            <a:off x="5753100" y="3236913"/>
            <a:ext cx="838200" cy="582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7" name="Line 194"/>
          <p:cNvSpPr>
            <a:spLocks noChangeShapeType="1"/>
          </p:cNvSpPr>
          <p:nvPr/>
        </p:nvSpPr>
        <p:spPr bwMode="auto">
          <a:xfrm flipV="1">
            <a:off x="5670550" y="3167063"/>
            <a:ext cx="49213" cy="2543175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8" name="Line 195"/>
          <p:cNvSpPr>
            <a:spLocks noChangeShapeType="1"/>
          </p:cNvSpPr>
          <p:nvPr/>
        </p:nvSpPr>
        <p:spPr bwMode="auto">
          <a:xfrm>
            <a:off x="5719763" y="3167063"/>
            <a:ext cx="3060700" cy="300037"/>
          </a:xfrm>
          <a:prstGeom prst="line">
            <a:avLst/>
          </a:prstGeom>
          <a:noFill/>
          <a:ln w="127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69" name="Group 197"/>
          <p:cNvGrpSpPr>
            <a:grpSpLocks/>
          </p:cNvGrpSpPr>
          <p:nvPr/>
        </p:nvGrpSpPr>
        <p:grpSpPr bwMode="auto">
          <a:xfrm>
            <a:off x="6419850" y="2803525"/>
            <a:ext cx="546100" cy="500063"/>
            <a:chOff x="4512" y="1832"/>
            <a:chExt cx="344" cy="315"/>
          </a:xfrm>
        </p:grpSpPr>
        <p:sp>
          <p:nvSpPr>
            <p:cNvPr id="70" name="Oval 174"/>
            <p:cNvSpPr>
              <a:spLocks noChangeArrowheads="1"/>
            </p:cNvSpPr>
            <p:nvPr/>
          </p:nvSpPr>
          <p:spPr bwMode="auto">
            <a:xfrm>
              <a:off x="4572" y="2078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1" name="Text Box 196"/>
            <p:cNvSpPr txBox="1">
              <a:spLocks noChangeArrowheads="1"/>
            </p:cNvSpPr>
            <p:nvPr/>
          </p:nvSpPr>
          <p:spPr bwMode="auto">
            <a:xfrm>
              <a:off x="4512" y="1832"/>
              <a:ext cx="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(A)</a:t>
              </a:r>
              <a:endParaRPr lang="en-GB"/>
            </a:p>
          </p:txBody>
        </p:sp>
      </p:grpSp>
      <p:sp>
        <p:nvSpPr>
          <p:cNvPr id="72" name="Oval 202"/>
          <p:cNvSpPr>
            <a:spLocks noChangeArrowheads="1"/>
          </p:cNvSpPr>
          <p:nvPr/>
        </p:nvSpPr>
        <p:spPr bwMode="auto">
          <a:xfrm>
            <a:off x="6562725" y="2286000"/>
            <a:ext cx="2124075" cy="2124075"/>
          </a:xfrm>
          <a:prstGeom prst="ellips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73" name="Group 214"/>
          <p:cNvGrpSpPr>
            <a:grpSpLocks/>
          </p:cNvGrpSpPr>
          <p:nvPr/>
        </p:nvGrpSpPr>
        <p:grpSpPr bwMode="auto">
          <a:xfrm>
            <a:off x="7443788" y="1928813"/>
            <a:ext cx="1700212" cy="2819400"/>
            <a:chOff x="4689" y="1215"/>
            <a:chExt cx="1071" cy="1776"/>
          </a:xfrm>
        </p:grpSpPr>
        <p:sp>
          <p:nvSpPr>
            <p:cNvPr id="74" name="Oval 205"/>
            <p:cNvSpPr>
              <a:spLocks noChangeArrowheads="1"/>
            </p:cNvSpPr>
            <p:nvPr/>
          </p:nvSpPr>
          <p:spPr bwMode="auto">
            <a:xfrm>
              <a:off x="4836" y="1410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Oval 206"/>
            <p:cNvSpPr>
              <a:spLocks noChangeArrowheads="1"/>
            </p:cNvSpPr>
            <p:nvPr/>
          </p:nvSpPr>
          <p:spPr bwMode="auto">
            <a:xfrm>
              <a:off x="5436" y="2142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6" name="Oval 207"/>
            <p:cNvSpPr>
              <a:spLocks noChangeArrowheads="1"/>
            </p:cNvSpPr>
            <p:nvPr/>
          </p:nvSpPr>
          <p:spPr bwMode="auto">
            <a:xfrm>
              <a:off x="4704" y="2739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Text Box 211"/>
            <p:cNvSpPr txBox="1">
              <a:spLocks noChangeArrowheads="1"/>
            </p:cNvSpPr>
            <p:nvPr/>
          </p:nvSpPr>
          <p:spPr bwMode="auto">
            <a:xfrm>
              <a:off x="4689" y="2760"/>
              <a:ext cx="3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(B)</a:t>
              </a:r>
              <a:endParaRPr lang="en-GB"/>
            </a:p>
          </p:txBody>
        </p:sp>
        <p:sp>
          <p:nvSpPr>
            <p:cNvPr id="78" name="Text Box 212"/>
            <p:cNvSpPr txBox="1">
              <a:spLocks noChangeArrowheads="1"/>
            </p:cNvSpPr>
            <p:nvPr/>
          </p:nvSpPr>
          <p:spPr bwMode="auto">
            <a:xfrm>
              <a:off x="5421" y="2190"/>
              <a:ext cx="3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(C)</a:t>
              </a:r>
              <a:endParaRPr lang="en-GB"/>
            </a:p>
          </p:txBody>
        </p:sp>
        <p:sp>
          <p:nvSpPr>
            <p:cNvPr id="79" name="Text Box 213"/>
            <p:cNvSpPr txBox="1">
              <a:spLocks noChangeArrowheads="1"/>
            </p:cNvSpPr>
            <p:nvPr/>
          </p:nvSpPr>
          <p:spPr bwMode="auto">
            <a:xfrm>
              <a:off x="4887" y="1215"/>
              <a:ext cx="3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(D)</a:t>
              </a:r>
              <a:endParaRPr lang="en-GB"/>
            </a:p>
          </p:txBody>
        </p:sp>
      </p:grpSp>
      <p:grpSp>
        <p:nvGrpSpPr>
          <p:cNvPr id="80" name="Group 228"/>
          <p:cNvGrpSpPr>
            <a:grpSpLocks/>
          </p:cNvGrpSpPr>
          <p:nvPr/>
        </p:nvGrpSpPr>
        <p:grpSpPr bwMode="auto">
          <a:xfrm>
            <a:off x="4843463" y="1600200"/>
            <a:ext cx="2557462" cy="3995738"/>
            <a:chOff x="3051" y="1008"/>
            <a:chExt cx="1611" cy="2517"/>
          </a:xfrm>
        </p:grpSpPr>
        <p:sp>
          <p:nvSpPr>
            <p:cNvPr id="81" name="Line 226"/>
            <p:cNvSpPr>
              <a:spLocks noChangeShapeType="1"/>
            </p:cNvSpPr>
            <p:nvPr/>
          </p:nvSpPr>
          <p:spPr bwMode="auto">
            <a:xfrm flipV="1">
              <a:off x="4662" y="2127"/>
              <a:ext cx="0" cy="1398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2" name="Line 227"/>
            <p:cNvSpPr>
              <a:spLocks noChangeShapeType="1"/>
            </p:cNvSpPr>
            <p:nvPr/>
          </p:nvSpPr>
          <p:spPr bwMode="auto">
            <a:xfrm flipH="1" flipV="1">
              <a:off x="3051" y="1008"/>
              <a:ext cx="1611" cy="1122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3" name="Group 237"/>
          <p:cNvGrpSpPr>
            <a:grpSpLocks/>
          </p:cNvGrpSpPr>
          <p:nvPr/>
        </p:nvGrpSpPr>
        <p:grpSpPr bwMode="auto">
          <a:xfrm>
            <a:off x="4749800" y="1203325"/>
            <a:ext cx="2311400" cy="3856038"/>
            <a:chOff x="2992" y="760"/>
            <a:chExt cx="1456" cy="2429"/>
          </a:xfrm>
        </p:grpSpPr>
        <p:sp>
          <p:nvSpPr>
            <p:cNvPr id="84" name="Line 229"/>
            <p:cNvSpPr>
              <a:spLocks noChangeShapeType="1"/>
            </p:cNvSpPr>
            <p:nvPr/>
          </p:nvSpPr>
          <p:spPr bwMode="auto">
            <a:xfrm flipV="1">
              <a:off x="3069" y="1023"/>
              <a:ext cx="0" cy="1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5" name="Line 230"/>
            <p:cNvSpPr>
              <a:spLocks noChangeShapeType="1"/>
            </p:cNvSpPr>
            <p:nvPr/>
          </p:nvSpPr>
          <p:spPr bwMode="auto">
            <a:xfrm flipV="1">
              <a:off x="4095" y="1728"/>
              <a:ext cx="0" cy="1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6" name="Oval 232"/>
            <p:cNvSpPr>
              <a:spLocks noChangeArrowheads="1"/>
            </p:cNvSpPr>
            <p:nvPr/>
          </p:nvSpPr>
          <p:spPr bwMode="auto">
            <a:xfrm>
              <a:off x="3039" y="997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7" name="Oval 233"/>
            <p:cNvSpPr>
              <a:spLocks noChangeArrowheads="1"/>
            </p:cNvSpPr>
            <p:nvPr/>
          </p:nvSpPr>
          <p:spPr bwMode="auto">
            <a:xfrm>
              <a:off x="4059" y="1699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8" name="Text Box 235"/>
            <p:cNvSpPr txBox="1">
              <a:spLocks noChangeArrowheads="1"/>
            </p:cNvSpPr>
            <p:nvPr/>
          </p:nvSpPr>
          <p:spPr bwMode="auto">
            <a:xfrm>
              <a:off x="2992" y="760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D’’</a:t>
              </a:r>
              <a:endParaRPr lang="en-GB"/>
            </a:p>
          </p:txBody>
        </p:sp>
        <p:sp>
          <p:nvSpPr>
            <p:cNvPr id="89" name="Text Box 236"/>
            <p:cNvSpPr txBox="1">
              <a:spLocks noChangeArrowheads="1"/>
            </p:cNvSpPr>
            <p:nvPr/>
          </p:nvSpPr>
          <p:spPr bwMode="auto">
            <a:xfrm>
              <a:off x="4104" y="1500"/>
              <a:ext cx="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</p:grpSp>
      <p:grpSp>
        <p:nvGrpSpPr>
          <p:cNvPr id="90" name="Group 240"/>
          <p:cNvGrpSpPr>
            <a:grpSpLocks/>
          </p:cNvGrpSpPr>
          <p:nvPr/>
        </p:nvGrpSpPr>
        <p:grpSpPr bwMode="auto">
          <a:xfrm>
            <a:off x="5616575" y="1152525"/>
            <a:ext cx="536575" cy="1597025"/>
            <a:chOff x="3536" y="732"/>
            <a:chExt cx="322" cy="1006"/>
          </a:xfrm>
        </p:grpSpPr>
        <p:sp>
          <p:nvSpPr>
            <p:cNvPr id="91" name="Oval 231"/>
            <p:cNvSpPr>
              <a:spLocks noChangeArrowheads="1"/>
            </p:cNvSpPr>
            <p:nvPr/>
          </p:nvSpPr>
          <p:spPr bwMode="auto">
            <a:xfrm>
              <a:off x="3536" y="948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" name="Line 238"/>
            <p:cNvSpPr>
              <a:spLocks noChangeShapeType="1"/>
            </p:cNvSpPr>
            <p:nvPr/>
          </p:nvSpPr>
          <p:spPr bwMode="auto">
            <a:xfrm flipH="1" flipV="1">
              <a:off x="3573" y="989"/>
              <a:ext cx="22" cy="749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3" name="Text Box 239"/>
            <p:cNvSpPr txBox="1">
              <a:spLocks noChangeArrowheads="1"/>
            </p:cNvSpPr>
            <p:nvPr/>
          </p:nvSpPr>
          <p:spPr bwMode="auto">
            <a:xfrm>
              <a:off x="3548" y="732"/>
              <a:ext cx="3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C’’</a:t>
              </a:r>
              <a:endParaRPr lang="en-GB"/>
            </a:p>
          </p:txBody>
        </p:sp>
      </p:grpSp>
      <p:grpSp>
        <p:nvGrpSpPr>
          <p:cNvPr id="94" name="Group 252"/>
          <p:cNvGrpSpPr>
            <a:grpSpLocks/>
          </p:cNvGrpSpPr>
          <p:nvPr/>
        </p:nvGrpSpPr>
        <p:grpSpPr bwMode="auto">
          <a:xfrm>
            <a:off x="8027988" y="5672138"/>
            <a:ext cx="501650" cy="512762"/>
            <a:chOff x="5156" y="3576"/>
            <a:chExt cx="316" cy="323"/>
          </a:xfrm>
        </p:grpSpPr>
        <p:sp>
          <p:nvSpPr>
            <p:cNvPr id="95" name="Oval 250"/>
            <p:cNvSpPr>
              <a:spLocks noChangeArrowheads="1"/>
            </p:cNvSpPr>
            <p:nvPr/>
          </p:nvSpPr>
          <p:spPr bwMode="auto">
            <a:xfrm>
              <a:off x="5230" y="3576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6" name="Text Box 251"/>
            <p:cNvSpPr txBox="1">
              <a:spLocks noChangeArrowheads="1"/>
            </p:cNvSpPr>
            <p:nvPr/>
          </p:nvSpPr>
          <p:spPr bwMode="auto">
            <a:xfrm>
              <a:off x="5156" y="3668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97" name="Group 257"/>
          <p:cNvGrpSpPr>
            <a:grpSpLocks/>
          </p:cNvGrpSpPr>
          <p:nvPr/>
        </p:nvGrpSpPr>
        <p:grpSpPr bwMode="auto">
          <a:xfrm>
            <a:off x="6800850" y="3419475"/>
            <a:ext cx="1381125" cy="2265363"/>
            <a:chOff x="4284" y="2154"/>
            <a:chExt cx="870" cy="1427"/>
          </a:xfrm>
        </p:grpSpPr>
        <p:sp>
          <p:nvSpPr>
            <p:cNvPr id="98" name="Line 253"/>
            <p:cNvSpPr>
              <a:spLocks noChangeShapeType="1"/>
            </p:cNvSpPr>
            <p:nvPr/>
          </p:nvSpPr>
          <p:spPr bwMode="auto">
            <a:xfrm>
              <a:off x="4356" y="2434"/>
              <a:ext cx="798" cy="11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9" name="Oval 255"/>
            <p:cNvSpPr>
              <a:spLocks noChangeArrowheads="1"/>
            </p:cNvSpPr>
            <p:nvPr/>
          </p:nvSpPr>
          <p:spPr bwMode="auto">
            <a:xfrm>
              <a:off x="4317" y="2395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0" name="Text Box 256"/>
            <p:cNvSpPr txBox="1">
              <a:spLocks noChangeArrowheads="1"/>
            </p:cNvSpPr>
            <p:nvPr/>
          </p:nvSpPr>
          <p:spPr bwMode="auto">
            <a:xfrm>
              <a:off x="4284" y="2154"/>
              <a:ext cx="2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V’</a:t>
              </a:r>
              <a:endParaRPr lang="en-GB"/>
            </a:p>
          </p:txBody>
        </p:sp>
      </p:grpSp>
      <p:grpSp>
        <p:nvGrpSpPr>
          <p:cNvPr id="101" name="Group 260"/>
          <p:cNvGrpSpPr>
            <a:grpSpLocks/>
          </p:cNvGrpSpPr>
          <p:nvPr/>
        </p:nvGrpSpPr>
        <p:grpSpPr bwMode="auto">
          <a:xfrm>
            <a:off x="6853238" y="1033463"/>
            <a:ext cx="685800" cy="2767012"/>
            <a:chOff x="4317" y="651"/>
            <a:chExt cx="432" cy="1743"/>
          </a:xfrm>
        </p:grpSpPr>
        <p:sp>
          <p:nvSpPr>
            <p:cNvPr id="102" name="Oval 254"/>
            <p:cNvSpPr>
              <a:spLocks noChangeArrowheads="1"/>
            </p:cNvSpPr>
            <p:nvPr/>
          </p:nvSpPr>
          <p:spPr bwMode="auto">
            <a:xfrm>
              <a:off x="4317" y="667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3" name="Line 258"/>
            <p:cNvSpPr>
              <a:spLocks noChangeShapeType="1"/>
            </p:cNvSpPr>
            <p:nvPr/>
          </p:nvSpPr>
          <p:spPr bwMode="auto">
            <a:xfrm flipV="1">
              <a:off x="4350" y="708"/>
              <a:ext cx="0" cy="16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4" name="Text Box 259"/>
            <p:cNvSpPr txBox="1">
              <a:spLocks noChangeArrowheads="1"/>
            </p:cNvSpPr>
            <p:nvPr/>
          </p:nvSpPr>
          <p:spPr bwMode="auto">
            <a:xfrm>
              <a:off x="4398" y="651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V’’</a:t>
              </a:r>
              <a:endParaRPr lang="en-GB"/>
            </a:p>
          </p:txBody>
        </p:sp>
      </p:grpSp>
      <p:grpSp>
        <p:nvGrpSpPr>
          <p:cNvPr id="106" name="Group 267"/>
          <p:cNvGrpSpPr>
            <a:grpSpLocks/>
          </p:cNvGrpSpPr>
          <p:nvPr/>
        </p:nvGrpSpPr>
        <p:grpSpPr bwMode="auto">
          <a:xfrm>
            <a:off x="4914900" y="3848100"/>
            <a:ext cx="1990725" cy="1638300"/>
            <a:chOff x="3096" y="2424"/>
            <a:chExt cx="1254" cy="1032"/>
          </a:xfrm>
        </p:grpSpPr>
        <p:sp>
          <p:nvSpPr>
            <p:cNvPr id="107" name="Line 262"/>
            <p:cNvSpPr>
              <a:spLocks noChangeShapeType="1"/>
            </p:cNvSpPr>
            <p:nvPr/>
          </p:nvSpPr>
          <p:spPr bwMode="auto">
            <a:xfrm>
              <a:off x="3630" y="2424"/>
              <a:ext cx="690" cy="9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8" name="Line 263"/>
            <p:cNvSpPr>
              <a:spLocks noChangeShapeType="1"/>
            </p:cNvSpPr>
            <p:nvPr/>
          </p:nvSpPr>
          <p:spPr bwMode="auto">
            <a:xfrm flipH="1">
              <a:off x="4107" y="2457"/>
              <a:ext cx="243" cy="738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9" name="Line 264"/>
            <p:cNvSpPr>
              <a:spLocks noChangeShapeType="1"/>
            </p:cNvSpPr>
            <p:nvPr/>
          </p:nvSpPr>
          <p:spPr bwMode="auto">
            <a:xfrm flipH="1">
              <a:off x="3096" y="2439"/>
              <a:ext cx="1227" cy="252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0" name="Line 265"/>
            <p:cNvSpPr>
              <a:spLocks noChangeShapeType="1"/>
            </p:cNvSpPr>
            <p:nvPr/>
          </p:nvSpPr>
          <p:spPr bwMode="auto">
            <a:xfrm flipH="1">
              <a:off x="3594" y="2451"/>
              <a:ext cx="738" cy="1005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11" name="Group 299"/>
          <p:cNvGrpSpPr>
            <a:grpSpLocks/>
          </p:cNvGrpSpPr>
          <p:nvPr/>
        </p:nvGrpSpPr>
        <p:grpSpPr bwMode="auto">
          <a:xfrm>
            <a:off x="4886325" y="3863975"/>
            <a:ext cx="1552575" cy="1660525"/>
            <a:chOff x="3078" y="2434"/>
            <a:chExt cx="978" cy="1046"/>
          </a:xfrm>
        </p:grpSpPr>
        <p:sp>
          <p:nvSpPr>
            <p:cNvPr id="112" name="Line 266"/>
            <p:cNvSpPr>
              <a:spLocks noChangeShapeType="1"/>
            </p:cNvSpPr>
            <p:nvPr/>
          </p:nvSpPr>
          <p:spPr bwMode="auto">
            <a:xfrm flipH="1">
              <a:off x="3087" y="2434"/>
              <a:ext cx="469" cy="239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3" name="Line 268"/>
            <p:cNvSpPr>
              <a:spLocks noChangeShapeType="1"/>
            </p:cNvSpPr>
            <p:nvPr/>
          </p:nvSpPr>
          <p:spPr bwMode="auto">
            <a:xfrm>
              <a:off x="3078" y="2715"/>
              <a:ext cx="474" cy="747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4" name="Line 269"/>
            <p:cNvSpPr>
              <a:spLocks noChangeShapeType="1"/>
            </p:cNvSpPr>
            <p:nvPr/>
          </p:nvSpPr>
          <p:spPr bwMode="auto">
            <a:xfrm flipH="1">
              <a:off x="3603" y="3237"/>
              <a:ext cx="453" cy="243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15" name="Group 275"/>
          <p:cNvGrpSpPr>
            <a:grpSpLocks/>
          </p:cNvGrpSpPr>
          <p:nvPr/>
        </p:nvGrpSpPr>
        <p:grpSpPr bwMode="auto">
          <a:xfrm>
            <a:off x="4910138" y="1557338"/>
            <a:ext cx="1571625" cy="1257300"/>
            <a:chOff x="3093" y="981"/>
            <a:chExt cx="990" cy="792"/>
          </a:xfrm>
        </p:grpSpPr>
        <p:sp>
          <p:nvSpPr>
            <p:cNvPr id="116" name="Line 271"/>
            <p:cNvSpPr>
              <a:spLocks noChangeShapeType="1"/>
            </p:cNvSpPr>
            <p:nvPr/>
          </p:nvSpPr>
          <p:spPr bwMode="auto">
            <a:xfrm flipV="1">
              <a:off x="3111" y="981"/>
              <a:ext cx="423" cy="42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7" name="Line 272"/>
            <p:cNvSpPr>
              <a:spLocks noChangeShapeType="1"/>
            </p:cNvSpPr>
            <p:nvPr/>
          </p:nvSpPr>
          <p:spPr bwMode="auto">
            <a:xfrm flipV="1">
              <a:off x="3633" y="1731"/>
              <a:ext cx="423" cy="42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8" name="Line 273"/>
            <p:cNvSpPr>
              <a:spLocks noChangeShapeType="1"/>
            </p:cNvSpPr>
            <p:nvPr/>
          </p:nvSpPr>
          <p:spPr bwMode="auto">
            <a:xfrm>
              <a:off x="3093" y="1062"/>
              <a:ext cx="483" cy="696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9" name="Line 274"/>
            <p:cNvSpPr>
              <a:spLocks noChangeShapeType="1"/>
            </p:cNvSpPr>
            <p:nvPr/>
          </p:nvSpPr>
          <p:spPr bwMode="auto">
            <a:xfrm>
              <a:off x="3600" y="1008"/>
              <a:ext cx="483" cy="696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20" name="Group 280"/>
          <p:cNvGrpSpPr>
            <a:grpSpLocks/>
          </p:cNvGrpSpPr>
          <p:nvPr/>
        </p:nvGrpSpPr>
        <p:grpSpPr bwMode="auto">
          <a:xfrm>
            <a:off x="4933950" y="1123950"/>
            <a:ext cx="1971675" cy="1657350"/>
            <a:chOff x="3108" y="708"/>
            <a:chExt cx="1242" cy="1044"/>
          </a:xfrm>
        </p:grpSpPr>
        <p:sp>
          <p:nvSpPr>
            <p:cNvPr id="121" name="Line 276"/>
            <p:cNvSpPr>
              <a:spLocks noChangeShapeType="1"/>
            </p:cNvSpPr>
            <p:nvPr/>
          </p:nvSpPr>
          <p:spPr bwMode="auto">
            <a:xfrm flipV="1">
              <a:off x="3108" y="708"/>
              <a:ext cx="1209" cy="309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2" name="Line 277"/>
            <p:cNvSpPr>
              <a:spLocks noChangeShapeType="1"/>
            </p:cNvSpPr>
            <p:nvPr/>
          </p:nvSpPr>
          <p:spPr bwMode="auto">
            <a:xfrm flipH="1">
              <a:off x="4107" y="729"/>
              <a:ext cx="243" cy="975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3" name="Line 278"/>
            <p:cNvSpPr>
              <a:spLocks noChangeShapeType="1"/>
            </p:cNvSpPr>
            <p:nvPr/>
          </p:nvSpPr>
          <p:spPr bwMode="auto">
            <a:xfrm flipH="1">
              <a:off x="3615" y="723"/>
              <a:ext cx="720" cy="1029"/>
            </a:xfrm>
            <a:prstGeom prst="line">
              <a:avLst/>
            </a:prstGeom>
            <a:noFill/>
            <a:ln w="190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4" name="Line 279"/>
            <p:cNvSpPr>
              <a:spLocks noChangeShapeType="1"/>
            </p:cNvSpPr>
            <p:nvPr/>
          </p:nvSpPr>
          <p:spPr bwMode="auto">
            <a:xfrm flipV="1">
              <a:off x="3615" y="717"/>
              <a:ext cx="714" cy="246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25" name="Group 282"/>
          <p:cNvGrpSpPr>
            <a:grpSpLocks/>
          </p:cNvGrpSpPr>
          <p:nvPr/>
        </p:nvGrpSpPr>
        <p:grpSpPr bwMode="auto">
          <a:xfrm>
            <a:off x="4340225" y="3371850"/>
            <a:ext cx="4037013" cy="2614613"/>
            <a:chOff x="2734" y="2124"/>
            <a:chExt cx="2543" cy="1647"/>
          </a:xfrm>
        </p:grpSpPr>
        <p:grpSp>
          <p:nvGrpSpPr>
            <p:cNvPr id="126" name="Group 245"/>
            <p:cNvGrpSpPr>
              <a:grpSpLocks/>
            </p:cNvGrpSpPr>
            <p:nvPr/>
          </p:nvGrpSpPr>
          <p:grpSpPr bwMode="auto">
            <a:xfrm>
              <a:off x="2734" y="2124"/>
              <a:ext cx="2543" cy="1489"/>
              <a:chOff x="2734" y="2124"/>
              <a:chExt cx="2543" cy="1489"/>
            </a:xfrm>
          </p:grpSpPr>
          <p:sp>
            <p:nvSpPr>
              <p:cNvPr id="128" name="Line 243"/>
              <p:cNvSpPr>
                <a:spLocks noChangeShapeType="1"/>
              </p:cNvSpPr>
              <p:nvPr/>
            </p:nvSpPr>
            <p:spPr bwMode="auto">
              <a:xfrm rot="5400000" flipH="1">
                <a:off x="3972" y="2308"/>
                <a:ext cx="67" cy="2543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29" name="Line 244"/>
              <p:cNvSpPr>
                <a:spLocks noChangeShapeType="1"/>
              </p:cNvSpPr>
              <p:nvPr/>
            </p:nvSpPr>
            <p:spPr bwMode="auto">
              <a:xfrm>
                <a:off x="2742" y="2124"/>
                <a:ext cx="0" cy="14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27" name="Text Box 281"/>
            <p:cNvSpPr txBox="1">
              <a:spLocks noChangeArrowheads="1"/>
            </p:cNvSpPr>
            <p:nvPr/>
          </p:nvSpPr>
          <p:spPr bwMode="auto">
            <a:xfrm>
              <a:off x="3060" y="3540"/>
              <a:ext cx="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3300"/>
                  </a:solidFill>
                </a:rPr>
                <a:t>o</a:t>
              </a:r>
              <a:r>
                <a:rPr lang="hr-HR" baseline="-25000">
                  <a:solidFill>
                    <a:srgbClr val="993300"/>
                  </a:solidFill>
                </a:rPr>
                <a:t>0</a:t>
              </a:r>
              <a:endParaRPr lang="en-GB">
                <a:solidFill>
                  <a:srgbClr val="993300"/>
                </a:solidFill>
              </a:endParaRPr>
            </a:p>
          </p:txBody>
        </p:sp>
      </p:grpSp>
      <p:sp>
        <p:nvSpPr>
          <p:cNvPr id="130" name="Line 120"/>
          <p:cNvSpPr>
            <a:spLocks noChangeShapeType="1"/>
          </p:cNvSpPr>
          <p:nvPr/>
        </p:nvSpPr>
        <p:spPr bwMode="auto">
          <a:xfrm flipV="1">
            <a:off x="1717675" y="2206625"/>
            <a:ext cx="0" cy="23526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1" name="Line 284"/>
          <p:cNvSpPr>
            <a:spLocks noChangeShapeType="1"/>
          </p:cNvSpPr>
          <p:nvPr/>
        </p:nvSpPr>
        <p:spPr bwMode="auto">
          <a:xfrm>
            <a:off x="814388" y="4148138"/>
            <a:ext cx="10525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32" name="Line 285"/>
          <p:cNvSpPr>
            <a:spLocks noChangeShapeType="1"/>
          </p:cNvSpPr>
          <p:nvPr/>
        </p:nvSpPr>
        <p:spPr bwMode="auto">
          <a:xfrm flipV="1">
            <a:off x="1862138" y="3571875"/>
            <a:ext cx="814387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33" name="Group 289"/>
          <p:cNvGrpSpPr>
            <a:grpSpLocks/>
          </p:cNvGrpSpPr>
          <p:nvPr/>
        </p:nvGrpSpPr>
        <p:grpSpPr bwMode="auto">
          <a:xfrm>
            <a:off x="1376363" y="3600450"/>
            <a:ext cx="379412" cy="781050"/>
            <a:chOff x="867" y="2268"/>
            <a:chExt cx="239" cy="492"/>
          </a:xfrm>
        </p:grpSpPr>
        <p:sp>
          <p:nvSpPr>
            <p:cNvPr id="134" name="Line 287"/>
            <p:cNvSpPr>
              <a:spLocks noChangeShapeType="1"/>
            </p:cNvSpPr>
            <p:nvPr/>
          </p:nvSpPr>
          <p:spPr bwMode="auto">
            <a:xfrm>
              <a:off x="1082" y="2451"/>
              <a:ext cx="0" cy="155"/>
            </a:xfrm>
            <a:prstGeom prst="line">
              <a:avLst/>
            </a:prstGeom>
            <a:noFill/>
            <a:ln w="28575">
              <a:solidFill>
                <a:srgbClr val="3366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135" name="Group 283"/>
            <p:cNvGrpSpPr>
              <a:grpSpLocks/>
            </p:cNvGrpSpPr>
            <p:nvPr/>
          </p:nvGrpSpPr>
          <p:grpSpPr bwMode="auto">
            <a:xfrm>
              <a:off x="867" y="2268"/>
              <a:ext cx="239" cy="231"/>
              <a:chOff x="867" y="2268"/>
              <a:chExt cx="239" cy="231"/>
            </a:xfrm>
          </p:grpSpPr>
          <p:sp>
            <p:nvSpPr>
              <p:cNvPr id="137" name="Oval 144"/>
              <p:cNvSpPr>
                <a:spLocks noChangeArrowheads="1"/>
              </p:cNvSpPr>
              <p:nvPr/>
            </p:nvSpPr>
            <p:spPr bwMode="auto">
              <a:xfrm>
                <a:off x="1050" y="2394"/>
                <a:ext cx="56" cy="5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8" name="Text Box 145"/>
              <p:cNvSpPr txBox="1">
                <a:spLocks noChangeArrowheads="1"/>
              </p:cNvSpPr>
              <p:nvPr/>
            </p:nvSpPr>
            <p:spPr bwMode="auto">
              <a:xfrm>
                <a:off x="867" y="2268"/>
                <a:ext cx="20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S</a:t>
                </a:r>
                <a:endParaRPr lang="en-GB"/>
              </a:p>
            </p:txBody>
          </p:sp>
        </p:grpSp>
        <p:sp>
          <p:nvSpPr>
            <p:cNvPr id="136" name="Line 288"/>
            <p:cNvSpPr>
              <a:spLocks noChangeShapeType="1"/>
            </p:cNvSpPr>
            <p:nvPr/>
          </p:nvSpPr>
          <p:spPr bwMode="auto">
            <a:xfrm>
              <a:off x="1080" y="2624"/>
              <a:ext cx="0" cy="136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39" name="Line 143"/>
          <p:cNvSpPr>
            <a:spLocks noChangeShapeType="1"/>
          </p:cNvSpPr>
          <p:nvPr/>
        </p:nvSpPr>
        <p:spPr bwMode="auto">
          <a:xfrm>
            <a:off x="1714500" y="2528888"/>
            <a:ext cx="0" cy="1271587"/>
          </a:xfrm>
          <a:prstGeom prst="line">
            <a:avLst/>
          </a:prstGeom>
          <a:noFill/>
          <a:ln w="3810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0" name="Text Box 290"/>
          <p:cNvSpPr txBox="1">
            <a:spLocks noChangeArrowheads="1"/>
          </p:cNvSpPr>
          <p:nvPr/>
        </p:nvSpPr>
        <p:spPr bwMode="auto">
          <a:xfrm>
            <a:off x="204784" y="5518150"/>
            <a:ext cx="38671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c</a:t>
            </a:r>
            <a:r>
              <a:rPr lang="hr-HR" sz="1600" dirty="0" smtClean="0"/>
              <a:t>) Kvadrat </a:t>
            </a:r>
            <a:r>
              <a:rPr lang="hr-HR" sz="1600" i="1" dirty="0" smtClean="0"/>
              <a:t>ABCD</a:t>
            </a:r>
            <a:r>
              <a:rPr lang="hr-HR" sz="1600" dirty="0" smtClean="0"/>
              <a:t> </a:t>
            </a:r>
            <a:r>
              <a:rPr lang="hr-HR" sz="1600" dirty="0" smtClean="0">
                <a:sym typeface="Symbol" pitchFamily="18" charset="2"/>
              </a:rPr>
              <a:t> </a:t>
            </a:r>
            <a:r>
              <a:rPr lang="hr-HR" sz="1600" b="1" dirty="0" smtClean="0">
                <a:sym typeface="Symbol" pitchFamily="18" charset="2"/>
              </a:rPr>
              <a:t></a:t>
            </a:r>
            <a:endParaRPr lang="en-GB" sz="1600" dirty="0"/>
          </a:p>
        </p:txBody>
      </p:sp>
      <p:sp>
        <p:nvSpPr>
          <p:cNvPr id="141" name="Line 246"/>
          <p:cNvSpPr>
            <a:spLocks noChangeShapeType="1"/>
          </p:cNvSpPr>
          <p:nvPr/>
        </p:nvSpPr>
        <p:spPr bwMode="auto">
          <a:xfrm>
            <a:off x="6376988" y="5676900"/>
            <a:ext cx="1819275" cy="57150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42" name="Group 293"/>
          <p:cNvGrpSpPr>
            <a:grpSpLocks/>
          </p:cNvGrpSpPr>
          <p:nvPr/>
        </p:nvGrpSpPr>
        <p:grpSpPr bwMode="auto">
          <a:xfrm>
            <a:off x="6343650" y="5340350"/>
            <a:ext cx="292100" cy="366713"/>
            <a:chOff x="3996" y="3364"/>
            <a:chExt cx="184" cy="231"/>
          </a:xfrm>
        </p:grpSpPr>
        <p:sp>
          <p:nvSpPr>
            <p:cNvPr id="143" name="Rectangle 291"/>
            <p:cNvSpPr>
              <a:spLocks noChangeArrowheads="1"/>
            </p:cNvSpPr>
            <p:nvPr/>
          </p:nvSpPr>
          <p:spPr bwMode="auto">
            <a:xfrm>
              <a:off x="4024" y="3480"/>
              <a:ext cx="92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4" name="Text Box 292"/>
            <p:cNvSpPr txBox="1">
              <a:spLocks noChangeArrowheads="1"/>
            </p:cNvSpPr>
            <p:nvPr/>
          </p:nvSpPr>
          <p:spPr bwMode="auto">
            <a:xfrm>
              <a:off x="3996" y="3364"/>
              <a:ext cx="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  <p:grpSp>
        <p:nvGrpSpPr>
          <p:cNvPr id="145" name="Group 138"/>
          <p:cNvGrpSpPr>
            <a:grpSpLocks/>
          </p:cNvGrpSpPr>
          <p:nvPr/>
        </p:nvGrpSpPr>
        <p:grpSpPr bwMode="auto">
          <a:xfrm>
            <a:off x="1339850" y="2273300"/>
            <a:ext cx="412750" cy="366713"/>
            <a:chOff x="848" y="1432"/>
            <a:chExt cx="260" cy="231"/>
          </a:xfrm>
        </p:grpSpPr>
        <p:sp>
          <p:nvSpPr>
            <p:cNvPr id="146" name="Oval 124"/>
            <p:cNvSpPr>
              <a:spLocks noChangeArrowheads="1"/>
            </p:cNvSpPr>
            <p:nvPr/>
          </p:nvSpPr>
          <p:spPr bwMode="auto">
            <a:xfrm>
              <a:off x="1060" y="1546"/>
              <a:ext cx="48" cy="50"/>
            </a:xfrm>
            <a:prstGeom prst="ellipse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7" name="Text Box 126"/>
            <p:cNvSpPr txBox="1">
              <a:spLocks noChangeArrowheads="1"/>
            </p:cNvSpPr>
            <p:nvPr/>
          </p:nvSpPr>
          <p:spPr bwMode="auto">
            <a:xfrm>
              <a:off x="848" y="1432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V</a:t>
              </a:r>
              <a:endParaRPr lang="en-GB"/>
            </a:p>
          </p:txBody>
        </p:sp>
      </p:grpSp>
      <p:grpSp>
        <p:nvGrpSpPr>
          <p:cNvPr id="148" name="Group 302"/>
          <p:cNvGrpSpPr>
            <a:grpSpLocks/>
          </p:cNvGrpSpPr>
          <p:nvPr/>
        </p:nvGrpSpPr>
        <p:grpSpPr bwMode="auto">
          <a:xfrm>
            <a:off x="5715000" y="1147763"/>
            <a:ext cx="1171575" cy="3924300"/>
            <a:chOff x="3600" y="723"/>
            <a:chExt cx="738" cy="2472"/>
          </a:xfrm>
        </p:grpSpPr>
        <p:sp>
          <p:nvSpPr>
            <p:cNvPr id="149" name="Line 300"/>
            <p:cNvSpPr>
              <a:spLocks noChangeShapeType="1"/>
            </p:cNvSpPr>
            <p:nvPr/>
          </p:nvSpPr>
          <p:spPr bwMode="auto">
            <a:xfrm flipV="1">
              <a:off x="3615" y="723"/>
              <a:ext cx="723" cy="102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0" name="Line 301"/>
            <p:cNvSpPr>
              <a:spLocks noChangeShapeType="1"/>
            </p:cNvSpPr>
            <p:nvPr/>
          </p:nvSpPr>
          <p:spPr bwMode="auto">
            <a:xfrm>
              <a:off x="3600" y="2457"/>
              <a:ext cx="474" cy="738"/>
            </a:xfrm>
            <a:prstGeom prst="line">
              <a:avLst/>
            </a:prstGeom>
            <a:noFill/>
            <a:ln w="31750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51" name="Group 306"/>
          <p:cNvGrpSpPr>
            <a:grpSpLocks/>
          </p:cNvGrpSpPr>
          <p:nvPr/>
        </p:nvGrpSpPr>
        <p:grpSpPr bwMode="auto">
          <a:xfrm>
            <a:off x="4400550" y="2319338"/>
            <a:ext cx="3276600" cy="3276600"/>
            <a:chOff x="2772" y="1461"/>
            <a:chExt cx="2064" cy="2064"/>
          </a:xfrm>
        </p:grpSpPr>
        <p:sp>
          <p:nvSpPr>
            <p:cNvPr id="152" name="Line 216"/>
            <p:cNvSpPr>
              <a:spLocks noChangeShapeType="1"/>
            </p:cNvSpPr>
            <p:nvPr/>
          </p:nvSpPr>
          <p:spPr bwMode="auto">
            <a:xfrm flipH="1">
              <a:off x="3062" y="1461"/>
              <a:ext cx="1774" cy="123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3" name="Line 219"/>
            <p:cNvSpPr>
              <a:spLocks noChangeShapeType="1"/>
            </p:cNvSpPr>
            <p:nvPr/>
          </p:nvSpPr>
          <p:spPr bwMode="auto">
            <a:xfrm flipH="1">
              <a:off x="4091" y="2793"/>
              <a:ext cx="619" cy="429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154" name="Group 305"/>
            <p:cNvGrpSpPr>
              <a:grpSpLocks/>
            </p:cNvGrpSpPr>
            <p:nvPr/>
          </p:nvGrpSpPr>
          <p:grpSpPr bwMode="auto">
            <a:xfrm>
              <a:off x="2772" y="2610"/>
              <a:ext cx="1887" cy="915"/>
              <a:chOff x="2772" y="2610"/>
              <a:chExt cx="1887" cy="915"/>
            </a:xfrm>
          </p:grpSpPr>
          <p:sp>
            <p:nvSpPr>
              <p:cNvPr id="155" name="Line 215"/>
              <p:cNvSpPr>
                <a:spLocks noChangeShapeType="1"/>
              </p:cNvSpPr>
              <p:nvPr/>
            </p:nvSpPr>
            <p:spPr bwMode="auto">
              <a:xfrm>
                <a:off x="2904" y="2610"/>
                <a:ext cx="1755" cy="915"/>
              </a:xfrm>
              <a:prstGeom prst="line">
                <a:avLst/>
              </a:prstGeom>
              <a:noFill/>
              <a:ln w="12700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6" name="Oval 208"/>
              <p:cNvSpPr>
                <a:spLocks noChangeArrowheads="1"/>
              </p:cNvSpPr>
              <p:nvPr/>
            </p:nvSpPr>
            <p:spPr bwMode="auto">
              <a:xfrm>
                <a:off x="3027" y="2655"/>
                <a:ext cx="69" cy="6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7" name="Oval 218"/>
              <p:cNvSpPr>
                <a:spLocks noChangeArrowheads="1"/>
              </p:cNvSpPr>
              <p:nvPr/>
            </p:nvSpPr>
            <p:spPr bwMode="auto">
              <a:xfrm>
                <a:off x="4053" y="3189"/>
                <a:ext cx="69" cy="6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rgbClr val="0066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8" name="Text Box 303"/>
              <p:cNvSpPr txBox="1">
                <a:spLocks noChangeArrowheads="1"/>
              </p:cNvSpPr>
              <p:nvPr/>
            </p:nvSpPr>
            <p:spPr bwMode="auto">
              <a:xfrm>
                <a:off x="2772" y="2640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D’</a:t>
                </a:r>
                <a:endParaRPr lang="en-GB"/>
              </a:p>
            </p:txBody>
          </p:sp>
          <p:sp>
            <p:nvSpPr>
              <p:cNvPr id="159" name="Text Box 304"/>
              <p:cNvSpPr txBox="1">
                <a:spLocks noChangeArrowheads="1"/>
              </p:cNvSpPr>
              <p:nvPr/>
            </p:nvSpPr>
            <p:spPr bwMode="auto">
              <a:xfrm>
                <a:off x="4012" y="3248"/>
                <a:ext cx="2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/>
                  <a:t>B’</a:t>
                </a:r>
                <a:endParaRPr lang="en-GB"/>
              </a:p>
            </p:txBody>
          </p:sp>
        </p:grpSp>
      </p:grpSp>
      <p:grpSp>
        <p:nvGrpSpPr>
          <p:cNvPr id="160" name="Group 308"/>
          <p:cNvGrpSpPr>
            <a:grpSpLocks/>
          </p:cNvGrpSpPr>
          <p:nvPr/>
        </p:nvGrpSpPr>
        <p:grpSpPr bwMode="auto">
          <a:xfrm>
            <a:off x="5588000" y="3486150"/>
            <a:ext cx="3041650" cy="2449513"/>
            <a:chOff x="3520" y="2196"/>
            <a:chExt cx="1916" cy="1543"/>
          </a:xfrm>
        </p:grpSpPr>
        <p:sp>
          <p:nvSpPr>
            <p:cNvPr id="161" name="Oval 209"/>
            <p:cNvSpPr>
              <a:spLocks noChangeArrowheads="1"/>
            </p:cNvSpPr>
            <p:nvPr/>
          </p:nvSpPr>
          <p:spPr bwMode="auto">
            <a:xfrm>
              <a:off x="3543" y="3450"/>
              <a:ext cx="69" cy="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2" name="Line 217"/>
            <p:cNvSpPr>
              <a:spLocks noChangeShapeType="1"/>
            </p:cNvSpPr>
            <p:nvPr/>
          </p:nvSpPr>
          <p:spPr bwMode="auto">
            <a:xfrm flipH="1">
              <a:off x="3578" y="2196"/>
              <a:ext cx="1858" cy="1288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3" name="Text Box 307"/>
            <p:cNvSpPr txBox="1">
              <a:spLocks noChangeArrowheads="1"/>
            </p:cNvSpPr>
            <p:nvPr/>
          </p:nvSpPr>
          <p:spPr bwMode="auto">
            <a:xfrm>
              <a:off x="3520" y="3508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C’</a:t>
              </a:r>
              <a:endParaRPr lang="en-GB"/>
            </a:p>
          </p:txBody>
        </p:sp>
      </p:grpSp>
      <p:grpSp>
        <p:nvGrpSpPr>
          <p:cNvPr id="164" name="Group 310"/>
          <p:cNvGrpSpPr>
            <a:grpSpLocks/>
          </p:cNvGrpSpPr>
          <p:nvPr/>
        </p:nvGrpSpPr>
        <p:grpSpPr bwMode="auto">
          <a:xfrm>
            <a:off x="4352925" y="1208088"/>
            <a:ext cx="1500188" cy="3421062"/>
            <a:chOff x="2742" y="761"/>
            <a:chExt cx="945" cy="2155"/>
          </a:xfrm>
        </p:grpSpPr>
        <p:sp>
          <p:nvSpPr>
            <p:cNvPr id="165" name="Line 165"/>
            <p:cNvSpPr>
              <a:spLocks noChangeShapeType="1"/>
            </p:cNvSpPr>
            <p:nvPr/>
          </p:nvSpPr>
          <p:spPr bwMode="auto">
            <a:xfrm>
              <a:off x="2742" y="761"/>
              <a:ext cx="945" cy="1363"/>
            </a:xfrm>
            <a:prstGeom prst="line">
              <a:avLst/>
            </a:prstGeom>
            <a:noFill/>
            <a:ln w="19050">
              <a:solidFill>
                <a:srgbClr val="003399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6" name="Line 166"/>
            <p:cNvSpPr>
              <a:spLocks noChangeShapeType="1"/>
            </p:cNvSpPr>
            <p:nvPr/>
          </p:nvSpPr>
          <p:spPr bwMode="auto">
            <a:xfrm flipV="1">
              <a:off x="2742" y="771"/>
              <a:ext cx="0" cy="1359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" name="Line 309"/>
            <p:cNvSpPr>
              <a:spLocks noChangeShapeType="1"/>
            </p:cNvSpPr>
            <p:nvPr/>
          </p:nvSpPr>
          <p:spPr bwMode="auto">
            <a:xfrm>
              <a:off x="2744" y="2120"/>
              <a:ext cx="0" cy="79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68" name="Group 312"/>
          <p:cNvGrpSpPr>
            <a:grpSpLocks/>
          </p:cNvGrpSpPr>
          <p:nvPr/>
        </p:nvGrpSpPr>
        <p:grpSpPr bwMode="auto">
          <a:xfrm>
            <a:off x="7410450" y="2228850"/>
            <a:ext cx="444500" cy="3343275"/>
            <a:chOff x="4668" y="1404"/>
            <a:chExt cx="280" cy="2106"/>
          </a:xfrm>
        </p:grpSpPr>
        <p:sp>
          <p:nvSpPr>
            <p:cNvPr id="169" name="Line 199"/>
            <p:cNvSpPr>
              <a:spLocks noChangeShapeType="1"/>
            </p:cNvSpPr>
            <p:nvPr/>
          </p:nvSpPr>
          <p:spPr bwMode="auto">
            <a:xfrm flipH="1">
              <a:off x="4668" y="1404"/>
              <a:ext cx="207" cy="2106"/>
            </a:xfrm>
            <a:prstGeom prst="line">
              <a:avLst/>
            </a:prstGeom>
            <a:noFill/>
            <a:ln w="127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70" name="Rectangle 296"/>
            <p:cNvSpPr>
              <a:spLocks noChangeArrowheads="1"/>
            </p:cNvSpPr>
            <p:nvPr/>
          </p:nvSpPr>
          <p:spPr bwMode="auto">
            <a:xfrm rot="539946">
              <a:off x="4803" y="2121"/>
              <a:ext cx="87" cy="87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1" name="Text Box 311"/>
            <p:cNvSpPr txBox="1">
              <a:spLocks noChangeArrowheads="1"/>
            </p:cNvSpPr>
            <p:nvPr/>
          </p:nvSpPr>
          <p:spPr bwMode="auto">
            <a:xfrm>
              <a:off x="4776" y="2000"/>
              <a:ext cx="1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9" grpId="0" autoUpdateAnimBg="0"/>
      <p:bldP spid="14" grpId="0" autoUpdateAnimBg="0"/>
      <p:bldP spid="15" grpId="0" autoUpdateAnimBg="0"/>
      <p:bldP spid="16" grpId="0" autoUpdateAnimBg="0"/>
      <p:bldP spid="47" grpId="0" animBg="1"/>
      <p:bldP spid="48" grpId="0" animBg="1"/>
      <p:bldP spid="61" grpId="0" animBg="1"/>
      <p:bldP spid="62" grpId="0" animBg="1"/>
      <p:bldP spid="66" grpId="0" animBg="1"/>
      <p:bldP spid="67" grpId="0" animBg="1"/>
      <p:bldP spid="68" grpId="0" animBg="1"/>
      <p:bldP spid="72" grpId="0" animBg="1" autoUpdateAnimBg="0"/>
      <p:bldP spid="139" grpId="0" animBg="1"/>
      <p:bldP spid="140" grpId="0" autoUpdateAnimBg="0"/>
      <p:bldP spid="1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266700" y="2825750"/>
            <a:ext cx="2965450" cy="993775"/>
            <a:chOff x="168" y="1780"/>
            <a:chExt cx="1868" cy="626"/>
          </a:xfrm>
        </p:grpSpPr>
        <p:sp>
          <p:nvSpPr>
            <p:cNvPr id="3" name="AutoShape 102"/>
            <p:cNvSpPr>
              <a:spLocks noChangeArrowheads="1"/>
            </p:cNvSpPr>
            <p:nvPr/>
          </p:nvSpPr>
          <p:spPr bwMode="auto">
            <a:xfrm>
              <a:off x="168" y="1790"/>
              <a:ext cx="1868" cy="616"/>
            </a:xfrm>
            <a:prstGeom prst="parallelogram">
              <a:avLst>
                <a:gd name="adj" fmla="val 9400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" name="Text Box 105"/>
            <p:cNvSpPr txBox="1">
              <a:spLocks noChangeArrowheads="1"/>
            </p:cNvSpPr>
            <p:nvPr/>
          </p:nvSpPr>
          <p:spPr bwMode="auto">
            <a:xfrm>
              <a:off x="1692" y="1780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ym typeface="Symbol" pitchFamily="18" charset="2"/>
                </a:rPr>
                <a:t></a:t>
              </a:r>
              <a:endParaRPr lang="en-GB">
                <a:sym typeface="Symbol" pitchFamily="18" charset="2"/>
              </a:endParaRPr>
            </a:p>
          </p:txBody>
        </p:sp>
      </p:grp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42900" y="219075"/>
            <a:ext cx="161925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zadatak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 Box 91"/>
          <p:cNvSpPr txBox="1">
            <a:spLocks noChangeArrowheads="1"/>
          </p:cNvSpPr>
          <p:nvPr/>
        </p:nvSpPr>
        <p:spPr bwMode="auto">
          <a:xfrm>
            <a:off x="342900" y="685800"/>
            <a:ext cx="3619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Konstruirati projekcije </a:t>
            </a:r>
            <a:r>
              <a:rPr lang="hr-HR" b="1">
                <a:solidFill>
                  <a:srgbClr val="9900CC"/>
                </a:solidFill>
              </a:rPr>
              <a:t>kocke</a:t>
            </a:r>
            <a:r>
              <a:rPr lang="hr-HR"/>
              <a:t> kojoj na pravcu </a:t>
            </a:r>
            <a:r>
              <a:rPr lang="hr-HR" i="1"/>
              <a:t>p</a:t>
            </a:r>
            <a:r>
              <a:rPr lang="hr-HR"/>
              <a:t> leži jedan brid, a jedan je vrh pobočke kojoj pripada taj brid točka </a:t>
            </a:r>
            <a:r>
              <a:rPr lang="hr-HR" i="1"/>
              <a:t>A (A</a:t>
            </a:r>
            <a:r>
              <a:rPr lang="hr-HR"/>
              <a:t> </a:t>
            </a:r>
            <a:r>
              <a:rPr lang="hr-HR">
                <a:sym typeface="Symbol" pitchFamily="18" charset="2"/>
              </a:rPr>
              <a:t> </a:t>
            </a:r>
            <a:r>
              <a:rPr lang="hr-HR" i="1">
                <a:sym typeface="Symbol" pitchFamily="18" charset="2"/>
              </a:rPr>
              <a:t>p</a:t>
            </a:r>
            <a:r>
              <a:rPr lang="hr-HR">
                <a:sym typeface="Symbol" pitchFamily="18" charset="2"/>
              </a:rPr>
              <a:t>)</a:t>
            </a:r>
            <a:r>
              <a:rPr lang="hr-HR" i="1"/>
              <a:t>.</a:t>
            </a:r>
            <a:endParaRPr lang="en-GB"/>
          </a:p>
        </p:txBody>
      </p:sp>
      <p:sp>
        <p:nvSpPr>
          <p:cNvPr id="7" name="AutoShape 94"/>
          <p:cNvSpPr>
            <a:spLocks noChangeArrowheads="1"/>
          </p:cNvSpPr>
          <p:nvPr/>
        </p:nvSpPr>
        <p:spPr bwMode="auto">
          <a:xfrm>
            <a:off x="1136650" y="2241550"/>
            <a:ext cx="1250950" cy="1250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8" name="Group 99"/>
          <p:cNvGrpSpPr>
            <a:grpSpLocks/>
          </p:cNvGrpSpPr>
          <p:nvPr/>
        </p:nvGrpSpPr>
        <p:grpSpPr bwMode="auto">
          <a:xfrm>
            <a:off x="814388" y="2870200"/>
            <a:ext cx="1885950" cy="954088"/>
            <a:chOff x="513" y="1808"/>
            <a:chExt cx="1188" cy="601"/>
          </a:xfrm>
        </p:grpSpPr>
        <p:sp>
          <p:nvSpPr>
            <p:cNvPr id="9" name="Line 95"/>
            <p:cNvSpPr>
              <a:spLocks noChangeShapeType="1"/>
            </p:cNvSpPr>
            <p:nvPr/>
          </p:nvSpPr>
          <p:spPr bwMode="auto">
            <a:xfrm flipH="1">
              <a:off x="1170" y="1808"/>
              <a:ext cx="531" cy="5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1236" y="2178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endParaRPr lang="en-GB"/>
            </a:p>
          </p:txBody>
        </p:sp>
        <p:sp>
          <p:nvSpPr>
            <p:cNvPr id="11" name="Text Box 97"/>
            <p:cNvSpPr txBox="1">
              <a:spLocks noChangeArrowheads="1"/>
            </p:cNvSpPr>
            <p:nvPr/>
          </p:nvSpPr>
          <p:spPr bwMode="auto">
            <a:xfrm>
              <a:off x="513" y="2166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endParaRPr lang="en-GB"/>
            </a:p>
          </p:txBody>
        </p:sp>
        <p:sp>
          <p:nvSpPr>
            <p:cNvPr id="12" name="Oval 98"/>
            <p:cNvSpPr>
              <a:spLocks noChangeArrowheads="1"/>
            </p:cNvSpPr>
            <p:nvPr/>
          </p:nvSpPr>
          <p:spPr bwMode="auto">
            <a:xfrm>
              <a:off x="690" y="2163"/>
              <a:ext cx="63" cy="6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3" name="Text Box 100"/>
          <p:cNvSpPr txBox="1">
            <a:spLocks noChangeArrowheads="1"/>
          </p:cNvSpPr>
          <p:nvPr/>
        </p:nvSpPr>
        <p:spPr bwMode="auto">
          <a:xfrm>
            <a:off x="663574" y="4000504"/>
            <a:ext cx="25511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smtClean="0">
                <a:solidFill>
                  <a:srgbClr val="000099"/>
                </a:solidFill>
              </a:rPr>
              <a:t>Prostorno rješenje:</a:t>
            </a:r>
            <a:endParaRPr lang="en-GB" dirty="0"/>
          </a:p>
        </p:txBody>
      </p:sp>
      <p:sp>
        <p:nvSpPr>
          <p:cNvPr id="14" name="Text Box 101"/>
          <p:cNvSpPr txBox="1">
            <a:spLocks noChangeArrowheads="1"/>
          </p:cNvSpPr>
          <p:nvPr/>
        </p:nvSpPr>
        <p:spPr bwMode="auto">
          <a:xfrm>
            <a:off x="301625" y="4286256"/>
            <a:ext cx="170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a) (</a:t>
            </a:r>
            <a:r>
              <a:rPr lang="hr-HR" i="1" dirty="0"/>
              <a:t>A</a:t>
            </a:r>
            <a:r>
              <a:rPr lang="hr-HR" dirty="0"/>
              <a:t>, </a:t>
            </a:r>
            <a:r>
              <a:rPr lang="hr-HR" i="1" dirty="0"/>
              <a:t>p</a:t>
            </a:r>
            <a:r>
              <a:rPr lang="hr-HR" dirty="0"/>
              <a:t>) = </a:t>
            </a:r>
            <a:r>
              <a:rPr lang="hr-HR" b="1" dirty="0">
                <a:sym typeface="Symbol" pitchFamily="18" charset="2"/>
              </a:rPr>
              <a:t></a:t>
            </a:r>
            <a:endParaRPr lang="en-GB" b="1" dirty="0"/>
          </a:p>
        </p:txBody>
      </p:sp>
      <p:sp>
        <p:nvSpPr>
          <p:cNvPr id="15" name="Text Box 108"/>
          <p:cNvSpPr txBox="1">
            <a:spLocks noChangeArrowheads="1"/>
          </p:cNvSpPr>
          <p:nvPr/>
        </p:nvSpPr>
        <p:spPr bwMode="auto">
          <a:xfrm>
            <a:off x="292100" y="4572008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b) </a:t>
            </a:r>
            <a:r>
              <a:rPr lang="hr-HR" dirty="0" smtClean="0"/>
              <a:t>Kvadrat </a:t>
            </a:r>
            <a:r>
              <a:rPr lang="hr-HR" i="1" dirty="0" smtClean="0"/>
              <a:t>ABCD</a:t>
            </a:r>
            <a:r>
              <a:rPr lang="hr-HR" dirty="0" smtClean="0"/>
              <a:t> </a:t>
            </a:r>
            <a:r>
              <a:rPr lang="hr-HR" dirty="0" smtClean="0">
                <a:sym typeface="Symbol" pitchFamily="18" charset="2"/>
              </a:rPr>
              <a:t> </a:t>
            </a:r>
            <a:r>
              <a:rPr lang="hr-HR" b="1" dirty="0" smtClean="0">
                <a:sym typeface="Symbol" pitchFamily="18" charset="2"/>
              </a:rPr>
              <a:t></a:t>
            </a:r>
            <a:endParaRPr lang="en-GB" dirty="0"/>
          </a:p>
        </p:txBody>
      </p:sp>
      <p:sp>
        <p:nvSpPr>
          <p:cNvPr id="16" name="Text Box 109"/>
          <p:cNvSpPr txBox="1">
            <a:spLocks noChangeArrowheads="1"/>
          </p:cNvSpPr>
          <p:nvPr/>
        </p:nvSpPr>
        <p:spPr bwMode="auto">
          <a:xfrm>
            <a:off x="292100" y="5143512"/>
            <a:ext cx="3536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c) </a:t>
            </a:r>
            <a:r>
              <a:rPr lang="hr-HR" dirty="0" smtClean="0"/>
              <a:t>Bridovi kocke – pravci okomiti na ravninu </a:t>
            </a:r>
            <a:r>
              <a:rPr lang="hr-HR" b="1" dirty="0" smtClean="0">
                <a:sym typeface="Symbol" pitchFamily="18" charset="2"/>
              </a:rPr>
              <a:t> </a:t>
            </a:r>
            <a:r>
              <a:rPr lang="hr-HR" dirty="0" smtClean="0">
                <a:sym typeface="Symbol" pitchFamily="18" charset="2"/>
              </a:rPr>
              <a:t>u točkama </a:t>
            </a:r>
            <a:r>
              <a:rPr lang="hr-HR" i="1" dirty="0" smtClean="0">
                <a:sym typeface="Symbol" pitchFamily="18" charset="2"/>
              </a:rPr>
              <a:t>A, B, C, D</a:t>
            </a:r>
            <a:endParaRPr lang="en-GB" dirty="0"/>
          </a:p>
        </p:txBody>
      </p:sp>
      <p:sp>
        <p:nvSpPr>
          <p:cNvPr id="17" name="Text Box 110"/>
          <p:cNvSpPr txBox="1">
            <a:spLocks noChangeArrowheads="1"/>
          </p:cNvSpPr>
          <p:nvPr/>
        </p:nvSpPr>
        <p:spPr bwMode="auto">
          <a:xfrm>
            <a:off x="1403350" y="3408363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800000"/>
                </a:solidFill>
              </a:rPr>
              <a:t>a</a:t>
            </a:r>
            <a:endParaRPr lang="en-GB">
              <a:solidFill>
                <a:srgbClr val="800000"/>
              </a:solidFill>
            </a:endParaRPr>
          </a:p>
        </p:txBody>
      </p:sp>
      <p:sp>
        <p:nvSpPr>
          <p:cNvPr id="18" name="Line 111"/>
          <p:cNvSpPr>
            <a:spLocks noChangeShapeType="1"/>
          </p:cNvSpPr>
          <p:nvPr/>
        </p:nvSpPr>
        <p:spPr bwMode="auto">
          <a:xfrm>
            <a:off x="3328988" y="3205163"/>
            <a:ext cx="5699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9" name="Line 112"/>
          <p:cNvSpPr>
            <a:spLocks noChangeShapeType="1"/>
          </p:cNvSpPr>
          <p:nvPr/>
        </p:nvSpPr>
        <p:spPr bwMode="auto">
          <a:xfrm flipH="1">
            <a:off x="5302250" y="941388"/>
            <a:ext cx="3149600" cy="2322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0" name="Line 113"/>
          <p:cNvSpPr>
            <a:spLocks noChangeShapeType="1"/>
          </p:cNvSpPr>
          <p:nvPr/>
        </p:nvSpPr>
        <p:spPr bwMode="auto">
          <a:xfrm flipH="1">
            <a:off x="5178425" y="3103563"/>
            <a:ext cx="3514725" cy="1130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1" name="Text Box 114"/>
          <p:cNvSpPr txBox="1">
            <a:spLocks noChangeArrowheads="1"/>
          </p:cNvSpPr>
          <p:nvPr/>
        </p:nvSpPr>
        <p:spPr bwMode="auto">
          <a:xfrm>
            <a:off x="7624763" y="1463675"/>
            <a:ext cx="550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/>
              <a:t>p’’</a:t>
            </a:r>
            <a:endParaRPr lang="en-GB" sz="1600" b="1"/>
          </a:p>
        </p:txBody>
      </p:sp>
      <p:sp>
        <p:nvSpPr>
          <p:cNvPr id="22" name="Text Box 115"/>
          <p:cNvSpPr txBox="1">
            <a:spLocks noChangeArrowheads="1"/>
          </p:cNvSpPr>
          <p:nvPr/>
        </p:nvSpPr>
        <p:spPr bwMode="auto">
          <a:xfrm>
            <a:off x="7726363" y="3408363"/>
            <a:ext cx="434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/>
              <a:t>p’</a:t>
            </a:r>
            <a:endParaRPr lang="en-GB" sz="1600" b="1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8753475" y="2847975"/>
            <a:ext cx="390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24" name="Oval 117"/>
          <p:cNvSpPr>
            <a:spLocks noChangeArrowheads="1"/>
          </p:cNvSpPr>
          <p:nvPr/>
        </p:nvSpPr>
        <p:spPr bwMode="auto">
          <a:xfrm>
            <a:off x="7353300" y="4311650"/>
            <a:ext cx="98425" cy="9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5" name="Line 118"/>
          <p:cNvSpPr>
            <a:spLocks noChangeShapeType="1"/>
          </p:cNvSpPr>
          <p:nvPr/>
        </p:nvSpPr>
        <p:spPr bwMode="auto">
          <a:xfrm>
            <a:off x="7400925" y="2520950"/>
            <a:ext cx="0" cy="17907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6" name="Text Box 119"/>
          <p:cNvSpPr txBox="1">
            <a:spLocks noChangeArrowheads="1"/>
          </p:cNvSpPr>
          <p:nvPr/>
        </p:nvSpPr>
        <p:spPr bwMode="auto">
          <a:xfrm>
            <a:off x="7429500" y="2301875"/>
            <a:ext cx="514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/>
              <a:t>A’’</a:t>
            </a:r>
            <a:endParaRPr lang="en-GB" sz="1600" b="1"/>
          </a:p>
        </p:txBody>
      </p:sp>
      <p:sp>
        <p:nvSpPr>
          <p:cNvPr id="27" name="Text Box 120"/>
          <p:cNvSpPr txBox="1">
            <a:spLocks noChangeArrowheads="1"/>
          </p:cNvSpPr>
          <p:nvPr/>
        </p:nvSpPr>
        <p:spPr bwMode="auto">
          <a:xfrm>
            <a:off x="7448550" y="4206875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/>
              <a:t>A’</a:t>
            </a:r>
            <a:endParaRPr lang="en-GB" sz="1600" b="1"/>
          </a:p>
        </p:txBody>
      </p:sp>
      <p:grpSp>
        <p:nvGrpSpPr>
          <p:cNvPr id="28" name="Group 196"/>
          <p:cNvGrpSpPr>
            <a:grpSpLocks/>
          </p:cNvGrpSpPr>
          <p:nvPr/>
        </p:nvGrpSpPr>
        <p:grpSpPr bwMode="auto">
          <a:xfrm>
            <a:off x="6281738" y="1370013"/>
            <a:ext cx="2633662" cy="3349625"/>
            <a:chOff x="3957" y="409"/>
            <a:chExt cx="1659" cy="2110"/>
          </a:xfrm>
        </p:grpSpPr>
        <p:sp>
          <p:nvSpPr>
            <p:cNvPr id="29" name="Line 122"/>
            <p:cNvSpPr>
              <a:spLocks noChangeShapeType="1"/>
            </p:cNvSpPr>
            <p:nvPr/>
          </p:nvSpPr>
          <p:spPr bwMode="auto">
            <a:xfrm flipH="1">
              <a:off x="3988" y="409"/>
              <a:ext cx="1618" cy="11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0" name="Text Box 123"/>
            <p:cNvSpPr txBox="1">
              <a:spLocks noChangeArrowheads="1"/>
            </p:cNvSpPr>
            <p:nvPr/>
          </p:nvSpPr>
          <p:spPr bwMode="auto">
            <a:xfrm>
              <a:off x="5340" y="546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q’’</a:t>
              </a:r>
              <a:endParaRPr lang="en-GB" sz="1600"/>
            </a:p>
          </p:txBody>
        </p:sp>
        <p:sp>
          <p:nvSpPr>
            <p:cNvPr id="31" name="Line 124"/>
            <p:cNvSpPr>
              <a:spLocks noChangeShapeType="1"/>
            </p:cNvSpPr>
            <p:nvPr/>
          </p:nvSpPr>
          <p:spPr bwMode="auto">
            <a:xfrm flipH="1">
              <a:off x="3957" y="1987"/>
              <a:ext cx="1654" cy="5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2" name="Text Box 125"/>
            <p:cNvSpPr txBox="1">
              <a:spLocks noChangeArrowheads="1"/>
            </p:cNvSpPr>
            <p:nvPr/>
          </p:nvSpPr>
          <p:spPr bwMode="auto">
            <a:xfrm>
              <a:off x="5256" y="2052"/>
              <a:ext cx="2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q’</a:t>
              </a:r>
              <a:endParaRPr lang="en-GB" sz="1600"/>
            </a:p>
          </p:txBody>
        </p:sp>
      </p:grpSp>
      <p:grpSp>
        <p:nvGrpSpPr>
          <p:cNvPr id="33" name="Group 126"/>
          <p:cNvGrpSpPr>
            <a:grpSpLocks/>
          </p:cNvGrpSpPr>
          <p:nvPr/>
        </p:nvGrpSpPr>
        <p:grpSpPr bwMode="auto">
          <a:xfrm>
            <a:off x="5381625" y="1006475"/>
            <a:ext cx="2984500" cy="3667125"/>
            <a:chOff x="2994" y="306"/>
            <a:chExt cx="1880" cy="2310"/>
          </a:xfrm>
        </p:grpSpPr>
        <p:sp>
          <p:nvSpPr>
            <p:cNvPr id="34" name="Line 127"/>
            <p:cNvSpPr>
              <a:spLocks noChangeShapeType="1"/>
            </p:cNvSpPr>
            <p:nvPr/>
          </p:nvSpPr>
          <p:spPr bwMode="auto">
            <a:xfrm>
              <a:off x="2994" y="1692"/>
              <a:ext cx="0" cy="6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Line 128"/>
            <p:cNvSpPr>
              <a:spLocks noChangeShapeType="1"/>
            </p:cNvSpPr>
            <p:nvPr/>
          </p:nvSpPr>
          <p:spPr bwMode="auto">
            <a:xfrm>
              <a:off x="4874" y="306"/>
              <a:ext cx="0" cy="13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6" name="Line 129"/>
            <p:cNvSpPr>
              <a:spLocks noChangeShapeType="1"/>
            </p:cNvSpPr>
            <p:nvPr/>
          </p:nvSpPr>
          <p:spPr bwMode="auto">
            <a:xfrm>
              <a:off x="3644" y="1692"/>
              <a:ext cx="0" cy="92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7" name="Group 130"/>
          <p:cNvGrpSpPr>
            <a:grpSpLocks/>
          </p:cNvGrpSpPr>
          <p:nvPr/>
        </p:nvGrpSpPr>
        <p:grpSpPr bwMode="auto">
          <a:xfrm>
            <a:off x="3409950" y="835025"/>
            <a:ext cx="5591175" cy="4981575"/>
            <a:chOff x="1752" y="198"/>
            <a:chExt cx="3522" cy="3138"/>
          </a:xfrm>
        </p:grpSpPr>
        <p:sp>
          <p:nvSpPr>
            <p:cNvPr id="38" name="Line 131"/>
            <p:cNvSpPr>
              <a:spLocks noChangeShapeType="1"/>
            </p:cNvSpPr>
            <p:nvPr/>
          </p:nvSpPr>
          <p:spPr bwMode="auto">
            <a:xfrm>
              <a:off x="1764" y="1698"/>
              <a:ext cx="3336" cy="1638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Text Box 132"/>
            <p:cNvSpPr txBox="1">
              <a:spLocks noChangeArrowheads="1"/>
            </p:cNvSpPr>
            <p:nvPr/>
          </p:nvSpPr>
          <p:spPr bwMode="auto">
            <a:xfrm>
              <a:off x="4980" y="3054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s</a:t>
              </a:r>
              <a:r>
                <a:rPr lang="hr-HR" baseline="-25000">
                  <a:solidFill>
                    <a:srgbClr val="006600"/>
                  </a:solidFill>
                </a:rPr>
                <a:t>1</a:t>
              </a:r>
              <a:endParaRPr lang="en-GB">
                <a:solidFill>
                  <a:srgbClr val="006600"/>
                </a:solidFill>
              </a:endParaRPr>
            </a:p>
          </p:txBody>
        </p:sp>
        <p:sp>
          <p:nvSpPr>
            <p:cNvPr id="40" name="Line 133"/>
            <p:cNvSpPr>
              <a:spLocks noChangeShapeType="1"/>
            </p:cNvSpPr>
            <p:nvPr/>
          </p:nvSpPr>
          <p:spPr bwMode="auto">
            <a:xfrm flipV="1">
              <a:off x="1752" y="216"/>
              <a:ext cx="3324" cy="1475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Text Box 134"/>
            <p:cNvSpPr txBox="1">
              <a:spLocks noChangeArrowheads="1"/>
            </p:cNvSpPr>
            <p:nvPr/>
          </p:nvSpPr>
          <p:spPr bwMode="auto">
            <a:xfrm>
              <a:off x="4326" y="198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6600"/>
                  </a:solidFill>
                </a:rPr>
                <a:t>s</a:t>
              </a:r>
              <a:r>
                <a:rPr lang="hr-HR" baseline="-25000">
                  <a:solidFill>
                    <a:srgbClr val="006600"/>
                  </a:solidFill>
                </a:rPr>
                <a:t>2</a:t>
              </a:r>
              <a:endParaRPr lang="en-GB">
                <a:solidFill>
                  <a:srgbClr val="006600"/>
                </a:solidFill>
              </a:endParaRPr>
            </a:p>
          </p:txBody>
        </p:sp>
      </p:grpSp>
      <p:sp>
        <p:nvSpPr>
          <p:cNvPr id="42" name="Line 135"/>
          <p:cNvSpPr>
            <a:spLocks noChangeShapeType="1"/>
          </p:cNvSpPr>
          <p:nvPr/>
        </p:nvSpPr>
        <p:spPr bwMode="auto">
          <a:xfrm rot="16200000">
            <a:off x="6006307" y="4817269"/>
            <a:ext cx="1890712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3" name="Line 136"/>
          <p:cNvSpPr>
            <a:spLocks noChangeShapeType="1"/>
          </p:cNvSpPr>
          <p:nvPr/>
        </p:nvSpPr>
        <p:spPr bwMode="auto">
          <a:xfrm rot="10800000">
            <a:off x="7397750" y="4360863"/>
            <a:ext cx="1543050" cy="757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4" name="Line 137"/>
          <p:cNvSpPr>
            <a:spLocks noChangeShapeType="1"/>
          </p:cNvSpPr>
          <p:nvPr/>
        </p:nvSpPr>
        <p:spPr bwMode="auto">
          <a:xfrm>
            <a:off x="7400925" y="2473325"/>
            <a:ext cx="0" cy="733425"/>
          </a:xfrm>
          <a:prstGeom prst="lin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5" name="Line 138"/>
          <p:cNvSpPr>
            <a:spLocks noChangeShapeType="1"/>
          </p:cNvSpPr>
          <p:nvPr/>
        </p:nvSpPr>
        <p:spPr bwMode="auto">
          <a:xfrm>
            <a:off x="7404100" y="4362450"/>
            <a:ext cx="666750" cy="330200"/>
          </a:xfrm>
          <a:prstGeom prst="line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6" name="Group 139"/>
          <p:cNvGrpSpPr>
            <a:grpSpLocks/>
          </p:cNvGrpSpPr>
          <p:nvPr/>
        </p:nvGrpSpPr>
        <p:grpSpPr bwMode="auto">
          <a:xfrm>
            <a:off x="8026400" y="4495800"/>
            <a:ext cx="495300" cy="336550"/>
            <a:chOff x="4660" y="2504"/>
            <a:chExt cx="312" cy="212"/>
          </a:xfrm>
        </p:grpSpPr>
        <p:sp>
          <p:nvSpPr>
            <p:cNvPr id="47" name="Oval 140"/>
            <p:cNvSpPr>
              <a:spLocks noChangeArrowheads="1"/>
            </p:cNvSpPr>
            <p:nvPr/>
          </p:nvSpPr>
          <p:spPr bwMode="auto">
            <a:xfrm>
              <a:off x="4660" y="26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141"/>
            <p:cNvSpPr txBox="1">
              <a:spLocks noChangeArrowheads="1"/>
            </p:cNvSpPr>
            <p:nvPr/>
          </p:nvSpPr>
          <p:spPr bwMode="auto">
            <a:xfrm>
              <a:off x="4716" y="2504"/>
              <a:ext cx="2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A</a:t>
              </a:r>
              <a:r>
                <a:rPr lang="hr-HR" sz="1600" baseline="-25000"/>
                <a:t>0</a:t>
              </a:r>
              <a:endParaRPr lang="en-GB" sz="1600"/>
            </a:p>
          </p:txBody>
        </p:sp>
      </p:grpSp>
      <p:sp>
        <p:nvSpPr>
          <p:cNvPr id="49" name="Line 142"/>
          <p:cNvSpPr>
            <a:spLocks noChangeShapeType="1"/>
          </p:cNvSpPr>
          <p:nvPr/>
        </p:nvSpPr>
        <p:spPr bwMode="auto">
          <a:xfrm flipV="1">
            <a:off x="7086600" y="4718050"/>
            <a:ext cx="952500" cy="285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0" name="Arc 143"/>
          <p:cNvSpPr>
            <a:spLocks/>
          </p:cNvSpPr>
          <p:nvPr/>
        </p:nvSpPr>
        <p:spPr bwMode="auto">
          <a:xfrm rot="10800000" flipH="1">
            <a:off x="6643688" y="4729163"/>
            <a:ext cx="1427162" cy="1193800"/>
          </a:xfrm>
          <a:custGeom>
            <a:avLst/>
            <a:gdLst>
              <a:gd name="G0" fmla="+- 4215 0 0"/>
              <a:gd name="G1" fmla="+- 21600 0 0"/>
              <a:gd name="G2" fmla="+- 21600 0 0"/>
              <a:gd name="T0" fmla="*/ 0 w 25815"/>
              <a:gd name="T1" fmla="*/ 415 h 21600"/>
              <a:gd name="T2" fmla="*/ 25815 w 25815"/>
              <a:gd name="T3" fmla="*/ 21600 h 21600"/>
              <a:gd name="T4" fmla="*/ 4215 w 2581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815" h="21600" fill="none" extrusionOk="0">
                <a:moveTo>
                  <a:pt x="0" y="415"/>
                </a:moveTo>
                <a:cubicBezTo>
                  <a:pt x="1388" y="139"/>
                  <a:pt x="2799" y="-1"/>
                  <a:pt x="4215" y="0"/>
                </a:cubicBezTo>
                <a:cubicBezTo>
                  <a:pt x="16144" y="0"/>
                  <a:pt x="25815" y="9670"/>
                  <a:pt x="25815" y="21600"/>
                </a:cubicBezTo>
              </a:path>
              <a:path w="25815" h="21600" stroke="0" extrusionOk="0">
                <a:moveTo>
                  <a:pt x="0" y="415"/>
                </a:moveTo>
                <a:cubicBezTo>
                  <a:pt x="1388" y="139"/>
                  <a:pt x="2799" y="-1"/>
                  <a:pt x="4215" y="0"/>
                </a:cubicBezTo>
                <a:cubicBezTo>
                  <a:pt x="16144" y="0"/>
                  <a:pt x="25815" y="9670"/>
                  <a:pt x="25815" y="21600"/>
                </a:cubicBezTo>
                <a:lnTo>
                  <a:pt x="421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1" name="Group 295"/>
          <p:cNvGrpSpPr>
            <a:grpSpLocks/>
          </p:cNvGrpSpPr>
          <p:nvPr/>
        </p:nvGrpSpPr>
        <p:grpSpPr bwMode="auto">
          <a:xfrm>
            <a:off x="5365750" y="4089400"/>
            <a:ext cx="492125" cy="2692400"/>
            <a:chOff x="3380" y="2432"/>
            <a:chExt cx="310" cy="1696"/>
          </a:xfrm>
        </p:grpSpPr>
        <p:sp>
          <p:nvSpPr>
            <p:cNvPr id="52" name="Line 145"/>
            <p:cNvSpPr>
              <a:spLocks noChangeShapeType="1"/>
            </p:cNvSpPr>
            <p:nvPr/>
          </p:nvSpPr>
          <p:spPr bwMode="auto">
            <a:xfrm>
              <a:off x="3380" y="2432"/>
              <a:ext cx="308" cy="16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3" name="Text Box 146"/>
            <p:cNvSpPr txBox="1">
              <a:spLocks noChangeArrowheads="1"/>
            </p:cNvSpPr>
            <p:nvPr/>
          </p:nvSpPr>
          <p:spPr bwMode="auto">
            <a:xfrm>
              <a:off x="3402" y="3916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(p)</a:t>
              </a:r>
              <a:endParaRPr lang="en-GB" sz="1600"/>
            </a:p>
          </p:txBody>
        </p:sp>
      </p:grpSp>
      <p:grpSp>
        <p:nvGrpSpPr>
          <p:cNvPr id="54" name="Group 148"/>
          <p:cNvGrpSpPr>
            <a:grpSpLocks/>
          </p:cNvGrpSpPr>
          <p:nvPr/>
        </p:nvGrpSpPr>
        <p:grpSpPr bwMode="auto">
          <a:xfrm>
            <a:off x="5568950" y="4991100"/>
            <a:ext cx="1081088" cy="911225"/>
            <a:chOff x="3112" y="2816"/>
            <a:chExt cx="681" cy="574"/>
          </a:xfrm>
        </p:grpSpPr>
        <p:sp>
          <p:nvSpPr>
            <p:cNvPr id="55" name="Line 149"/>
            <p:cNvSpPr>
              <a:spLocks noChangeShapeType="1"/>
            </p:cNvSpPr>
            <p:nvPr/>
          </p:nvSpPr>
          <p:spPr bwMode="auto">
            <a:xfrm rot="-5400000">
              <a:off x="3342" y="2586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Line 150"/>
            <p:cNvSpPr>
              <a:spLocks noChangeShapeType="1"/>
            </p:cNvSpPr>
            <p:nvPr/>
          </p:nvSpPr>
          <p:spPr bwMode="auto">
            <a:xfrm rot="-10800000">
              <a:off x="3686" y="2822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7" name="Group 151"/>
          <p:cNvGrpSpPr>
            <a:grpSpLocks/>
          </p:cNvGrpSpPr>
          <p:nvPr/>
        </p:nvGrpSpPr>
        <p:grpSpPr bwMode="auto">
          <a:xfrm>
            <a:off x="6597650" y="5845175"/>
            <a:ext cx="571500" cy="371475"/>
            <a:chOff x="3760" y="3354"/>
            <a:chExt cx="360" cy="234"/>
          </a:xfrm>
        </p:grpSpPr>
        <p:sp>
          <p:nvSpPr>
            <p:cNvPr id="58" name="Oval 152"/>
            <p:cNvSpPr>
              <a:spLocks noChangeArrowheads="1"/>
            </p:cNvSpPr>
            <p:nvPr/>
          </p:nvSpPr>
          <p:spPr bwMode="auto">
            <a:xfrm>
              <a:off x="3760" y="3354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9" name="Text Box 153"/>
            <p:cNvSpPr txBox="1">
              <a:spLocks noChangeArrowheads="1"/>
            </p:cNvSpPr>
            <p:nvPr/>
          </p:nvSpPr>
          <p:spPr bwMode="auto">
            <a:xfrm>
              <a:off x="3808" y="3376"/>
              <a:ext cx="3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(A)</a:t>
              </a:r>
              <a:endParaRPr lang="en-GB" sz="1600"/>
            </a:p>
          </p:txBody>
        </p:sp>
      </p:grpSp>
      <p:grpSp>
        <p:nvGrpSpPr>
          <p:cNvPr id="60" name="Group 154"/>
          <p:cNvGrpSpPr>
            <a:grpSpLocks/>
          </p:cNvGrpSpPr>
          <p:nvPr/>
        </p:nvGrpSpPr>
        <p:grpSpPr bwMode="auto">
          <a:xfrm>
            <a:off x="5072063" y="4937125"/>
            <a:ext cx="1901825" cy="1266825"/>
            <a:chOff x="2799" y="2782"/>
            <a:chExt cx="1198" cy="798"/>
          </a:xfrm>
        </p:grpSpPr>
        <p:sp>
          <p:nvSpPr>
            <p:cNvPr id="61" name="Oval 155"/>
            <p:cNvSpPr>
              <a:spLocks noChangeArrowheads="1"/>
            </p:cNvSpPr>
            <p:nvPr/>
          </p:nvSpPr>
          <p:spPr bwMode="auto">
            <a:xfrm>
              <a:off x="3188" y="3462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2" name="Oval 156"/>
            <p:cNvSpPr>
              <a:spLocks noChangeArrowheads="1"/>
            </p:cNvSpPr>
            <p:nvPr/>
          </p:nvSpPr>
          <p:spPr bwMode="auto">
            <a:xfrm>
              <a:off x="3080" y="2894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3" name="Oval 157"/>
            <p:cNvSpPr>
              <a:spLocks noChangeArrowheads="1"/>
            </p:cNvSpPr>
            <p:nvPr/>
          </p:nvSpPr>
          <p:spPr bwMode="auto">
            <a:xfrm>
              <a:off x="3651" y="2782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4" name="Text Box 158"/>
            <p:cNvSpPr txBox="1">
              <a:spLocks noChangeArrowheads="1"/>
            </p:cNvSpPr>
            <p:nvPr/>
          </p:nvSpPr>
          <p:spPr bwMode="auto">
            <a:xfrm>
              <a:off x="3693" y="2787"/>
              <a:ext cx="3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(B)</a:t>
              </a:r>
              <a:endParaRPr lang="en-GB" sz="1600"/>
            </a:p>
          </p:txBody>
        </p:sp>
        <p:sp>
          <p:nvSpPr>
            <p:cNvPr id="65" name="Text Box 159"/>
            <p:cNvSpPr txBox="1">
              <a:spLocks noChangeArrowheads="1"/>
            </p:cNvSpPr>
            <p:nvPr/>
          </p:nvSpPr>
          <p:spPr bwMode="auto">
            <a:xfrm>
              <a:off x="2799" y="2805"/>
              <a:ext cx="2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(C)</a:t>
              </a:r>
              <a:endParaRPr lang="en-GB" sz="1600"/>
            </a:p>
          </p:txBody>
        </p:sp>
        <p:sp>
          <p:nvSpPr>
            <p:cNvPr id="66" name="Text Box 160"/>
            <p:cNvSpPr txBox="1">
              <a:spLocks noChangeArrowheads="1"/>
            </p:cNvSpPr>
            <p:nvPr/>
          </p:nvSpPr>
          <p:spPr bwMode="auto">
            <a:xfrm>
              <a:off x="2908" y="3368"/>
              <a:ext cx="3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(D)</a:t>
              </a:r>
              <a:endParaRPr lang="en-GB" sz="1600"/>
            </a:p>
          </p:txBody>
        </p:sp>
      </p:grpSp>
      <p:grpSp>
        <p:nvGrpSpPr>
          <p:cNvPr id="67" name="Group 161"/>
          <p:cNvGrpSpPr>
            <a:grpSpLocks/>
          </p:cNvGrpSpPr>
          <p:nvPr/>
        </p:nvGrpSpPr>
        <p:grpSpPr bwMode="auto">
          <a:xfrm>
            <a:off x="5584825" y="3673475"/>
            <a:ext cx="1330325" cy="2371725"/>
            <a:chOff x="3122" y="1986"/>
            <a:chExt cx="838" cy="1494"/>
          </a:xfrm>
        </p:grpSpPr>
        <p:sp>
          <p:nvSpPr>
            <p:cNvPr id="68" name="Line 162"/>
            <p:cNvSpPr>
              <a:spLocks noChangeShapeType="1"/>
            </p:cNvSpPr>
            <p:nvPr/>
          </p:nvSpPr>
          <p:spPr bwMode="auto">
            <a:xfrm flipH="1">
              <a:off x="3228" y="1986"/>
              <a:ext cx="732" cy="14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9" name="Line 163"/>
            <p:cNvSpPr>
              <a:spLocks noChangeShapeType="1"/>
            </p:cNvSpPr>
            <p:nvPr/>
          </p:nvSpPr>
          <p:spPr bwMode="auto">
            <a:xfrm flipH="1">
              <a:off x="3694" y="2560"/>
              <a:ext cx="114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0" name="Line 164"/>
            <p:cNvSpPr>
              <a:spLocks noChangeShapeType="1"/>
            </p:cNvSpPr>
            <p:nvPr/>
          </p:nvSpPr>
          <p:spPr bwMode="auto">
            <a:xfrm flipH="1">
              <a:off x="3122" y="2144"/>
              <a:ext cx="378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1" name="Group 165"/>
          <p:cNvGrpSpPr>
            <a:grpSpLocks/>
          </p:cNvGrpSpPr>
          <p:nvPr/>
        </p:nvGrpSpPr>
        <p:grpSpPr bwMode="auto">
          <a:xfrm>
            <a:off x="6223000" y="3683000"/>
            <a:ext cx="1149350" cy="895350"/>
            <a:chOff x="3524" y="1992"/>
            <a:chExt cx="724" cy="564"/>
          </a:xfrm>
        </p:grpSpPr>
        <p:sp>
          <p:nvSpPr>
            <p:cNvPr id="72" name="Line 166"/>
            <p:cNvSpPr>
              <a:spLocks noChangeShapeType="1"/>
            </p:cNvSpPr>
            <p:nvPr/>
          </p:nvSpPr>
          <p:spPr bwMode="auto">
            <a:xfrm>
              <a:off x="3981" y="2008"/>
              <a:ext cx="267" cy="392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3" name="Line 167"/>
            <p:cNvSpPr>
              <a:spLocks noChangeShapeType="1"/>
            </p:cNvSpPr>
            <p:nvPr/>
          </p:nvSpPr>
          <p:spPr bwMode="auto">
            <a:xfrm>
              <a:off x="3524" y="2148"/>
              <a:ext cx="269" cy="39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4" name="Line 168"/>
            <p:cNvSpPr>
              <a:spLocks noChangeShapeType="1"/>
            </p:cNvSpPr>
            <p:nvPr/>
          </p:nvSpPr>
          <p:spPr bwMode="auto">
            <a:xfrm flipV="1">
              <a:off x="3532" y="1992"/>
              <a:ext cx="412" cy="13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5" name="Line 169"/>
            <p:cNvSpPr>
              <a:spLocks noChangeShapeType="1"/>
            </p:cNvSpPr>
            <p:nvPr/>
          </p:nvSpPr>
          <p:spPr bwMode="auto">
            <a:xfrm flipV="1">
              <a:off x="3832" y="2420"/>
              <a:ext cx="412" cy="136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6" name="Group 170"/>
          <p:cNvGrpSpPr>
            <a:grpSpLocks/>
          </p:cNvGrpSpPr>
          <p:nvPr/>
        </p:nvGrpSpPr>
        <p:grpSpPr bwMode="auto">
          <a:xfrm>
            <a:off x="5861050" y="3327400"/>
            <a:ext cx="1231900" cy="1536700"/>
            <a:chOff x="3296" y="1768"/>
            <a:chExt cx="776" cy="968"/>
          </a:xfrm>
        </p:grpSpPr>
        <p:sp>
          <p:nvSpPr>
            <p:cNvPr id="77" name="Oval 171"/>
            <p:cNvSpPr>
              <a:spLocks noChangeArrowheads="1"/>
            </p:cNvSpPr>
            <p:nvPr/>
          </p:nvSpPr>
          <p:spPr bwMode="auto">
            <a:xfrm>
              <a:off x="3480" y="210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8" name="Oval 172"/>
            <p:cNvSpPr>
              <a:spLocks noChangeArrowheads="1"/>
            </p:cNvSpPr>
            <p:nvPr/>
          </p:nvSpPr>
          <p:spPr bwMode="auto">
            <a:xfrm>
              <a:off x="3936" y="19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9" name="Oval 173"/>
            <p:cNvSpPr>
              <a:spLocks noChangeArrowheads="1"/>
            </p:cNvSpPr>
            <p:nvPr/>
          </p:nvSpPr>
          <p:spPr bwMode="auto">
            <a:xfrm>
              <a:off x="3776" y="253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0" name="Text Box 174"/>
            <p:cNvSpPr txBox="1">
              <a:spLocks noChangeArrowheads="1"/>
            </p:cNvSpPr>
            <p:nvPr/>
          </p:nvSpPr>
          <p:spPr bwMode="auto">
            <a:xfrm>
              <a:off x="3296" y="1932"/>
              <a:ext cx="2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C’</a:t>
              </a:r>
              <a:endParaRPr lang="en-GB" sz="1600"/>
            </a:p>
          </p:txBody>
        </p:sp>
        <p:sp>
          <p:nvSpPr>
            <p:cNvPr id="81" name="Text Box 175"/>
            <p:cNvSpPr txBox="1">
              <a:spLocks noChangeArrowheads="1"/>
            </p:cNvSpPr>
            <p:nvPr/>
          </p:nvSpPr>
          <p:spPr bwMode="auto">
            <a:xfrm>
              <a:off x="3756" y="1768"/>
              <a:ext cx="2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D’</a:t>
              </a:r>
              <a:endParaRPr lang="en-GB" sz="1600"/>
            </a:p>
          </p:txBody>
        </p:sp>
        <p:sp>
          <p:nvSpPr>
            <p:cNvPr id="82" name="Text Box 176"/>
            <p:cNvSpPr txBox="1">
              <a:spLocks noChangeArrowheads="1"/>
            </p:cNvSpPr>
            <p:nvPr/>
          </p:nvSpPr>
          <p:spPr bwMode="auto">
            <a:xfrm>
              <a:off x="3828" y="2524"/>
              <a:ext cx="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B’</a:t>
              </a:r>
              <a:endParaRPr lang="en-GB" sz="1600"/>
            </a:p>
          </p:txBody>
        </p:sp>
      </p:grpSp>
      <p:sp>
        <p:nvSpPr>
          <p:cNvPr id="83" name="Oval 177"/>
          <p:cNvSpPr>
            <a:spLocks noChangeArrowheads="1"/>
          </p:cNvSpPr>
          <p:nvPr/>
        </p:nvSpPr>
        <p:spPr bwMode="auto">
          <a:xfrm>
            <a:off x="7353300" y="2425700"/>
            <a:ext cx="98425" cy="9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84" name="Group 178"/>
          <p:cNvGrpSpPr>
            <a:grpSpLocks/>
          </p:cNvGrpSpPr>
          <p:nvPr/>
        </p:nvGrpSpPr>
        <p:grpSpPr bwMode="auto">
          <a:xfrm>
            <a:off x="5740400" y="1885950"/>
            <a:ext cx="1498600" cy="2660650"/>
            <a:chOff x="3220" y="860"/>
            <a:chExt cx="944" cy="1676"/>
          </a:xfrm>
        </p:grpSpPr>
        <p:sp>
          <p:nvSpPr>
            <p:cNvPr id="85" name="Oval 179"/>
            <p:cNvSpPr>
              <a:spLocks noChangeArrowheads="1"/>
            </p:cNvSpPr>
            <p:nvPr/>
          </p:nvSpPr>
          <p:spPr bwMode="auto">
            <a:xfrm>
              <a:off x="3776" y="154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6" name="Line 180"/>
            <p:cNvSpPr>
              <a:spLocks noChangeShapeType="1"/>
            </p:cNvSpPr>
            <p:nvPr/>
          </p:nvSpPr>
          <p:spPr bwMode="auto">
            <a:xfrm flipV="1">
              <a:off x="3508" y="1308"/>
              <a:ext cx="0" cy="7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7" name="Line 181"/>
            <p:cNvSpPr>
              <a:spLocks noChangeShapeType="1"/>
            </p:cNvSpPr>
            <p:nvPr/>
          </p:nvSpPr>
          <p:spPr bwMode="auto">
            <a:xfrm flipV="1">
              <a:off x="3804" y="1596"/>
              <a:ext cx="0" cy="9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8" name="Line 182"/>
            <p:cNvSpPr>
              <a:spLocks noChangeShapeType="1"/>
            </p:cNvSpPr>
            <p:nvPr/>
          </p:nvSpPr>
          <p:spPr bwMode="auto">
            <a:xfrm flipV="1">
              <a:off x="3964" y="976"/>
              <a:ext cx="0" cy="9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9" name="Oval 183"/>
            <p:cNvSpPr>
              <a:spLocks noChangeArrowheads="1"/>
            </p:cNvSpPr>
            <p:nvPr/>
          </p:nvSpPr>
          <p:spPr bwMode="auto">
            <a:xfrm>
              <a:off x="3936" y="94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0" name="Oval 184"/>
            <p:cNvSpPr>
              <a:spLocks noChangeArrowheads="1"/>
            </p:cNvSpPr>
            <p:nvPr/>
          </p:nvSpPr>
          <p:spPr bwMode="auto">
            <a:xfrm>
              <a:off x="3480" y="128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1" name="Text Box 185"/>
            <p:cNvSpPr txBox="1">
              <a:spLocks noChangeArrowheads="1"/>
            </p:cNvSpPr>
            <p:nvPr/>
          </p:nvSpPr>
          <p:spPr bwMode="auto">
            <a:xfrm>
              <a:off x="3832" y="1492"/>
              <a:ext cx="3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B’’</a:t>
              </a:r>
              <a:endParaRPr lang="en-GB" sz="1600"/>
            </a:p>
          </p:txBody>
        </p:sp>
        <p:sp>
          <p:nvSpPr>
            <p:cNvPr id="92" name="Text Box 186"/>
            <p:cNvSpPr txBox="1">
              <a:spLocks noChangeArrowheads="1"/>
            </p:cNvSpPr>
            <p:nvPr/>
          </p:nvSpPr>
          <p:spPr bwMode="auto">
            <a:xfrm>
              <a:off x="3220" y="1152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C’’</a:t>
              </a:r>
              <a:endParaRPr lang="en-GB" sz="1600"/>
            </a:p>
          </p:txBody>
        </p:sp>
        <p:sp>
          <p:nvSpPr>
            <p:cNvPr id="93" name="Text Box 187"/>
            <p:cNvSpPr txBox="1">
              <a:spLocks noChangeArrowheads="1"/>
            </p:cNvSpPr>
            <p:nvPr/>
          </p:nvSpPr>
          <p:spPr bwMode="auto">
            <a:xfrm>
              <a:off x="3636" y="860"/>
              <a:ext cx="3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D’’</a:t>
              </a:r>
              <a:endParaRPr lang="en-GB" sz="1600"/>
            </a:p>
          </p:txBody>
        </p:sp>
      </p:grpSp>
      <p:grpSp>
        <p:nvGrpSpPr>
          <p:cNvPr id="94" name="Group 188"/>
          <p:cNvGrpSpPr>
            <a:grpSpLocks/>
          </p:cNvGrpSpPr>
          <p:nvPr/>
        </p:nvGrpSpPr>
        <p:grpSpPr bwMode="auto">
          <a:xfrm>
            <a:off x="6229350" y="2095500"/>
            <a:ext cx="1136650" cy="895350"/>
            <a:chOff x="3528" y="992"/>
            <a:chExt cx="716" cy="564"/>
          </a:xfrm>
        </p:grpSpPr>
        <p:sp>
          <p:nvSpPr>
            <p:cNvPr id="95" name="Line 189"/>
            <p:cNvSpPr>
              <a:spLocks noChangeShapeType="1"/>
            </p:cNvSpPr>
            <p:nvPr/>
          </p:nvSpPr>
          <p:spPr bwMode="auto">
            <a:xfrm>
              <a:off x="3532" y="1332"/>
              <a:ext cx="252" cy="22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6" name="Line 190"/>
            <p:cNvSpPr>
              <a:spLocks noChangeShapeType="1"/>
            </p:cNvSpPr>
            <p:nvPr/>
          </p:nvSpPr>
          <p:spPr bwMode="auto">
            <a:xfrm>
              <a:off x="3984" y="992"/>
              <a:ext cx="260" cy="228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7" name="Line 191"/>
            <p:cNvSpPr>
              <a:spLocks noChangeShapeType="1"/>
            </p:cNvSpPr>
            <p:nvPr/>
          </p:nvSpPr>
          <p:spPr bwMode="auto">
            <a:xfrm flipV="1">
              <a:off x="3528" y="992"/>
              <a:ext cx="412" cy="30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8" name="Line 192"/>
            <p:cNvSpPr>
              <a:spLocks noChangeShapeType="1"/>
            </p:cNvSpPr>
            <p:nvPr/>
          </p:nvSpPr>
          <p:spPr bwMode="auto">
            <a:xfrm flipV="1">
              <a:off x="3828" y="1252"/>
              <a:ext cx="412" cy="304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99" name="Group 193"/>
          <p:cNvGrpSpPr>
            <a:grpSpLocks/>
          </p:cNvGrpSpPr>
          <p:nvPr/>
        </p:nvGrpSpPr>
        <p:grpSpPr bwMode="auto">
          <a:xfrm>
            <a:off x="6413500" y="4667250"/>
            <a:ext cx="831850" cy="2063750"/>
            <a:chOff x="3644" y="2612"/>
            <a:chExt cx="524" cy="1300"/>
          </a:xfrm>
        </p:grpSpPr>
        <p:sp>
          <p:nvSpPr>
            <p:cNvPr id="100" name="Line 194"/>
            <p:cNvSpPr>
              <a:spLocks noChangeShapeType="1"/>
            </p:cNvSpPr>
            <p:nvPr/>
          </p:nvSpPr>
          <p:spPr bwMode="auto">
            <a:xfrm>
              <a:off x="3644" y="2612"/>
              <a:ext cx="248" cy="1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1" name="Text Box 195"/>
            <p:cNvSpPr txBox="1">
              <a:spLocks noChangeArrowheads="1"/>
            </p:cNvSpPr>
            <p:nvPr/>
          </p:nvSpPr>
          <p:spPr bwMode="auto">
            <a:xfrm>
              <a:off x="3880" y="36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(q)</a:t>
              </a:r>
              <a:endParaRPr lang="en-GB" sz="1600"/>
            </a:p>
          </p:txBody>
        </p:sp>
      </p:grpSp>
      <p:grpSp>
        <p:nvGrpSpPr>
          <p:cNvPr id="102" name="Group 198"/>
          <p:cNvGrpSpPr>
            <a:grpSpLocks/>
          </p:cNvGrpSpPr>
          <p:nvPr/>
        </p:nvGrpSpPr>
        <p:grpSpPr bwMode="auto">
          <a:xfrm>
            <a:off x="5740400" y="5899150"/>
            <a:ext cx="901700" cy="417513"/>
            <a:chOff x="3616" y="3262"/>
            <a:chExt cx="568" cy="263"/>
          </a:xfrm>
        </p:grpSpPr>
        <p:sp>
          <p:nvSpPr>
            <p:cNvPr id="103" name="Line 147"/>
            <p:cNvSpPr>
              <a:spLocks noChangeShapeType="1"/>
            </p:cNvSpPr>
            <p:nvPr/>
          </p:nvSpPr>
          <p:spPr bwMode="auto">
            <a:xfrm rot="-5400000">
              <a:off x="3846" y="3032"/>
              <a:ext cx="107" cy="5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4" name="Text Box 197"/>
            <p:cNvSpPr txBox="1">
              <a:spLocks noChangeArrowheads="1"/>
            </p:cNvSpPr>
            <p:nvPr/>
          </p:nvSpPr>
          <p:spPr bwMode="auto">
            <a:xfrm>
              <a:off x="3804" y="3294"/>
              <a:ext cx="1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CC0066"/>
                  </a:solidFill>
                </a:rPr>
                <a:t>a</a:t>
              </a:r>
              <a:endParaRPr lang="en-GB" b="1">
                <a:solidFill>
                  <a:srgbClr val="CC0066"/>
                </a:solidFill>
              </a:endParaRPr>
            </a:p>
          </p:txBody>
        </p:sp>
      </p:grpSp>
      <p:grpSp>
        <p:nvGrpSpPr>
          <p:cNvPr id="105" name="Group 204"/>
          <p:cNvGrpSpPr>
            <a:grpSpLocks/>
          </p:cNvGrpSpPr>
          <p:nvPr/>
        </p:nvGrpSpPr>
        <p:grpSpPr bwMode="auto">
          <a:xfrm>
            <a:off x="5646738" y="811213"/>
            <a:ext cx="1741487" cy="2165350"/>
            <a:chOff x="3557" y="57"/>
            <a:chExt cx="1097" cy="1364"/>
          </a:xfrm>
        </p:grpSpPr>
        <p:sp>
          <p:nvSpPr>
            <p:cNvPr id="106" name="Line 199"/>
            <p:cNvSpPr>
              <a:spLocks noChangeShapeType="1"/>
            </p:cNvSpPr>
            <p:nvPr/>
          </p:nvSpPr>
          <p:spPr bwMode="auto">
            <a:xfrm rot="5400000" flipV="1">
              <a:off x="3341" y="612"/>
              <a:ext cx="770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7" name="Line 200"/>
            <p:cNvSpPr>
              <a:spLocks noChangeShapeType="1"/>
            </p:cNvSpPr>
            <p:nvPr/>
          </p:nvSpPr>
          <p:spPr bwMode="auto">
            <a:xfrm rot="5400000" flipV="1">
              <a:off x="3800" y="273"/>
              <a:ext cx="770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8" name="Line 201"/>
            <p:cNvSpPr>
              <a:spLocks noChangeShapeType="1"/>
            </p:cNvSpPr>
            <p:nvPr/>
          </p:nvSpPr>
          <p:spPr bwMode="auto">
            <a:xfrm rot="5400000" flipV="1">
              <a:off x="3641" y="867"/>
              <a:ext cx="770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9" name="Line 202"/>
            <p:cNvSpPr>
              <a:spLocks noChangeShapeType="1"/>
            </p:cNvSpPr>
            <p:nvPr/>
          </p:nvSpPr>
          <p:spPr bwMode="auto">
            <a:xfrm rot="5400000" flipV="1">
              <a:off x="4100" y="528"/>
              <a:ext cx="770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10" name="Group 207"/>
          <p:cNvGrpSpPr>
            <a:grpSpLocks/>
          </p:cNvGrpSpPr>
          <p:nvPr/>
        </p:nvGrpSpPr>
        <p:grpSpPr bwMode="auto">
          <a:xfrm>
            <a:off x="8081963" y="4740275"/>
            <a:ext cx="523875" cy="1543050"/>
            <a:chOff x="5091" y="2532"/>
            <a:chExt cx="330" cy="972"/>
          </a:xfrm>
        </p:grpSpPr>
        <p:sp>
          <p:nvSpPr>
            <p:cNvPr id="111" name="Line 205"/>
            <p:cNvSpPr>
              <a:spLocks noChangeShapeType="1"/>
            </p:cNvSpPr>
            <p:nvPr/>
          </p:nvSpPr>
          <p:spPr bwMode="auto">
            <a:xfrm rot="5400000" flipV="1">
              <a:off x="4793" y="2830"/>
              <a:ext cx="851" cy="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2" name="Text Box 206"/>
            <p:cNvSpPr txBox="1">
              <a:spLocks noChangeArrowheads="1"/>
            </p:cNvSpPr>
            <p:nvPr/>
          </p:nvSpPr>
          <p:spPr bwMode="auto">
            <a:xfrm>
              <a:off x="5142" y="3273"/>
              <a:ext cx="2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CC0066"/>
                  </a:solidFill>
                </a:rPr>
                <a:t>n</a:t>
              </a:r>
              <a:r>
                <a:rPr lang="hr-HR" baseline="-25000">
                  <a:solidFill>
                    <a:srgbClr val="CC0066"/>
                  </a:solidFill>
                </a:rPr>
                <a:t>0</a:t>
              </a:r>
              <a:endParaRPr lang="en-GB">
                <a:solidFill>
                  <a:srgbClr val="CC0066"/>
                </a:solidFill>
              </a:endParaRPr>
            </a:p>
          </p:txBody>
        </p:sp>
      </p:grpSp>
      <p:grpSp>
        <p:nvGrpSpPr>
          <p:cNvPr id="113" name="Group 210"/>
          <p:cNvGrpSpPr>
            <a:grpSpLocks/>
          </p:cNvGrpSpPr>
          <p:nvPr/>
        </p:nvGrpSpPr>
        <p:grpSpPr bwMode="auto">
          <a:xfrm>
            <a:off x="8124825" y="4683125"/>
            <a:ext cx="365125" cy="908050"/>
            <a:chOff x="5118" y="2496"/>
            <a:chExt cx="230" cy="572"/>
          </a:xfrm>
        </p:grpSpPr>
        <p:sp>
          <p:nvSpPr>
            <p:cNvPr id="114" name="Line 208"/>
            <p:cNvSpPr>
              <a:spLocks noChangeShapeType="1"/>
            </p:cNvSpPr>
            <p:nvPr/>
          </p:nvSpPr>
          <p:spPr bwMode="auto">
            <a:xfrm rot="4983412" flipV="1">
              <a:off x="4882" y="2732"/>
              <a:ext cx="572" cy="10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5" name="Text Box 209"/>
            <p:cNvSpPr txBox="1">
              <a:spLocks noChangeArrowheads="1"/>
            </p:cNvSpPr>
            <p:nvPr/>
          </p:nvSpPr>
          <p:spPr bwMode="auto">
            <a:xfrm>
              <a:off x="5148" y="2640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>
                  <a:solidFill>
                    <a:srgbClr val="CC0066"/>
                  </a:solidFill>
                </a:rPr>
                <a:t>a</a:t>
              </a:r>
              <a:endParaRPr lang="en-GB" b="1">
                <a:solidFill>
                  <a:srgbClr val="CC0066"/>
                </a:solidFill>
              </a:endParaRPr>
            </a:p>
          </p:txBody>
        </p:sp>
      </p:grpSp>
      <p:grpSp>
        <p:nvGrpSpPr>
          <p:cNvPr id="116" name="Group 213"/>
          <p:cNvGrpSpPr>
            <a:grpSpLocks/>
          </p:cNvGrpSpPr>
          <p:nvPr/>
        </p:nvGrpSpPr>
        <p:grpSpPr bwMode="auto">
          <a:xfrm>
            <a:off x="7943850" y="5495925"/>
            <a:ext cx="434975" cy="366713"/>
            <a:chOff x="5004" y="3008"/>
            <a:chExt cx="274" cy="231"/>
          </a:xfrm>
        </p:grpSpPr>
        <p:sp>
          <p:nvSpPr>
            <p:cNvPr id="117" name="Oval 211"/>
            <p:cNvSpPr>
              <a:spLocks noChangeArrowheads="1"/>
            </p:cNvSpPr>
            <p:nvPr/>
          </p:nvSpPr>
          <p:spPr bwMode="auto">
            <a:xfrm>
              <a:off x="5222" y="303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8" name="Text Box 212"/>
            <p:cNvSpPr txBox="1">
              <a:spLocks noChangeArrowheads="1"/>
            </p:cNvSpPr>
            <p:nvPr/>
          </p:nvSpPr>
          <p:spPr bwMode="auto">
            <a:xfrm>
              <a:off x="5004" y="3008"/>
              <a:ext cx="2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119" name="Group 217"/>
          <p:cNvGrpSpPr>
            <a:grpSpLocks/>
          </p:cNvGrpSpPr>
          <p:nvPr/>
        </p:nvGrpSpPr>
        <p:grpSpPr bwMode="auto">
          <a:xfrm>
            <a:off x="6959600" y="4924425"/>
            <a:ext cx="1336675" cy="631825"/>
            <a:chOff x="4384" y="2648"/>
            <a:chExt cx="842" cy="398"/>
          </a:xfrm>
        </p:grpSpPr>
        <p:sp>
          <p:nvSpPr>
            <p:cNvPr id="120" name="Line 214"/>
            <p:cNvSpPr>
              <a:spLocks noChangeShapeType="1"/>
            </p:cNvSpPr>
            <p:nvPr/>
          </p:nvSpPr>
          <p:spPr bwMode="auto">
            <a:xfrm flipH="1" flipV="1">
              <a:off x="4474" y="2678"/>
              <a:ext cx="752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1" name="Oval 215"/>
            <p:cNvSpPr>
              <a:spLocks noChangeArrowheads="1"/>
            </p:cNvSpPr>
            <p:nvPr/>
          </p:nvSpPr>
          <p:spPr bwMode="auto">
            <a:xfrm>
              <a:off x="4448" y="264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2" name="Text Box 216"/>
            <p:cNvSpPr txBox="1">
              <a:spLocks noChangeArrowheads="1"/>
            </p:cNvSpPr>
            <p:nvPr/>
          </p:nvSpPr>
          <p:spPr bwMode="auto">
            <a:xfrm>
              <a:off x="4384" y="2722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E’</a:t>
              </a:r>
              <a:endParaRPr lang="en-GB"/>
            </a:p>
          </p:txBody>
        </p:sp>
      </p:grpSp>
      <p:grpSp>
        <p:nvGrpSpPr>
          <p:cNvPr id="123" name="Group 220"/>
          <p:cNvGrpSpPr>
            <a:grpSpLocks/>
          </p:cNvGrpSpPr>
          <p:nvPr/>
        </p:nvGrpSpPr>
        <p:grpSpPr bwMode="auto">
          <a:xfrm>
            <a:off x="776288" y="2381250"/>
            <a:ext cx="411162" cy="366713"/>
            <a:chOff x="489" y="1500"/>
            <a:chExt cx="259" cy="231"/>
          </a:xfrm>
        </p:grpSpPr>
        <p:sp>
          <p:nvSpPr>
            <p:cNvPr id="124" name="Oval 218"/>
            <p:cNvSpPr>
              <a:spLocks noChangeArrowheads="1"/>
            </p:cNvSpPr>
            <p:nvPr/>
          </p:nvSpPr>
          <p:spPr bwMode="auto">
            <a:xfrm>
              <a:off x="686" y="1587"/>
              <a:ext cx="62" cy="6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5" name="Text Box 219"/>
            <p:cNvSpPr txBox="1">
              <a:spLocks noChangeArrowheads="1"/>
            </p:cNvSpPr>
            <p:nvPr/>
          </p:nvSpPr>
          <p:spPr bwMode="auto">
            <a:xfrm>
              <a:off x="489" y="1500"/>
              <a:ext cx="1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</a:t>
              </a:r>
              <a:endParaRPr lang="en-GB"/>
            </a:p>
          </p:txBody>
        </p:sp>
      </p:grpSp>
      <p:sp>
        <p:nvSpPr>
          <p:cNvPr id="126" name="Text Box 221"/>
          <p:cNvSpPr txBox="1">
            <a:spLocks noChangeArrowheads="1"/>
          </p:cNvSpPr>
          <p:nvPr/>
        </p:nvSpPr>
        <p:spPr bwMode="auto">
          <a:xfrm>
            <a:off x="6843713" y="5307013"/>
            <a:ext cx="409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>
                <a:solidFill>
                  <a:srgbClr val="CC0066"/>
                </a:solidFill>
              </a:rPr>
              <a:t>n’</a:t>
            </a:r>
            <a:endParaRPr lang="en-GB">
              <a:solidFill>
                <a:srgbClr val="CC0066"/>
              </a:solidFill>
            </a:endParaRPr>
          </a:p>
        </p:txBody>
      </p:sp>
      <p:grpSp>
        <p:nvGrpSpPr>
          <p:cNvPr id="127" name="Group 233"/>
          <p:cNvGrpSpPr>
            <a:grpSpLocks/>
          </p:cNvGrpSpPr>
          <p:nvPr/>
        </p:nvGrpSpPr>
        <p:grpSpPr bwMode="auto">
          <a:xfrm>
            <a:off x="5472113" y="4054475"/>
            <a:ext cx="1671637" cy="1562100"/>
            <a:chOff x="3447" y="2100"/>
            <a:chExt cx="1053" cy="984"/>
          </a:xfrm>
        </p:grpSpPr>
        <p:grpSp>
          <p:nvGrpSpPr>
            <p:cNvPr id="128" name="Group 222"/>
            <p:cNvGrpSpPr>
              <a:grpSpLocks/>
            </p:cNvGrpSpPr>
            <p:nvPr/>
          </p:nvGrpSpPr>
          <p:grpSpPr bwMode="auto">
            <a:xfrm>
              <a:off x="3734" y="2244"/>
              <a:ext cx="724" cy="564"/>
              <a:chOff x="3524" y="1992"/>
              <a:chExt cx="724" cy="564"/>
            </a:xfrm>
          </p:grpSpPr>
          <p:sp>
            <p:nvSpPr>
              <p:cNvPr id="135" name="Line 223"/>
              <p:cNvSpPr>
                <a:spLocks noChangeShapeType="1"/>
              </p:cNvSpPr>
              <p:nvPr/>
            </p:nvSpPr>
            <p:spPr bwMode="auto">
              <a:xfrm>
                <a:off x="3981" y="2008"/>
                <a:ext cx="267" cy="392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6" name="Line 224"/>
              <p:cNvSpPr>
                <a:spLocks noChangeShapeType="1"/>
              </p:cNvSpPr>
              <p:nvPr/>
            </p:nvSpPr>
            <p:spPr bwMode="auto">
              <a:xfrm>
                <a:off x="3524" y="2148"/>
                <a:ext cx="269" cy="396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7" name="Line 225"/>
              <p:cNvSpPr>
                <a:spLocks noChangeShapeType="1"/>
              </p:cNvSpPr>
              <p:nvPr/>
            </p:nvSpPr>
            <p:spPr bwMode="auto">
              <a:xfrm flipV="1">
                <a:off x="3532" y="1992"/>
                <a:ext cx="412" cy="136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38" name="Line 226"/>
              <p:cNvSpPr>
                <a:spLocks noChangeShapeType="1"/>
              </p:cNvSpPr>
              <p:nvPr/>
            </p:nvSpPr>
            <p:spPr bwMode="auto">
              <a:xfrm flipV="1">
                <a:off x="3832" y="2420"/>
                <a:ext cx="412" cy="136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29" name="Oval 227"/>
            <p:cNvSpPr>
              <a:spLocks noChangeArrowheads="1"/>
            </p:cNvSpPr>
            <p:nvPr/>
          </p:nvSpPr>
          <p:spPr bwMode="auto">
            <a:xfrm>
              <a:off x="4143" y="2217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0" name="Oval 228"/>
            <p:cNvSpPr>
              <a:spLocks noChangeArrowheads="1"/>
            </p:cNvSpPr>
            <p:nvPr/>
          </p:nvSpPr>
          <p:spPr bwMode="auto">
            <a:xfrm>
              <a:off x="3696" y="235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1" name="Oval 229"/>
            <p:cNvSpPr>
              <a:spLocks noChangeArrowheads="1"/>
            </p:cNvSpPr>
            <p:nvPr/>
          </p:nvSpPr>
          <p:spPr bwMode="auto">
            <a:xfrm>
              <a:off x="3990" y="278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2" name="Text Box 230"/>
            <p:cNvSpPr txBox="1">
              <a:spLocks noChangeArrowheads="1"/>
            </p:cNvSpPr>
            <p:nvPr/>
          </p:nvSpPr>
          <p:spPr bwMode="auto">
            <a:xfrm>
              <a:off x="3879" y="2853"/>
              <a:ext cx="2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F’</a:t>
              </a:r>
              <a:endParaRPr lang="en-GB"/>
            </a:p>
          </p:txBody>
        </p:sp>
        <p:sp>
          <p:nvSpPr>
            <p:cNvPr id="133" name="Text Box 231"/>
            <p:cNvSpPr txBox="1">
              <a:spLocks noChangeArrowheads="1"/>
            </p:cNvSpPr>
            <p:nvPr/>
          </p:nvSpPr>
          <p:spPr bwMode="auto">
            <a:xfrm>
              <a:off x="3447" y="2313"/>
              <a:ext cx="2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G’</a:t>
              </a:r>
              <a:endParaRPr lang="en-GB"/>
            </a:p>
          </p:txBody>
        </p:sp>
        <p:sp>
          <p:nvSpPr>
            <p:cNvPr id="134" name="Text Box 232"/>
            <p:cNvSpPr txBox="1">
              <a:spLocks noChangeArrowheads="1"/>
            </p:cNvSpPr>
            <p:nvPr/>
          </p:nvSpPr>
          <p:spPr bwMode="auto">
            <a:xfrm>
              <a:off x="4212" y="210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H’</a:t>
              </a:r>
              <a:endParaRPr lang="en-GB"/>
            </a:p>
          </p:txBody>
        </p:sp>
      </p:grpSp>
      <p:grpSp>
        <p:nvGrpSpPr>
          <p:cNvPr id="139" name="Group 240"/>
          <p:cNvGrpSpPr>
            <a:grpSpLocks/>
          </p:cNvGrpSpPr>
          <p:nvPr/>
        </p:nvGrpSpPr>
        <p:grpSpPr bwMode="auto">
          <a:xfrm>
            <a:off x="5924550" y="3643313"/>
            <a:ext cx="1582738" cy="1511300"/>
            <a:chOff x="3732" y="1841"/>
            <a:chExt cx="997" cy="952"/>
          </a:xfrm>
        </p:grpSpPr>
        <p:sp>
          <p:nvSpPr>
            <p:cNvPr id="140" name="Line 234"/>
            <p:cNvSpPr>
              <a:spLocks noChangeShapeType="1"/>
            </p:cNvSpPr>
            <p:nvPr/>
          </p:nvSpPr>
          <p:spPr bwMode="auto">
            <a:xfrm flipH="1">
              <a:off x="3732" y="2028"/>
              <a:ext cx="162" cy="333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1" name="Line 235"/>
            <p:cNvSpPr>
              <a:spLocks noChangeShapeType="1"/>
            </p:cNvSpPr>
            <p:nvPr/>
          </p:nvSpPr>
          <p:spPr bwMode="auto">
            <a:xfrm flipH="1">
              <a:off x="4185" y="1884"/>
              <a:ext cx="162" cy="333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2" name="Line 236"/>
            <p:cNvSpPr>
              <a:spLocks noChangeShapeType="1"/>
            </p:cNvSpPr>
            <p:nvPr/>
          </p:nvSpPr>
          <p:spPr bwMode="auto">
            <a:xfrm flipH="1">
              <a:off x="4485" y="2319"/>
              <a:ext cx="162" cy="333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3" name="Line 237"/>
            <p:cNvSpPr>
              <a:spLocks noChangeShapeType="1"/>
            </p:cNvSpPr>
            <p:nvPr/>
          </p:nvSpPr>
          <p:spPr bwMode="auto">
            <a:xfrm rot="2770799" flipH="1">
              <a:off x="4040" y="1744"/>
              <a:ext cx="183" cy="377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4" name="Line 238"/>
            <p:cNvSpPr>
              <a:spLocks noChangeShapeType="1"/>
            </p:cNvSpPr>
            <p:nvPr/>
          </p:nvSpPr>
          <p:spPr bwMode="auto">
            <a:xfrm rot="17963818" flipH="1">
              <a:off x="4413" y="1861"/>
              <a:ext cx="207" cy="425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5" name="Line 239"/>
            <p:cNvSpPr>
              <a:spLocks noChangeShapeType="1"/>
            </p:cNvSpPr>
            <p:nvPr/>
          </p:nvSpPr>
          <p:spPr bwMode="auto">
            <a:xfrm flipH="1">
              <a:off x="4029" y="2466"/>
              <a:ext cx="159" cy="327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46" name="Group 244"/>
          <p:cNvGrpSpPr>
            <a:grpSpLocks/>
          </p:cNvGrpSpPr>
          <p:nvPr/>
        </p:nvGrpSpPr>
        <p:grpSpPr bwMode="auto">
          <a:xfrm>
            <a:off x="7061200" y="1487488"/>
            <a:ext cx="525463" cy="3430587"/>
            <a:chOff x="4448" y="483"/>
            <a:chExt cx="331" cy="2161"/>
          </a:xfrm>
        </p:grpSpPr>
        <p:sp>
          <p:nvSpPr>
            <p:cNvPr id="147" name="Line 241"/>
            <p:cNvSpPr>
              <a:spLocks noChangeShapeType="1"/>
            </p:cNvSpPr>
            <p:nvPr/>
          </p:nvSpPr>
          <p:spPr bwMode="auto">
            <a:xfrm flipV="1">
              <a:off x="4476" y="664"/>
              <a:ext cx="0" cy="19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8" name="Oval 242"/>
            <p:cNvSpPr>
              <a:spLocks noChangeArrowheads="1"/>
            </p:cNvSpPr>
            <p:nvPr/>
          </p:nvSpPr>
          <p:spPr bwMode="auto">
            <a:xfrm>
              <a:off x="4448" y="64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9" name="Text Box 243"/>
            <p:cNvSpPr txBox="1">
              <a:spLocks noChangeArrowheads="1"/>
            </p:cNvSpPr>
            <p:nvPr/>
          </p:nvSpPr>
          <p:spPr bwMode="auto">
            <a:xfrm>
              <a:off x="4467" y="483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E’’</a:t>
              </a:r>
              <a:endParaRPr lang="en-GB"/>
            </a:p>
          </p:txBody>
        </p:sp>
      </p:grpSp>
      <p:grpSp>
        <p:nvGrpSpPr>
          <p:cNvPr id="150" name="Group 263"/>
          <p:cNvGrpSpPr>
            <a:grpSpLocks/>
          </p:cNvGrpSpPr>
          <p:nvPr/>
        </p:nvGrpSpPr>
        <p:grpSpPr bwMode="auto">
          <a:xfrm>
            <a:off x="5915025" y="1425575"/>
            <a:ext cx="1471613" cy="1571625"/>
            <a:chOff x="3726" y="444"/>
            <a:chExt cx="927" cy="990"/>
          </a:xfrm>
        </p:grpSpPr>
        <p:sp>
          <p:nvSpPr>
            <p:cNvPr id="151" name="Line 257"/>
            <p:cNvSpPr>
              <a:spLocks noChangeShapeType="1"/>
            </p:cNvSpPr>
            <p:nvPr/>
          </p:nvSpPr>
          <p:spPr bwMode="auto">
            <a:xfrm>
              <a:off x="3726" y="777"/>
              <a:ext cx="165" cy="381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2" name="Line 258"/>
            <p:cNvSpPr>
              <a:spLocks noChangeShapeType="1"/>
            </p:cNvSpPr>
            <p:nvPr/>
          </p:nvSpPr>
          <p:spPr bwMode="auto">
            <a:xfrm>
              <a:off x="4185" y="444"/>
              <a:ext cx="165" cy="381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3" name="Line 259"/>
            <p:cNvSpPr>
              <a:spLocks noChangeShapeType="1"/>
            </p:cNvSpPr>
            <p:nvPr/>
          </p:nvSpPr>
          <p:spPr bwMode="auto">
            <a:xfrm>
              <a:off x="4488" y="696"/>
              <a:ext cx="165" cy="381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4" name="Line 260"/>
            <p:cNvSpPr>
              <a:spLocks noChangeShapeType="1"/>
            </p:cNvSpPr>
            <p:nvPr/>
          </p:nvSpPr>
          <p:spPr bwMode="auto">
            <a:xfrm>
              <a:off x="4026" y="1032"/>
              <a:ext cx="165" cy="39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5" name="Line 261"/>
            <p:cNvSpPr>
              <a:spLocks noChangeShapeType="1"/>
            </p:cNvSpPr>
            <p:nvPr/>
          </p:nvSpPr>
          <p:spPr bwMode="auto">
            <a:xfrm flipH="1">
              <a:off x="4221" y="1122"/>
              <a:ext cx="420" cy="31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6" name="Line 262"/>
            <p:cNvSpPr>
              <a:spLocks noChangeShapeType="1"/>
            </p:cNvSpPr>
            <p:nvPr/>
          </p:nvSpPr>
          <p:spPr bwMode="auto">
            <a:xfrm>
              <a:off x="3924" y="1203"/>
              <a:ext cx="255" cy="228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57" name="Text Box 267"/>
          <p:cNvSpPr txBox="1">
            <a:spLocks noChangeArrowheads="1"/>
          </p:cNvSpPr>
          <p:nvPr/>
        </p:nvSpPr>
        <p:spPr bwMode="auto">
          <a:xfrm>
            <a:off x="285750" y="5786454"/>
            <a:ext cx="50006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d) </a:t>
            </a:r>
            <a:r>
              <a:rPr lang="hr-HR" dirty="0" smtClean="0"/>
              <a:t>Stranica </a:t>
            </a:r>
            <a:r>
              <a:rPr lang="hr-HR" i="1" dirty="0" smtClean="0"/>
              <a:t>EFGH</a:t>
            </a:r>
            <a:r>
              <a:rPr lang="hr-HR" dirty="0" smtClean="0"/>
              <a:t> kocke je za duljinu </a:t>
            </a:r>
            <a:r>
              <a:rPr lang="hr-HR" i="1" dirty="0" smtClean="0"/>
              <a:t>a</a:t>
            </a:r>
            <a:r>
              <a:rPr lang="hr-HR" dirty="0" smtClean="0"/>
              <a:t> udaljena od stranice </a:t>
            </a:r>
            <a:r>
              <a:rPr lang="hr-HR" i="1" dirty="0" smtClean="0"/>
              <a:t>ABCD  </a:t>
            </a:r>
            <a:r>
              <a:rPr lang="hr-HR" dirty="0" err="1" smtClean="0"/>
              <a:t>tj</a:t>
            </a:r>
            <a:r>
              <a:rPr lang="hr-HR" dirty="0" smtClean="0"/>
              <a:t>. d</a:t>
            </a:r>
            <a:r>
              <a:rPr lang="hr-HR" i="1" dirty="0" smtClean="0"/>
              <a:t>(A,E</a:t>
            </a:r>
            <a:r>
              <a:rPr lang="hr-HR" dirty="0" smtClean="0"/>
              <a:t>)=d</a:t>
            </a:r>
            <a:r>
              <a:rPr lang="hr-HR" i="1" dirty="0" smtClean="0"/>
              <a:t>(B, F) </a:t>
            </a:r>
            <a:r>
              <a:rPr lang="hr-HR" dirty="0" smtClean="0"/>
              <a:t>=d</a:t>
            </a:r>
            <a:r>
              <a:rPr lang="hr-HR" i="1" dirty="0" smtClean="0"/>
              <a:t>(C, G)= </a:t>
            </a:r>
            <a:r>
              <a:rPr lang="hr-HR" dirty="0" smtClean="0"/>
              <a:t>d</a:t>
            </a:r>
            <a:r>
              <a:rPr lang="hr-HR" i="1" dirty="0" smtClean="0"/>
              <a:t>(D,H)=a  (dva</a:t>
            </a:r>
            <a:r>
              <a:rPr lang="hr-HR" dirty="0" smtClean="0"/>
              <a:t> rješenja!).</a:t>
            </a:r>
            <a:endParaRPr lang="en-GB" dirty="0"/>
          </a:p>
        </p:txBody>
      </p:sp>
      <p:sp>
        <p:nvSpPr>
          <p:cNvPr id="158" name="Text Box 268"/>
          <p:cNvSpPr txBox="1">
            <a:spLocks noChangeArrowheads="1"/>
          </p:cNvSpPr>
          <p:nvPr/>
        </p:nvSpPr>
        <p:spPr bwMode="auto">
          <a:xfrm>
            <a:off x="2476500" y="4857760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(dva rješenja!)</a:t>
            </a:r>
            <a:endParaRPr lang="en-GB" dirty="0"/>
          </a:p>
        </p:txBody>
      </p:sp>
      <p:grpSp>
        <p:nvGrpSpPr>
          <p:cNvPr id="159" name="Group 256"/>
          <p:cNvGrpSpPr>
            <a:grpSpLocks/>
          </p:cNvGrpSpPr>
          <p:nvPr/>
        </p:nvGrpSpPr>
        <p:grpSpPr bwMode="auto">
          <a:xfrm>
            <a:off x="5424488" y="1116013"/>
            <a:ext cx="1646237" cy="1547812"/>
            <a:chOff x="3417" y="249"/>
            <a:chExt cx="1037" cy="975"/>
          </a:xfrm>
        </p:grpSpPr>
        <p:grpSp>
          <p:nvGrpSpPr>
            <p:cNvPr id="160" name="Group 245"/>
            <p:cNvGrpSpPr>
              <a:grpSpLocks/>
            </p:cNvGrpSpPr>
            <p:nvPr/>
          </p:nvGrpSpPr>
          <p:grpSpPr bwMode="auto">
            <a:xfrm>
              <a:off x="3738" y="428"/>
              <a:ext cx="716" cy="564"/>
              <a:chOff x="3528" y="992"/>
              <a:chExt cx="716" cy="564"/>
            </a:xfrm>
          </p:grpSpPr>
          <p:sp>
            <p:nvSpPr>
              <p:cNvPr id="167" name="Line 246"/>
              <p:cNvSpPr>
                <a:spLocks noChangeShapeType="1"/>
              </p:cNvSpPr>
              <p:nvPr/>
            </p:nvSpPr>
            <p:spPr bwMode="auto">
              <a:xfrm>
                <a:off x="3532" y="1332"/>
                <a:ext cx="252" cy="224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8" name="Line 247"/>
              <p:cNvSpPr>
                <a:spLocks noChangeShapeType="1"/>
              </p:cNvSpPr>
              <p:nvPr/>
            </p:nvSpPr>
            <p:spPr bwMode="auto">
              <a:xfrm>
                <a:off x="3984" y="992"/>
                <a:ext cx="260" cy="228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9" name="Line 248"/>
              <p:cNvSpPr>
                <a:spLocks noChangeShapeType="1"/>
              </p:cNvSpPr>
              <p:nvPr/>
            </p:nvSpPr>
            <p:spPr bwMode="auto">
              <a:xfrm flipV="1">
                <a:off x="3528" y="992"/>
                <a:ext cx="412" cy="304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0" name="Line 249"/>
              <p:cNvSpPr>
                <a:spLocks noChangeShapeType="1"/>
              </p:cNvSpPr>
              <p:nvPr/>
            </p:nvSpPr>
            <p:spPr bwMode="auto">
              <a:xfrm flipV="1">
                <a:off x="3828" y="1252"/>
                <a:ext cx="412" cy="304"/>
              </a:xfrm>
              <a:prstGeom prst="line">
                <a:avLst/>
              </a:prstGeom>
              <a:noFill/>
              <a:ln w="5715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161" name="Oval 250"/>
            <p:cNvSpPr>
              <a:spLocks noChangeArrowheads="1"/>
            </p:cNvSpPr>
            <p:nvPr/>
          </p:nvSpPr>
          <p:spPr bwMode="auto">
            <a:xfrm>
              <a:off x="4146" y="390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2" name="Oval 251"/>
            <p:cNvSpPr>
              <a:spLocks noChangeArrowheads="1"/>
            </p:cNvSpPr>
            <p:nvPr/>
          </p:nvSpPr>
          <p:spPr bwMode="auto">
            <a:xfrm>
              <a:off x="3687" y="723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3" name="Oval 252"/>
            <p:cNvSpPr>
              <a:spLocks noChangeArrowheads="1"/>
            </p:cNvSpPr>
            <p:nvPr/>
          </p:nvSpPr>
          <p:spPr bwMode="auto">
            <a:xfrm>
              <a:off x="3987" y="97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4" name="Text Box 253"/>
            <p:cNvSpPr txBox="1">
              <a:spLocks noChangeArrowheads="1"/>
            </p:cNvSpPr>
            <p:nvPr/>
          </p:nvSpPr>
          <p:spPr bwMode="auto">
            <a:xfrm>
              <a:off x="4065" y="993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F’’</a:t>
              </a:r>
              <a:endParaRPr lang="en-GB"/>
            </a:p>
          </p:txBody>
        </p:sp>
        <p:sp>
          <p:nvSpPr>
            <p:cNvPr id="165" name="Text Box 254"/>
            <p:cNvSpPr txBox="1">
              <a:spLocks noChangeArrowheads="1"/>
            </p:cNvSpPr>
            <p:nvPr/>
          </p:nvSpPr>
          <p:spPr bwMode="auto">
            <a:xfrm>
              <a:off x="3417" y="606"/>
              <a:ext cx="3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G’’</a:t>
              </a:r>
              <a:endParaRPr lang="en-GB"/>
            </a:p>
          </p:txBody>
        </p:sp>
        <p:sp>
          <p:nvSpPr>
            <p:cNvPr id="166" name="Text Box 255"/>
            <p:cNvSpPr txBox="1">
              <a:spLocks noChangeArrowheads="1"/>
            </p:cNvSpPr>
            <p:nvPr/>
          </p:nvSpPr>
          <p:spPr bwMode="auto">
            <a:xfrm>
              <a:off x="3873" y="249"/>
              <a:ext cx="3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H’’</a:t>
              </a:r>
              <a:endParaRPr lang="en-GB"/>
            </a:p>
          </p:txBody>
        </p:sp>
      </p:grpSp>
      <p:grpSp>
        <p:nvGrpSpPr>
          <p:cNvPr id="171" name="Group 287"/>
          <p:cNvGrpSpPr>
            <a:grpSpLocks/>
          </p:cNvGrpSpPr>
          <p:nvPr/>
        </p:nvGrpSpPr>
        <p:grpSpPr bwMode="auto">
          <a:xfrm>
            <a:off x="6062663" y="1425575"/>
            <a:ext cx="1276350" cy="3695700"/>
            <a:chOff x="3819" y="444"/>
            <a:chExt cx="804" cy="2328"/>
          </a:xfrm>
        </p:grpSpPr>
        <p:grpSp>
          <p:nvGrpSpPr>
            <p:cNvPr id="172" name="Group 281"/>
            <p:cNvGrpSpPr>
              <a:grpSpLocks/>
            </p:cNvGrpSpPr>
            <p:nvPr/>
          </p:nvGrpSpPr>
          <p:grpSpPr bwMode="auto">
            <a:xfrm>
              <a:off x="3849" y="444"/>
              <a:ext cx="774" cy="717"/>
              <a:chOff x="3849" y="444"/>
              <a:chExt cx="774" cy="717"/>
            </a:xfrm>
          </p:grpSpPr>
          <p:sp>
            <p:nvSpPr>
              <p:cNvPr id="178" name="Line 277"/>
              <p:cNvSpPr>
                <a:spLocks noChangeShapeType="1"/>
              </p:cNvSpPr>
              <p:nvPr/>
            </p:nvSpPr>
            <p:spPr bwMode="auto">
              <a:xfrm flipV="1">
                <a:off x="3849" y="597"/>
                <a:ext cx="480" cy="213"/>
              </a:xfrm>
              <a:prstGeom prst="line">
                <a:avLst/>
              </a:prstGeom>
              <a:noFill/>
              <a:ln w="60325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9" name="Line 278"/>
              <p:cNvSpPr>
                <a:spLocks noChangeShapeType="1"/>
              </p:cNvSpPr>
              <p:nvPr/>
            </p:nvSpPr>
            <p:spPr bwMode="auto">
              <a:xfrm flipV="1">
                <a:off x="3936" y="873"/>
                <a:ext cx="393" cy="288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80" name="Line 279"/>
              <p:cNvSpPr>
                <a:spLocks noChangeShapeType="1"/>
              </p:cNvSpPr>
              <p:nvPr/>
            </p:nvSpPr>
            <p:spPr bwMode="auto">
              <a:xfrm>
                <a:off x="4185" y="444"/>
                <a:ext cx="165" cy="378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81" name="Line 280"/>
              <p:cNvSpPr>
                <a:spLocks noChangeShapeType="1"/>
              </p:cNvSpPr>
              <p:nvPr/>
            </p:nvSpPr>
            <p:spPr bwMode="auto">
              <a:xfrm>
                <a:off x="4392" y="879"/>
                <a:ext cx="231" cy="201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73" name="Group 286"/>
            <p:cNvGrpSpPr>
              <a:grpSpLocks/>
            </p:cNvGrpSpPr>
            <p:nvPr/>
          </p:nvGrpSpPr>
          <p:grpSpPr bwMode="auto">
            <a:xfrm>
              <a:off x="3819" y="2034"/>
              <a:ext cx="804" cy="738"/>
              <a:chOff x="3819" y="2034"/>
              <a:chExt cx="804" cy="738"/>
            </a:xfrm>
          </p:grpSpPr>
          <p:sp>
            <p:nvSpPr>
              <p:cNvPr id="174" name="Line 282"/>
              <p:cNvSpPr>
                <a:spLocks noChangeShapeType="1"/>
              </p:cNvSpPr>
              <p:nvPr/>
            </p:nvSpPr>
            <p:spPr bwMode="auto">
              <a:xfrm>
                <a:off x="3819" y="2385"/>
                <a:ext cx="567" cy="279"/>
              </a:xfrm>
              <a:prstGeom prst="line">
                <a:avLst/>
              </a:prstGeom>
              <a:noFill/>
              <a:ln w="60325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5" name="Line 283"/>
              <p:cNvSpPr>
                <a:spLocks noChangeShapeType="1"/>
              </p:cNvSpPr>
              <p:nvPr/>
            </p:nvSpPr>
            <p:spPr bwMode="auto">
              <a:xfrm>
                <a:off x="3930" y="2034"/>
                <a:ext cx="237" cy="354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6" name="Line 284"/>
              <p:cNvSpPr>
                <a:spLocks noChangeShapeType="1"/>
              </p:cNvSpPr>
              <p:nvPr/>
            </p:nvSpPr>
            <p:spPr bwMode="auto">
              <a:xfrm flipV="1">
                <a:off x="4236" y="2301"/>
                <a:ext cx="387" cy="126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7" name="Line 285"/>
              <p:cNvSpPr>
                <a:spLocks noChangeShapeType="1"/>
              </p:cNvSpPr>
              <p:nvPr/>
            </p:nvSpPr>
            <p:spPr bwMode="auto">
              <a:xfrm flipH="1">
                <a:off x="4038" y="2511"/>
                <a:ext cx="129" cy="261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42" grpId="0" animBg="1"/>
      <p:bldP spid="43" grpId="0" animBg="1"/>
      <p:bldP spid="44" grpId="0" animBg="1"/>
      <p:bldP spid="45" grpId="0" animBg="1"/>
      <p:bldP spid="49" grpId="0" animBg="1"/>
      <p:bldP spid="50" grpId="0" animBg="1"/>
      <p:bldP spid="126" grpId="0" autoUpdateAnimBg="0"/>
      <p:bldP spid="157" grpId="0" autoUpdateAnimBg="0"/>
      <p:bldP spid="15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5"/>
          <p:cNvGrpSpPr>
            <a:grpSpLocks/>
          </p:cNvGrpSpPr>
          <p:nvPr/>
        </p:nvGrpSpPr>
        <p:grpSpPr bwMode="auto">
          <a:xfrm>
            <a:off x="419100" y="2781300"/>
            <a:ext cx="2905125" cy="1057275"/>
            <a:chOff x="264" y="1752"/>
            <a:chExt cx="1830" cy="666"/>
          </a:xfrm>
        </p:grpSpPr>
        <p:sp>
          <p:nvSpPr>
            <p:cNvPr id="7" name="AutoShape 130"/>
            <p:cNvSpPr>
              <a:spLocks noChangeArrowheads="1"/>
            </p:cNvSpPr>
            <p:nvPr/>
          </p:nvSpPr>
          <p:spPr bwMode="auto">
            <a:xfrm>
              <a:off x="264" y="1752"/>
              <a:ext cx="1830" cy="666"/>
            </a:xfrm>
            <a:prstGeom prst="parallelogram">
              <a:avLst>
                <a:gd name="adj" fmla="val 6869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" name="Text Box 134"/>
            <p:cNvSpPr txBox="1">
              <a:spLocks noChangeArrowheads="1"/>
            </p:cNvSpPr>
            <p:nvPr/>
          </p:nvSpPr>
          <p:spPr bwMode="auto">
            <a:xfrm>
              <a:off x="1724" y="1752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/>
                <a:t>P</a:t>
              </a:r>
              <a:endParaRPr lang="en-GB" sz="2000" b="1"/>
            </a:p>
          </p:txBody>
        </p:sp>
      </p:grpSp>
      <p:sp>
        <p:nvSpPr>
          <p:cNvPr id="9" name="Line 114"/>
          <p:cNvSpPr>
            <a:spLocks noChangeShapeType="1"/>
          </p:cNvSpPr>
          <p:nvPr/>
        </p:nvSpPr>
        <p:spPr bwMode="auto">
          <a:xfrm flipH="1">
            <a:off x="5673725" y="947738"/>
            <a:ext cx="1665288" cy="208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42900" y="219075"/>
            <a:ext cx="161925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zadatak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7650" y="685800"/>
            <a:ext cx="34766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Konstruirati projekcije </a:t>
            </a:r>
            <a:r>
              <a:rPr lang="hr-HR" b="1">
                <a:solidFill>
                  <a:srgbClr val="9900CC"/>
                </a:solidFill>
              </a:rPr>
              <a:t>rotacijskog stošca</a:t>
            </a:r>
            <a:r>
              <a:rPr lang="hr-HR"/>
              <a:t> kojemu je vrh u točki </a:t>
            </a:r>
            <a:r>
              <a:rPr lang="hr-HR" i="1"/>
              <a:t>V, </a:t>
            </a:r>
            <a:r>
              <a:rPr lang="hr-HR"/>
              <a:t>a baza u ravnini </a:t>
            </a:r>
            <a:r>
              <a:rPr lang="hr-HR" b="1"/>
              <a:t>P </a:t>
            </a:r>
            <a:r>
              <a:rPr lang="hr-HR"/>
              <a:t>(</a:t>
            </a:r>
            <a:r>
              <a:rPr lang="hr-HR" i="1"/>
              <a:t>r</a:t>
            </a:r>
            <a:r>
              <a:rPr lang="hr-HR" baseline="-25000"/>
              <a:t>1</a:t>
            </a:r>
            <a:r>
              <a:rPr lang="hr-HR"/>
              <a:t>, </a:t>
            </a:r>
            <a:r>
              <a:rPr lang="hr-HR" i="1"/>
              <a:t>r</a:t>
            </a:r>
            <a:r>
              <a:rPr lang="hr-HR" baseline="-25000"/>
              <a:t>2</a:t>
            </a:r>
            <a:r>
              <a:rPr lang="hr-HR"/>
              <a:t>) dira </a:t>
            </a:r>
            <a:r>
              <a:rPr lang="hr-HR" b="1">
                <a:sym typeface="Symbol" pitchFamily="18" charset="2"/>
              </a:rPr>
              <a:t></a:t>
            </a:r>
            <a:r>
              <a:rPr lang="hr-HR" baseline="-25000">
                <a:sym typeface="Symbol" pitchFamily="18" charset="2"/>
              </a:rPr>
              <a:t>2</a:t>
            </a:r>
            <a:r>
              <a:rPr lang="hr-HR"/>
              <a:t>.</a:t>
            </a:r>
            <a:endParaRPr lang="en-GB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77850" y="3952875"/>
            <a:ext cx="2851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smtClean="0">
                <a:solidFill>
                  <a:srgbClr val="000099"/>
                </a:solidFill>
              </a:rPr>
              <a:t>Prostorno rješenje:</a:t>
            </a:r>
            <a:endParaRPr lang="en-GB" dirty="0"/>
          </a:p>
        </p:txBody>
      </p:sp>
      <p:sp>
        <p:nvSpPr>
          <p:cNvPr id="13" name="Line 85"/>
          <p:cNvSpPr>
            <a:spLocks noChangeShapeType="1"/>
          </p:cNvSpPr>
          <p:nvPr/>
        </p:nvSpPr>
        <p:spPr bwMode="auto">
          <a:xfrm>
            <a:off x="4248150" y="3324225"/>
            <a:ext cx="4733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4" name="Text Box 86"/>
          <p:cNvSpPr txBox="1">
            <a:spLocks noChangeArrowheads="1"/>
          </p:cNvSpPr>
          <p:nvPr/>
        </p:nvSpPr>
        <p:spPr bwMode="auto">
          <a:xfrm>
            <a:off x="8543925" y="2924175"/>
            <a:ext cx="40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15" name="Line 87"/>
          <p:cNvSpPr>
            <a:spLocks noChangeShapeType="1"/>
          </p:cNvSpPr>
          <p:nvPr/>
        </p:nvSpPr>
        <p:spPr bwMode="auto">
          <a:xfrm flipH="1">
            <a:off x="4410075" y="133350"/>
            <a:ext cx="2562225" cy="3190875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6" name="Line 88"/>
          <p:cNvSpPr>
            <a:spLocks noChangeShapeType="1"/>
          </p:cNvSpPr>
          <p:nvPr/>
        </p:nvSpPr>
        <p:spPr bwMode="auto">
          <a:xfrm>
            <a:off x="4410075" y="3324225"/>
            <a:ext cx="3590925" cy="2905125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7" name="Line 89"/>
          <p:cNvSpPr>
            <a:spLocks noChangeShapeType="1"/>
          </p:cNvSpPr>
          <p:nvPr/>
        </p:nvSpPr>
        <p:spPr bwMode="auto">
          <a:xfrm>
            <a:off x="4838700" y="942975"/>
            <a:ext cx="0" cy="53625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8" name="Text Box 90"/>
          <p:cNvSpPr txBox="1">
            <a:spLocks noChangeArrowheads="1"/>
          </p:cNvSpPr>
          <p:nvPr/>
        </p:nvSpPr>
        <p:spPr bwMode="auto">
          <a:xfrm>
            <a:off x="7248525" y="5876925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000099"/>
                </a:solidFill>
              </a:rPr>
              <a:t>r</a:t>
            </a:r>
            <a:r>
              <a:rPr lang="hr-HR" b="1" baseline="-25000">
                <a:solidFill>
                  <a:srgbClr val="000099"/>
                </a:solidFill>
              </a:rPr>
              <a:t>1</a:t>
            </a:r>
            <a:endParaRPr lang="en-GB" b="1">
              <a:solidFill>
                <a:srgbClr val="000099"/>
              </a:solidFill>
            </a:endParaRPr>
          </a:p>
        </p:txBody>
      </p:sp>
      <p:sp>
        <p:nvSpPr>
          <p:cNvPr id="19" name="Text Box 91"/>
          <p:cNvSpPr txBox="1">
            <a:spLocks noChangeArrowheads="1"/>
          </p:cNvSpPr>
          <p:nvPr/>
        </p:nvSpPr>
        <p:spPr bwMode="auto">
          <a:xfrm>
            <a:off x="6191250" y="161925"/>
            <a:ext cx="514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000099"/>
                </a:solidFill>
              </a:rPr>
              <a:t>r</a:t>
            </a:r>
            <a:r>
              <a:rPr lang="hr-HR" b="1" baseline="-25000">
                <a:solidFill>
                  <a:srgbClr val="000099"/>
                </a:solidFill>
              </a:rPr>
              <a:t>2</a:t>
            </a:r>
            <a:endParaRPr lang="en-GB" b="1">
              <a:solidFill>
                <a:srgbClr val="000099"/>
              </a:solidFill>
            </a:endParaRPr>
          </a:p>
        </p:txBody>
      </p:sp>
      <p:sp>
        <p:nvSpPr>
          <p:cNvPr id="20" name="Oval 92"/>
          <p:cNvSpPr>
            <a:spLocks noChangeArrowheads="1"/>
          </p:cNvSpPr>
          <p:nvPr/>
        </p:nvSpPr>
        <p:spPr bwMode="auto">
          <a:xfrm>
            <a:off x="4772025" y="838200"/>
            <a:ext cx="142875" cy="1428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Oval 93"/>
          <p:cNvSpPr>
            <a:spLocks noChangeArrowheads="1"/>
          </p:cNvSpPr>
          <p:nvPr/>
        </p:nvSpPr>
        <p:spPr bwMode="auto">
          <a:xfrm>
            <a:off x="4759325" y="5962650"/>
            <a:ext cx="142875" cy="142875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2" name="Text Box 94"/>
          <p:cNvSpPr txBox="1">
            <a:spLocks noChangeArrowheads="1"/>
          </p:cNvSpPr>
          <p:nvPr/>
        </p:nvSpPr>
        <p:spPr bwMode="auto">
          <a:xfrm>
            <a:off x="4330700" y="5981700"/>
            <a:ext cx="466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V’</a:t>
            </a:r>
            <a:endParaRPr lang="en-GB" b="1"/>
          </a:p>
        </p:txBody>
      </p:sp>
      <p:sp>
        <p:nvSpPr>
          <p:cNvPr id="23" name="Text Box 95"/>
          <p:cNvSpPr txBox="1">
            <a:spLocks noChangeArrowheads="1"/>
          </p:cNvSpPr>
          <p:nvPr/>
        </p:nvSpPr>
        <p:spPr bwMode="auto">
          <a:xfrm>
            <a:off x="4972050" y="476250"/>
            <a:ext cx="60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/>
              <a:t>V’’</a:t>
            </a:r>
            <a:endParaRPr lang="en-GB" b="1"/>
          </a:p>
        </p:txBody>
      </p:sp>
      <p:sp>
        <p:nvSpPr>
          <p:cNvPr id="24" name="Text Box 96"/>
          <p:cNvSpPr txBox="1">
            <a:spLocks noChangeArrowheads="1"/>
          </p:cNvSpPr>
          <p:nvPr/>
        </p:nvSpPr>
        <p:spPr bwMode="auto">
          <a:xfrm>
            <a:off x="171450" y="4352925"/>
            <a:ext cx="283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hr-HR" sz="1600" dirty="0"/>
              <a:t>a</a:t>
            </a:r>
            <a:r>
              <a:rPr lang="hr-HR" sz="1600" dirty="0" smtClean="0"/>
              <a:t>) </a:t>
            </a:r>
            <a:r>
              <a:rPr lang="hr-HR" sz="1600" i="1" dirty="0" smtClean="0"/>
              <a:t> </a:t>
            </a:r>
            <a:r>
              <a:rPr lang="hr-HR" sz="1600" i="1" dirty="0"/>
              <a:t>V </a:t>
            </a:r>
            <a:r>
              <a:rPr lang="hr-HR" sz="1600" dirty="0">
                <a:sym typeface="Symbol" pitchFamily="18" charset="2"/>
              </a:rPr>
              <a:t> </a:t>
            </a:r>
            <a:r>
              <a:rPr lang="hr-HR" sz="1600" i="1" dirty="0"/>
              <a:t>o,  </a:t>
            </a:r>
            <a:r>
              <a:rPr lang="hr-HR" sz="1600" i="1" dirty="0" err="1"/>
              <a:t>o</a:t>
            </a:r>
            <a:r>
              <a:rPr lang="hr-HR" sz="1600" i="1" dirty="0"/>
              <a:t> </a:t>
            </a:r>
            <a:r>
              <a:rPr lang="hr-HR" sz="1600" dirty="0">
                <a:sym typeface="Symbol" pitchFamily="18" charset="2"/>
              </a:rPr>
              <a:t> </a:t>
            </a:r>
            <a:r>
              <a:rPr lang="hr-HR" sz="1600" b="1" dirty="0">
                <a:sym typeface="Symbol" pitchFamily="18" charset="2"/>
              </a:rPr>
              <a:t>P, </a:t>
            </a:r>
            <a:endParaRPr lang="en-GB" sz="1600" dirty="0"/>
          </a:p>
        </p:txBody>
      </p:sp>
      <p:grpSp>
        <p:nvGrpSpPr>
          <p:cNvPr id="25" name="Group 102"/>
          <p:cNvGrpSpPr>
            <a:grpSpLocks/>
          </p:cNvGrpSpPr>
          <p:nvPr/>
        </p:nvGrpSpPr>
        <p:grpSpPr bwMode="auto">
          <a:xfrm>
            <a:off x="5759450" y="1651000"/>
            <a:ext cx="2089150" cy="4476750"/>
            <a:chOff x="3628" y="1040"/>
            <a:chExt cx="1316" cy="2820"/>
          </a:xfrm>
        </p:grpSpPr>
        <p:sp>
          <p:nvSpPr>
            <p:cNvPr id="26" name="Line 100"/>
            <p:cNvSpPr>
              <a:spLocks noChangeShapeType="1"/>
            </p:cNvSpPr>
            <p:nvPr/>
          </p:nvSpPr>
          <p:spPr bwMode="auto">
            <a:xfrm>
              <a:off x="4944" y="2092"/>
              <a:ext cx="0" cy="1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27" name="Line 101"/>
            <p:cNvSpPr>
              <a:spLocks noChangeShapeType="1"/>
            </p:cNvSpPr>
            <p:nvPr/>
          </p:nvSpPr>
          <p:spPr bwMode="auto">
            <a:xfrm>
              <a:off x="3628" y="1040"/>
              <a:ext cx="0" cy="10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8" name="Line 103"/>
          <p:cNvSpPr>
            <a:spLocks noChangeShapeType="1"/>
          </p:cNvSpPr>
          <p:nvPr/>
        </p:nvSpPr>
        <p:spPr bwMode="auto">
          <a:xfrm>
            <a:off x="5749925" y="3311525"/>
            <a:ext cx="2105025" cy="2803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29" name="Text Box 112"/>
          <p:cNvSpPr txBox="1">
            <a:spLocks noChangeArrowheads="1"/>
          </p:cNvSpPr>
          <p:nvPr/>
        </p:nvSpPr>
        <p:spPr bwMode="auto">
          <a:xfrm>
            <a:off x="180975" y="5092714"/>
            <a:ext cx="157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c</a:t>
            </a:r>
            <a:r>
              <a:rPr lang="hr-HR" sz="1600" dirty="0" smtClean="0"/>
              <a:t>) </a:t>
            </a:r>
            <a:r>
              <a:rPr lang="hr-HR" sz="1600" b="1" dirty="0"/>
              <a:t>d</a:t>
            </a:r>
            <a:r>
              <a:rPr lang="hr-HR" sz="1600" dirty="0"/>
              <a:t> (</a:t>
            </a:r>
            <a:r>
              <a:rPr lang="hr-HR" sz="1600" i="1" dirty="0"/>
              <a:t>S</a:t>
            </a:r>
            <a:r>
              <a:rPr lang="hr-HR" sz="1600" dirty="0"/>
              <a:t>, </a:t>
            </a:r>
            <a:r>
              <a:rPr lang="hr-HR" sz="1600" i="1" dirty="0"/>
              <a:t>r</a:t>
            </a:r>
            <a:r>
              <a:rPr lang="hr-HR" sz="1600" baseline="-25000" dirty="0"/>
              <a:t>2</a:t>
            </a:r>
            <a:r>
              <a:rPr lang="hr-HR" sz="1600" dirty="0"/>
              <a:t> ) = </a:t>
            </a:r>
            <a:r>
              <a:rPr lang="hr-HR" sz="1600" i="1" dirty="0"/>
              <a:t>r</a:t>
            </a:r>
            <a:endParaRPr lang="en-GB" sz="1600" i="1" dirty="0"/>
          </a:p>
        </p:txBody>
      </p:sp>
      <p:sp>
        <p:nvSpPr>
          <p:cNvPr id="30" name="Line 113"/>
          <p:cNvSpPr>
            <a:spLocks noChangeShapeType="1"/>
          </p:cNvSpPr>
          <p:nvPr/>
        </p:nvSpPr>
        <p:spPr bwMode="auto">
          <a:xfrm>
            <a:off x="5759450" y="1651000"/>
            <a:ext cx="622300" cy="5016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31" name="Group 118"/>
          <p:cNvGrpSpPr>
            <a:grpSpLocks/>
          </p:cNvGrpSpPr>
          <p:nvPr/>
        </p:nvGrpSpPr>
        <p:grpSpPr bwMode="auto">
          <a:xfrm>
            <a:off x="6629400" y="1400175"/>
            <a:ext cx="762000" cy="838200"/>
            <a:chOff x="4176" y="882"/>
            <a:chExt cx="480" cy="528"/>
          </a:xfrm>
        </p:grpSpPr>
        <p:sp>
          <p:nvSpPr>
            <p:cNvPr id="32" name="Line 115"/>
            <p:cNvSpPr>
              <a:spLocks noChangeShapeType="1"/>
            </p:cNvSpPr>
            <p:nvPr/>
          </p:nvSpPr>
          <p:spPr bwMode="auto">
            <a:xfrm rot="2321673">
              <a:off x="4176" y="894"/>
              <a:ext cx="1" cy="5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3" name="Oval 116"/>
            <p:cNvSpPr>
              <a:spLocks noChangeArrowheads="1"/>
            </p:cNvSpPr>
            <p:nvPr/>
          </p:nvSpPr>
          <p:spPr bwMode="auto">
            <a:xfrm>
              <a:off x="4305" y="915"/>
              <a:ext cx="75" cy="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4" name="Text Box 117"/>
            <p:cNvSpPr txBox="1">
              <a:spLocks noChangeArrowheads="1"/>
            </p:cNvSpPr>
            <p:nvPr/>
          </p:nvSpPr>
          <p:spPr bwMode="auto">
            <a:xfrm>
              <a:off x="4398" y="882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30000"/>
                <a:t>0</a:t>
              </a:r>
              <a:endParaRPr lang="en-GB" baseline="30000"/>
            </a:p>
          </p:txBody>
        </p:sp>
      </p:grpSp>
      <p:grpSp>
        <p:nvGrpSpPr>
          <p:cNvPr id="35" name="Group 121"/>
          <p:cNvGrpSpPr>
            <a:grpSpLocks/>
          </p:cNvGrpSpPr>
          <p:nvPr/>
        </p:nvGrpSpPr>
        <p:grpSpPr bwMode="auto">
          <a:xfrm>
            <a:off x="5757863" y="1238250"/>
            <a:ext cx="1085850" cy="414338"/>
            <a:chOff x="3627" y="780"/>
            <a:chExt cx="684" cy="261"/>
          </a:xfrm>
        </p:grpSpPr>
        <p:sp>
          <p:nvSpPr>
            <p:cNvPr id="36" name="Line 119"/>
            <p:cNvSpPr>
              <a:spLocks noChangeShapeType="1"/>
            </p:cNvSpPr>
            <p:nvPr/>
          </p:nvSpPr>
          <p:spPr bwMode="auto">
            <a:xfrm flipV="1">
              <a:off x="3627" y="954"/>
              <a:ext cx="684" cy="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Text Box 120"/>
            <p:cNvSpPr txBox="1">
              <a:spLocks noChangeArrowheads="1"/>
            </p:cNvSpPr>
            <p:nvPr/>
          </p:nvSpPr>
          <p:spPr bwMode="auto">
            <a:xfrm>
              <a:off x="3942" y="780"/>
              <a:ext cx="1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0000"/>
                  </a:solidFill>
                </a:rPr>
                <a:t>r</a:t>
              </a:r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38" name="Line 122"/>
          <p:cNvSpPr>
            <a:spLocks noChangeShapeType="1"/>
          </p:cNvSpPr>
          <p:nvPr/>
        </p:nvSpPr>
        <p:spPr bwMode="auto">
          <a:xfrm>
            <a:off x="6376988" y="2143125"/>
            <a:ext cx="623887" cy="500063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39" name="Group 126"/>
          <p:cNvGrpSpPr>
            <a:grpSpLocks/>
          </p:cNvGrpSpPr>
          <p:nvPr/>
        </p:nvGrpSpPr>
        <p:grpSpPr bwMode="auto">
          <a:xfrm>
            <a:off x="5453063" y="1252538"/>
            <a:ext cx="1638300" cy="1414462"/>
            <a:chOff x="3435" y="789"/>
            <a:chExt cx="1032" cy="891"/>
          </a:xfrm>
        </p:grpSpPr>
        <p:sp>
          <p:nvSpPr>
            <p:cNvPr id="40" name="Line 123"/>
            <p:cNvSpPr>
              <a:spLocks noChangeShapeType="1"/>
            </p:cNvSpPr>
            <p:nvPr/>
          </p:nvSpPr>
          <p:spPr bwMode="auto">
            <a:xfrm rot="18950918" flipV="1">
              <a:off x="3435" y="1590"/>
              <a:ext cx="717" cy="90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Line 125"/>
            <p:cNvSpPr>
              <a:spLocks noChangeShapeType="1"/>
            </p:cNvSpPr>
            <p:nvPr/>
          </p:nvSpPr>
          <p:spPr bwMode="auto">
            <a:xfrm flipV="1">
              <a:off x="4020" y="789"/>
              <a:ext cx="447" cy="564"/>
            </a:xfrm>
            <a:prstGeom prst="line">
              <a:avLst/>
            </a:prstGeom>
            <a:noFill/>
            <a:ln w="381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2" name="Oval 127"/>
          <p:cNvSpPr>
            <a:spLocks noChangeArrowheads="1"/>
          </p:cNvSpPr>
          <p:nvPr/>
        </p:nvSpPr>
        <p:spPr bwMode="auto">
          <a:xfrm rot="2294817">
            <a:off x="5576888" y="998538"/>
            <a:ext cx="1592262" cy="2282825"/>
          </a:xfrm>
          <a:prstGeom prst="ellipse">
            <a:avLst/>
          </a:prstGeom>
          <a:noFill/>
          <a:ln w="19050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pSp>
        <p:nvGrpSpPr>
          <p:cNvPr id="51" name="Group 153"/>
          <p:cNvGrpSpPr>
            <a:grpSpLocks/>
          </p:cNvGrpSpPr>
          <p:nvPr/>
        </p:nvGrpSpPr>
        <p:grpSpPr bwMode="auto">
          <a:xfrm>
            <a:off x="5438780" y="2492"/>
            <a:ext cx="1795464" cy="3321733"/>
            <a:chOff x="3426" y="2493"/>
            <a:chExt cx="1131" cy="3321733"/>
          </a:xfrm>
        </p:grpSpPr>
        <p:sp>
          <p:nvSpPr>
            <p:cNvPr id="54" name="Line 149"/>
            <p:cNvSpPr>
              <a:spLocks noChangeShapeType="1"/>
            </p:cNvSpPr>
            <p:nvPr/>
          </p:nvSpPr>
          <p:spPr bwMode="auto">
            <a:xfrm>
              <a:off x="3486" y="2499"/>
              <a:ext cx="180" cy="237"/>
            </a:xfrm>
            <a:prstGeom prst="line">
              <a:avLst/>
            </a:prstGeom>
            <a:noFill/>
            <a:ln w="12700">
              <a:solidFill>
                <a:srgbClr val="66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Line 150"/>
            <p:cNvSpPr>
              <a:spLocks noChangeShapeType="1"/>
            </p:cNvSpPr>
            <p:nvPr/>
          </p:nvSpPr>
          <p:spPr bwMode="auto">
            <a:xfrm>
              <a:off x="4377" y="2493"/>
              <a:ext cx="180" cy="237"/>
            </a:xfrm>
            <a:prstGeom prst="line">
              <a:avLst/>
            </a:prstGeom>
            <a:noFill/>
            <a:ln w="12700">
              <a:solidFill>
                <a:srgbClr val="66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57" name="Line 152"/>
            <p:cNvSpPr>
              <a:spLocks noChangeShapeType="1"/>
            </p:cNvSpPr>
            <p:nvPr/>
          </p:nvSpPr>
          <p:spPr bwMode="auto">
            <a:xfrm>
              <a:off x="3426" y="3324226"/>
              <a:ext cx="423" cy="0"/>
            </a:xfrm>
            <a:prstGeom prst="line">
              <a:avLst/>
            </a:prstGeom>
            <a:noFill/>
            <a:ln w="12700">
              <a:solidFill>
                <a:srgbClr val="6600CC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58" name="Line 154"/>
          <p:cNvSpPr>
            <a:spLocks noChangeShapeType="1"/>
          </p:cNvSpPr>
          <p:nvPr/>
        </p:nvSpPr>
        <p:spPr bwMode="auto">
          <a:xfrm>
            <a:off x="5478463" y="3427413"/>
            <a:ext cx="1778000" cy="1446212"/>
          </a:xfrm>
          <a:prstGeom prst="line">
            <a:avLst/>
          </a:prstGeom>
          <a:noFill/>
          <a:ln w="28575">
            <a:solidFill>
              <a:srgbClr val="FF7C8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59" name="Group 159"/>
          <p:cNvGrpSpPr>
            <a:grpSpLocks/>
          </p:cNvGrpSpPr>
          <p:nvPr/>
        </p:nvGrpSpPr>
        <p:grpSpPr bwMode="auto">
          <a:xfrm>
            <a:off x="6000750" y="4619625"/>
            <a:ext cx="2686050" cy="604838"/>
            <a:chOff x="3780" y="2910"/>
            <a:chExt cx="1692" cy="381"/>
          </a:xfrm>
        </p:grpSpPr>
        <p:sp>
          <p:nvSpPr>
            <p:cNvPr id="60" name="Line 157"/>
            <p:cNvSpPr>
              <a:spLocks noChangeShapeType="1"/>
            </p:cNvSpPr>
            <p:nvPr/>
          </p:nvSpPr>
          <p:spPr bwMode="auto">
            <a:xfrm>
              <a:off x="4563" y="3063"/>
              <a:ext cx="39" cy="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Line 158"/>
            <p:cNvSpPr>
              <a:spLocks noChangeShapeType="1"/>
            </p:cNvSpPr>
            <p:nvPr/>
          </p:nvSpPr>
          <p:spPr bwMode="auto">
            <a:xfrm>
              <a:off x="3780" y="2910"/>
              <a:ext cx="1692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" name="Group 171"/>
          <p:cNvGrpSpPr>
            <a:grpSpLocks/>
          </p:cNvGrpSpPr>
          <p:nvPr/>
        </p:nvGrpSpPr>
        <p:grpSpPr bwMode="auto">
          <a:xfrm>
            <a:off x="4852988" y="909638"/>
            <a:ext cx="2620962" cy="2408237"/>
            <a:chOff x="3057" y="573"/>
            <a:chExt cx="1651" cy="1517"/>
          </a:xfrm>
        </p:grpSpPr>
        <p:sp>
          <p:nvSpPr>
            <p:cNvPr id="63" name="Line 167"/>
            <p:cNvSpPr>
              <a:spLocks noChangeShapeType="1"/>
            </p:cNvSpPr>
            <p:nvPr/>
          </p:nvSpPr>
          <p:spPr bwMode="auto">
            <a:xfrm>
              <a:off x="3096" y="573"/>
              <a:ext cx="1176" cy="138"/>
            </a:xfrm>
            <a:prstGeom prst="line">
              <a:avLst/>
            </a:pr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Line 168"/>
            <p:cNvSpPr>
              <a:spLocks noChangeShapeType="1"/>
            </p:cNvSpPr>
            <p:nvPr/>
          </p:nvSpPr>
          <p:spPr bwMode="auto">
            <a:xfrm>
              <a:off x="3057" y="618"/>
              <a:ext cx="395" cy="1145"/>
            </a:xfrm>
            <a:prstGeom prst="line">
              <a:avLst/>
            </a:pr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65" name="Arc 169"/>
            <p:cNvSpPr>
              <a:spLocks/>
            </p:cNvSpPr>
            <p:nvPr/>
          </p:nvSpPr>
          <p:spPr bwMode="auto">
            <a:xfrm rot="2323770">
              <a:off x="4005" y="803"/>
              <a:ext cx="703" cy="721"/>
            </a:xfrm>
            <a:custGeom>
              <a:avLst/>
              <a:gdLst>
                <a:gd name="T0" fmla="*/ 0 w 30244"/>
                <a:gd name="T1" fmla="*/ 60 h 21600"/>
                <a:gd name="T2" fmla="*/ 703 w 30244"/>
                <a:gd name="T3" fmla="*/ 721 h 21600"/>
                <a:gd name="T4" fmla="*/ 201 w 30244"/>
                <a:gd name="T5" fmla="*/ 721 h 21600"/>
                <a:gd name="T6" fmla="*/ 0 60000 65536"/>
                <a:gd name="T7" fmla="*/ 0 60000 65536"/>
                <a:gd name="T8" fmla="*/ 0 60000 65536"/>
                <a:gd name="T9" fmla="*/ 0 w 30244"/>
                <a:gd name="T10" fmla="*/ 0 h 21600"/>
                <a:gd name="T11" fmla="*/ 30244 w 3024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244" h="21600" fill="none" extrusionOk="0">
                  <a:moveTo>
                    <a:pt x="0" y="1805"/>
                  </a:moveTo>
                  <a:cubicBezTo>
                    <a:pt x="2726" y="614"/>
                    <a:pt x="5669" y="-1"/>
                    <a:pt x="8644" y="0"/>
                  </a:cubicBezTo>
                  <a:cubicBezTo>
                    <a:pt x="20573" y="0"/>
                    <a:pt x="30244" y="9670"/>
                    <a:pt x="30244" y="21600"/>
                  </a:cubicBezTo>
                </a:path>
                <a:path w="30244" h="21600" stroke="0" extrusionOk="0">
                  <a:moveTo>
                    <a:pt x="0" y="1805"/>
                  </a:moveTo>
                  <a:cubicBezTo>
                    <a:pt x="2726" y="614"/>
                    <a:pt x="5669" y="-1"/>
                    <a:pt x="8644" y="0"/>
                  </a:cubicBezTo>
                  <a:cubicBezTo>
                    <a:pt x="20573" y="0"/>
                    <a:pt x="30244" y="9670"/>
                    <a:pt x="30244" y="21600"/>
                  </a:cubicBezTo>
                  <a:lnTo>
                    <a:pt x="8644" y="21600"/>
                  </a:lnTo>
                  <a:close/>
                </a:path>
              </a:pathLst>
            </a:cu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6" name="Arc 170"/>
            <p:cNvSpPr>
              <a:spLocks/>
            </p:cNvSpPr>
            <p:nvPr/>
          </p:nvSpPr>
          <p:spPr bwMode="auto">
            <a:xfrm rot="2243871" flipV="1">
              <a:off x="3561" y="1369"/>
              <a:ext cx="703" cy="721"/>
            </a:xfrm>
            <a:custGeom>
              <a:avLst/>
              <a:gdLst>
                <a:gd name="T0" fmla="*/ 0 w 30244"/>
                <a:gd name="T1" fmla="*/ 60 h 21600"/>
                <a:gd name="T2" fmla="*/ 703 w 30244"/>
                <a:gd name="T3" fmla="*/ 721 h 21600"/>
                <a:gd name="T4" fmla="*/ 201 w 30244"/>
                <a:gd name="T5" fmla="*/ 721 h 21600"/>
                <a:gd name="T6" fmla="*/ 0 60000 65536"/>
                <a:gd name="T7" fmla="*/ 0 60000 65536"/>
                <a:gd name="T8" fmla="*/ 0 60000 65536"/>
                <a:gd name="T9" fmla="*/ 0 w 30244"/>
                <a:gd name="T10" fmla="*/ 0 h 21600"/>
                <a:gd name="T11" fmla="*/ 30244 w 3024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244" h="21600" fill="none" extrusionOk="0">
                  <a:moveTo>
                    <a:pt x="0" y="1805"/>
                  </a:moveTo>
                  <a:cubicBezTo>
                    <a:pt x="2726" y="614"/>
                    <a:pt x="5669" y="-1"/>
                    <a:pt x="8644" y="0"/>
                  </a:cubicBezTo>
                  <a:cubicBezTo>
                    <a:pt x="20573" y="0"/>
                    <a:pt x="30244" y="9670"/>
                    <a:pt x="30244" y="21600"/>
                  </a:cubicBezTo>
                </a:path>
                <a:path w="30244" h="21600" stroke="0" extrusionOk="0">
                  <a:moveTo>
                    <a:pt x="0" y="1805"/>
                  </a:moveTo>
                  <a:cubicBezTo>
                    <a:pt x="2726" y="614"/>
                    <a:pt x="5669" y="-1"/>
                    <a:pt x="8644" y="0"/>
                  </a:cubicBezTo>
                  <a:cubicBezTo>
                    <a:pt x="20573" y="0"/>
                    <a:pt x="30244" y="9670"/>
                    <a:pt x="30244" y="21600"/>
                  </a:cubicBezTo>
                  <a:lnTo>
                    <a:pt x="8644" y="21600"/>
                  </a:lnTo>
                  <a:close/>
                </a:path>
              </a:pathLst>
            </a:cu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67" name="Oval 174"/>
          <p:cNvSpPr>
            <a:spLocks noChangeArrowheads="1"/>
          </p:cNvSpPr>
          <p:nvPr/>
        </p:nvSpPr>
        <p:spPr bwMode="auto">
          <a:xfrm rot="2311280">
            <a:off x="5229225" y="3644900"/>
            <a:ext cx="2293938" cy="1004888"/>
          </a:xfrm>
          <a:prstGeom prst="ellipse">
            <a:avLst/>
          </a:prstGeom>
          <a:noFill/>
          <a:ln w="19050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pSp>
        <p:nvGrpSpPr>
          <p:cNvPr id="68" name="Group 177"/>
          <p:cNvGrpSpPr>
            <a:grpSpLocks/>
          </p:cNvGrpSpPr>
          <p:nvPr/>
        </p:nvGrpSpPr>
        <p:grpSpPr bwMode="auto">
          <a:xfrm>
            <a:off x="4843463" y="3328988"/>
            <a:ext cx="2676525" cy="2695575"/>
            <a:chOff x="3051" y="2097"/>
            <a:chExt cx="1686" cy="1698"/>
          </a:xfrm>
        </p:grpSpPr>
        <p:sp>
          <p:nvSpPr>
            <p:cNvPr id="69" name="Line 172"/>
            <p:cNvSpPr>
              <a:spLocks noChangeShapeType="1"/>
            </p:cNvSpPr>
            <p:nvPr/>
          </p:nvSpPr>
          <p:spPr bwMode="auto">
            <a:xfrm flipV="1">
              <a:off x="3051" y="2219"/>
              <a:ext cx="376" cy="1537"/>
            </a:xfrm>
            <a:prstGeom prst="line">
              <a:avLst/>
            </a:pr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71" name="Arc 175"/>
            <p:cNvSpPr>
              <a:spLocks/>
            </p:cNvSpPr>
            <p:nvPr/>
          </p:nvSpPr>
          <p:spPr bwMode="auto">
            <a:xfrm rot="-3043440">
              <a:off x="3622" y="1930"/>
              <a:ext cx="385" cy="720"/>
            </a:xfrm>
            <a:custGeom>
              <a:avLst/>
              <a:gdLst>
                <a:gd name="T0" fmla="*/ 0 w 26095"/>
                <a:gd name="T1" fmla="*/ 16 h 21600"/>
                <a:gd name="T2" fmla="*/ 385 w 26095"/>
                <a:gd name="T3" fmla="*/ 720 h 21600"/>
                <a:gd name="T4" fmla="*/ 66 w 26095"/>
                <a:gd name="T5" fmla="*/ 720 h 21600"/>
                <a:gd name="T6" fmla="*/ 0 60000 65536"/>
                <a:gd name="T7" fmla="*/ 0 60000 65536"/>
                <a:gd name="T8" fmla="*/ 0 60000 65536"/>
                <a:gd name="T9" fmla="*/ 0 w 26095"/>
                <a:gd name="T10" fmla="*/ 0 h 21600"/>
                <a:gd name="T11" fmla="*/ 26095 w 260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95" h="21600" fill="none" extrusionOk="0">
                  <a:moveTo>
                    <a:pt x="-1" y="472"/>
                  </a:moveTo>
                  <a:cubicBezTo>
                    <a:pt x="1477" y="158"/>
                    <a:pt x="2984" y="-1"/>
                    <a:pt x="4495" y="0"/>
                  </a:cubicBezTo>
                  <a:cubicBezTo>
                    <a:pt x="16424" y="0"/>
                    <a:pt x="26095" y="9670"/>
                    <a:pt x="26095" y="21600"/>
                  </a:cubicBezTo>
                </a:path>
                <a:path w="26095" h="21600" stroke="0" extrusionOk="0">
                  <a:moveTo>
                    <a:pt x="-1" y="472"/>
                  </a:moveTo>
                  <a:cubicBezTo>
                    <a:pt x="1477" y="158"/>
                    <a:pt x="2984" y="-1"/>
                    <a:pt x="4495" y="0"/>
                  </a:cubicBezTo>
                  <a:cubicBezTo>
                    <a:pt x="16424" y="0"/>
                    <a:pt x="26095" y="9670"/>
                    <a:pt x="26095" y="21600"/>
                  </a:cubicBezTo>
                  <a:lnTo>
                    <a:pt x="4495" y="21600"/>
                  </a:lnTo>
                  <a:close/>
                </a:path>
              </a:pathLst>
            </a:cu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0" name="Line 173"/>
            <p:cNvSpPr>
              <a:spLocks noChangeShapeType="1"/>
            </p:cNvSpPr>
            <p:nvPr/>
          </p:nvSpPr>
          <p:spPr bwMode="auto">
            <a:xfrm flipV="1">
              <a:off x="3087" y="3105"/>
              <a:ext cx="1443" cy="690"/>
            </a:xfrm>
            <a:prstGeom prst="line">
              <a:avLst/>
            </a:pr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72" name="Arc 176"/>
            <p:cNvSpPr>
              <a:spLocks/>
            </p:cNvSpPr>
            <p:nvPr/>
          </p:nvSpPr>
          <p:spPr bwMode="auto">
            <a:xfrm rot="7699564" flipH="1">
              <a:off x="4184" y="2371"/>
              <a:ext cx="385" cy="720"/>
            </a:xfrm>
            <a:custGeom>
              <a:avLst/>
              <a:gdLst>
                <a:gd name="T0" fmla="*/ 0 w 26095"/>
                <a:gd name="T1" fmla="*/ 16 h 21600"/>
                <a:gd name="T2" fmla="*/ 385 w 26095"/>
                <a:gd name="T3" fmla="*/ 720 h 21600"/>
                <a:gd name="T4" fmla="*/ 66 w 26095"/>
                <a:gd name="T5" fmla="*/ 720 h 21600"/>
                <a:gd name="T6" fmla="*/ 0 60000 65536"/>
                <a:gd name="T7" fmla="*/ 0 60000 65536"/>
                <a:gd name="T8" fmla="*/ 0 60000 65536"/>
                <a:gd name="T9" fmla="*/ 0 w 26095"/>
                <a:gd name="T10" fmla="*/ 0 h 21600"/>
                <a:gd name="T11" fmla="*/ 26095 w 260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95" h="21600" fill="none" extrusionOk="0">
                  <a:moveTo>
                    <a:pt x="-1" y="472"/>
                  </a:moveTo>
                  <a:cubicBezTo>
                    <a:pt x="1477" y="158"/>
                    <a:pt x="2984" y="-1"/>
                    <a:pt x="4495" y="0"/>
                  </a:cubicBezTo>
                  <a:cubicBezTo>
                    <a:pt x="16424" y="0"/>
                    <a:pt x="26095" y="9670"/>
                    <a:pt x="26095" y="21600"/>
                  </a:cubicBezTo>
                </a:path>
                <a:path w="26095" h="21600" stroke="0" extrusionOk="0">
                  <a:moveTo>
                    <a:pt x="-1" y="472"/>
                  </a:moveTo>
                  <a:cubicBezTo>
                    <a:pt x="1477" y="158"/>
                    <a:pt x="2984" y="-1"/>
                    <a:pt x="4495" y="0"/>
                  </a:cubicBezTo>
                  <a:cubicBezTo>
                    <a:pt x="16424" y="0"/>
                    <a:pt x="26095" y="9670"/>
                    <a:pt x="26095" y="21600"/>
                  </a:cubicBezTo>
                  <a:lnTo>
                    <a:pt x="4495" y="21600"/>
                  </a:lnTo>
                  <a:close/>
                </a:path>
              </a:pathLst>
            </a:custGeom>
            <a:noFill/>
            <a:ln w="57150">
              <a:solidFill>
                <a:srgbClr val="66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73" name="Group 179"/>
          <p:cNvGrpSpPr>
            <a:grpSpLocks/>
          </p:cNvGrpSpPr>
          <p:nvPr/>
        </p:nvGrpSpPr>
        <p:grpSpPr bwMode="auto">
          <a:xfrm>
            <a:off x="1062038" y="1785938"/>
            <a:ext cx="1333500" cy="1847850"/>
            <a:chOff x="669" y="1125"/>
            <a:chExt cx="840" cy="1164"/>
          </a:xfrm>
        </p:grpSpPr>
        <p:sp>
          <p:nvSpPr>
            <p:cNvPr id="74" name="AutoShape 137"/>
            <p:cNvSpPr>
              <a:spLocks noChangeArrowheads="1"/>
            </p:cNvSpPr>
            <p:nvPr/>
          </p:nvSpPr>
          <p:spPr bwMode="auto">
            <a:xfrm>
              <a:off x="681" y="1125"/>
              <a:ext cx="816" cy="900"/>
            </a:xfrm>
            <a:prstGeom prst="triangle">
              <a:avLst>
                <a:gd name="adj" fmla="val 50000"/>
              </a:avLst>
            </a:prstGeom>
            <a:gradFill rotWithShape="0">
              <a:gsLst>
                <a:gs pos="0">
                  <a:srgbClr val="38005D"/>
                </a:gs>
                <a:gs pos="100000">
                  <a:srgbClr val="9900FF"/>
                </a:gs>
              </a:gsLst>
              <a:lin ang="0" scaled="1"/>
            </a:gradFill>
            <a:ln w="12700">
              <a:solidFill>
                <a:srgbClr val="CC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5" name="Oval 136"/>
            <p:cNvSpPr>
              <a:spLocks noChangeArrowheads="1"/>
            </p:cNvSpPr>
            <p:nvPr/>
          </p:nvSpPr>
          <p:spPr bwMode="auto">
            <a:xfrm>
              <a:off x="669" y="1854"/>
              <a:ext cx="840" cy="435"/>
            </a:xfrm>
            <a:prstGeom prst="ellipse">
              <a:avLst/>
            </a:prstGeom>
            <a:gradFill rotWithShape="0">
              <a:gsLst>
                <a:gs pos="0">
                  <a:srgbClr val="38005D"/>
                </a:gs>
                <a:gs pos="100000">
                  <a:srgbClr val="9900FF"/>
                </a:gs>
              </a:gsLst>
              <a:lin ang="0" scaled="1"/>
            </a:gradFill>
            <a:ln w="9525">
              <a:solidFill>
                <a:srgbClr val="CC00FF"/>
              </a:solidFill>
              <a:prstDash val="lgDash"/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6" name="Arc 178"/>
            <p:cNvSpPr>
              <a:spLocks/>
            </p:cNvSpPr>
            <p:nvPr/>
          </p:nvSpPr>
          <p:spPr bwMode="auto">
            <a:xfrm>
              <a:off x="669" y="1988"/>
              <a:ext cx="838" cy="301"/>
            </a:xfrm>
            <a:custGeom>
              <a:avLst/>
              <a:gdLst>
                <a:gd name="T0" fmla="*/ 809 w 43200"/>
                <a:gd name="T1" fmla="*/ 0 h 29551"/>
                <a:gd name="T2" fmla="*/ 18 w 43200"/>
                <a:gd name="T3" fmla="*/ 17 h 29551"/>
                <a:gd name="T4" fmla="*/ 419 w 43200"/>
                <a:gd name="T5" fmla="*/ 81 h 29551"/>
                <a:gd name="T6" fmla="*/ 0 60000 65536"/>
                <a:gd name="T7" fmla="*/ 0 60000 65536"/>
                <a:gd name="T8" fmla="*/ 0 60000 65536"/>
                <a:gd name="T9" fmla="*/ 0 w 43200"/>
                <a:gd name="T10" fmla="*/ 0 h 29551"/>
                <a:gd name="T11" fmla="*/ 43200 w 43200"/>
                <a:gd name="T12" fmla="*/ 29551 h 295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9551" fill="none" extrusionOk="0">
                  <a:moveTo>
                    <a:pt x="41683" y="-1"/>
                  </a:moveTo>
                  <a:cubicBezTo>
                    <a:pt x="42685" y="2530"/>
                    <a:pt x="43200" y="5228"/>
                    <a:pt x="43200" y="7951"/>
                  </a:cubicBezTo>
                  <a:cubicBezTo>
                    <a:pt x="43200" y="19880"/>
                    <a:pt x="33529" y="29551"/>
                    <a:pt x="21600" y="29551"/>
                  </a:cubicBezTo>
                  <a:cubicBezTo>
                    <a:pt x="9670" y="29551"/>
                    <a:pt x="0" y="19880"/>
                    <a:pt x="0" y="7951"/>
                  </a:cubicBezTo>
                  <a:cubicBezTo>
                    <a:pt x="-1" y="5810"/>
                    <a:pt x="318" y="3681"/>
                    <a:pt x="944" y="1634"/>
                  </a:cubicBezTo>
                </a:path>
                <a:path w="43200" h="29551" stroke="0" extrusionOk="0">
                  <a:moveTo>
                    <a:pt x="41683" y="-1"/>
                  </a:moveTo>
                  <a:cubicBezTo>
                    <a:pt x="42685" y="2530"/>
                    <a:pt x="43200" y="5228"/>
                    <a:pt x="43200" y="7951"/>
                  </a:cubicBezTo>
                  <a:cubicBezTo>
                    <a:pt x="43200" y="19880"/>
                    <a:pt x="33529" y="29551"/>
                    <a:pt x="21600" y="29551"/>
                  </a:cubicBezTo>
                  <a:cubicBezTo>
                    <a:pt x="9670" y="29551"/>
                    <a:pt x="0" y="19880"/>
                    <a:pt x="0" y="7951"/>
                  </a:cubicBezTo>
                  <a:cubicBezTo>
                    <a:pt x="-1" y="5810"/>
                    <a:pt x="318" y="3681"/>
                    <a:pt x="944" y="1634"/>
                  </a:cubicBezTo>
                  <a:lnTo>
                    <a:pt x="21600" y="7951"/>
                  </a:lnTo>
                  <a:close/>
                </a:path>
              </a:pathLst>
            </a:custGeom>
            <a:gradFill rotWithShape="0">
              <a:gsLst>
                <a:gs pos="0">
                  <a:srgbClr val="38005D"/>
                </a:gs>
                <a:gs pos="100000">
                  <a:srgbClr val="9900FF"/>
                </a:gs>
              </a:gsLst>
              <a:lin ang="0" scaled="1"/>
            </a:gradFill>
            <a:ln w="12700">
              <a:solidFill>
                <a:srgbClr val="CC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77" name="Group 133"/>
          <p:cNvGrpSpPr>
            <a:grpSpLocks/>
          </p:cNvGrpSpPr>
          <p:nvPr/>
        </p:nvGrpSpPr>
        <p:grpSpPr bwMode="auto">
          <a:xfrm>
            <a:off x="1247775" y="1657350"/>
            <a:ext cx="692150" cy="396875"/>
            <a:chOff x="812" y="988"/>
            <a:chExt cx="436" cy="250"/>
          </a:xfrm>
        </p:grpSpPr>
        <p:sp>
          <p:nvSpPr>
            <p:cNvPr id="78" name="Oval 131"/>
            <p:cNvSpPr>
              <a:spLocks noChangeArrowheads="1"/>
            </p:cNvSpPr>
            <p:nvPr/>
          </p:nvSpPr>
          <p:spPr bwMode="auto">
            <a:xfrm>
              <a:off x="1076" y="1062"/>
              <a:ext cx="78" cy="78"/>
            </a:xfrm>
            <a:prstGeom prst="ellipse">
              <a:avLst/>
            </a:prstGeom>
            <a:solidFill>
              <a:srgbClr val="6600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9" name="Text Box 132"/>
            <p:cNvSpPr txBox="1">
              <a:spLocks noChangeArrowheads="1"/>
            </p:cNvSpPr>
            <p:nvPr/>
          </p:nvSpPr>
          <p:spPr bwMode="auto">
            <a:xfrm>
              <a:off x="812" y="988"/>
              <a:ext cx="4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/>
                <a:t>V</a:t>
              </a:r>
              <a:endParaRPr lang="en-GB" sz="2000" b="1"/>
            </a:p>
          </p:txBody>
        </p:sp>
      </p:grpSp>
      <p:grpSp>
        <p:nvGrpSpPr>
          <p:cNvPr id="80" name="Group 182"/>
          <p:cNvGrpSpPr>
            <a:grpSpLocks/>
          </p:cNvGrpSpPr>
          <p:nvPr/>
        </p:nvGrpSpPr>
        <p:grpSpPr bwMode="auto">
          <a:xfrm>
            <a:off x="4891088" y="962025"/>
            <a:ext cx="3030537" cy="5022850"/>
            <a:chOff x="3081" y="606"/>
            <a:chExt cx="1909" cy="3164"/>
          </a:xfrm>
        </p:grpSpPr>
        <p:grpSp>
          <p:nvGrpSpPr>
            <p:cNvPr id="81" name="Group 104"/>
            <p:cNvGrpSpPr>
              <a:grpSpLocks/>
            </p:cNvGrpSpPr>
            <p:nvPr/>
          </p:nvGrpSpPr>
          <p:grpSpPr bwMode="auto">
            <a:xfrm>
              <a:off x="3081" y="606"/>
              <a:ext cx="1909" cy="3164"/>
              <a:chOff x="3081" y="606"/>
              <a:chExt cx="1909" cy="3164"/>
            </a:xfrm>
          </p:grpSpPr>
          <p:sp>
            <p:nvSpPr>
              <p:cNvPr id="84" name="Line 97"/>
              <p:cNvSpPr>
                <a:spLocks noChangeShapeType="1"/>
              </p:cNvSpPr>
              <p:nvPr/>
            </p:nvSpPr>
            <p:spPr bwMode="auto">
              <a:xfrm rot="16200000" flipH="1">
                <a:off x="3277" y="416"/>
                <a:ext cx="1524" cy="1903"/>
              </a:xfrm>
              <a:prstGeom prst="line">
                <a:avLst/>
              </a:prstGeom>
              <a:no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85" name="Line 98"/>
              <p:cNvSpPr>
                <a:spLocks noChangeShapeType="1"/>
              </p:cNvSpPr>
              <p:nvPr/>
            </p:nvSpPr>
            <p:spPr bwMode="auto">
              <a:xfrm rot="-5400000">
                <a:off x="2915" y="2186"/>
                <a:ext cx="1750" cy="1418"/>
              </a:xfrm>
              <a:prstGeom prst="line">
                <a:avLst/>
              </a:prstGeom>
              <a:no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</p:grpSp>
        <p:sp>
          <p:nvSpPr>
            <p:cNvPr id="82" name="Text Box 180"/>
            <p:cNvSpPr txBox="1">
              <a:spLocks noChangeArrowheads="1"/>
            </p:cNvSpPr>
            <p:nvPr/>
          </p:nvSpPr>
          <p:spPr bwMode="auto">
            <a:xfrm>
              <a:off x="3378" y="3000"/>
              <a:ext cx="2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o’</a:t>
              </a:r>
              <a:endParaRPr lang="en-GB"/>
            </a:p>
          </p:txBody>
        </p:sp>
        <p:sp>
          <p:nvSpPr>
            <p:cNvPr id="83" name="Text Box 181"/>
            <p:cNvSpPr txBox="1">
              <a:spLocks noChangeArrowheads="1"/>
            </p:cNvSpPr>
            <p:nvPr/>
          </p:nvSpPr>
          <p:spPr bwMode="auto">
            <a:xfrm>
              <a:off x="3330" y="630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o”</a:t>
              </a:r>
              <a:endParaRPr lang="en-GB"/>
            </a:p>
          </p:txBody>
        </p:sp>
      </p:grpSp>
      <p:grpSp>
        <p:nvGrpSpPr>
          <p:cNvPr id="87" name="Group 193"/>
          <p:cNvGrpSpPr>
            <a:grpSpLocks/>
          </p:cNvGrpSpPr>
          <p:nvPr/>
        </p:nvGrpSpPr>
        <p:grpSpPr bwMode="auto">
          <a:xfrm>
            <a:off x="5302250" y="1123950"/>
            <a:ext cx="1825625" cy="3981450"/>
            <a:chOff x="3340" y="708"/>
            <a:chExt cx="1150" cy="2508"/>
          </a:xfrm>
        </p:grpSpPr>
        <p:grpSp>
          <p:nvGrpSpPr>
            <p:cNvPr id="88" name="Group 188"/>
            <p:cNvGrpSpPr>
              <a:grpSpLocks/>
            </p:cNvGrpSpPr>
            <p:nvPr/>
          </p:nvGrpSpPr>
          <p:grpSpPr bwMode="auto">
            <a:xfrm>
              <a:off x="3362" y="708"/>
              <a:ext cx="884" cy="1003"/>
              <a:chOff x="3362" y="708"/>
              <a:chExt cx="884" cy="1003"/>
            </a:xfrm>
          </p:grpSpPr>
          <p:sp>
            <p:nvSpPr>
              <p:cNvPr id="93" name="Line 184"/>
              <p:cNvSpPr>
                <a:spLocks noChangeShapeType="1"/>
              </p:cNvSpPr>
              <p:nvPr/>
            </p:nvSpPr>
            <p:spPr bwMode="auto">
              <a:xfrm flipH="1">
                <a:off x="3362" y="708"/>
                <a:ext cx="530" cy="659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4" name="Arc 186"/>
              <p:cNvSpPr>
                <a:spLocks/>
              </p:cNvSpPr>
              <p:nvPr/>
            </p:nvSpPr>
            <p:spPr bwMode="auto">
              <a:xfrm rot="-3140583">
                <a:off x="3724" y="724"/>
                <a:ext cx="536" cy="508"/>
              </a:xfrm>
              <a:custGeom>
                <a:avLst/>
                <a:gdLst>
                  <a:gd name="T0" fmla="*/ 0 w 16178"/>
                  <a:gd name="T1" fmla="*/ 0 h 21600"/>
                  <a:gd name="T2" fmla="*/ 536 w 16178"/>
                  <a:gd name="T3" fmla="*/ 171 h 21600"/>
                  <a:gd name="T4" fmla="*/ 0 w 16178"/>
                  <a:gd name="T5" fmla="*/ 508 h 21600"/>
                  <a:gd name="T6" fmla="*/ 0 60000 65536"/>
                  <a:gd name="T7" fmla="*/ 0 60000 65536"/>
                  <a:gd name="T8" fmla="*/ 0 60000 65536"/>
                  <a:gd name="T9" fmla="*/ 0 w 16178"/>
                  <a:gd name="T10" fmla="*/ 0 h 21600"/>
                  <a:gd name="T11" fmla="*/ 16178 w 1617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178" h="21600" fill="none" extrusionOk="0">
                    <a:moveTo>
                      <a:pt x="-1" y="0"/>
                    </a:moveTo>
                    <a:cubicBezTo>
                      <a:pt x="6187" y="0"/>
                      <a:pt x="12078" y="2653"/>
                      <a:pt x="16177" y="7288"/>
                    </a:cubicBezTo>
                  </a:path>
                  <a:path w="16178" h="21600" stroke="0" extrusionOk="0">
                    <a:moveTo>
                      <a:pt x="-1" y="0"/>
                    </a:moveTo>
                    <a:cubicBezTo>
                      <a:pt x="6187" y="0"/>
                      <a:pt x="12078" y="2653"/>
                      <a:pt x="16177" y="728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95" name="Arc 187"/>
              <p:cNvSpPr>
                <a:spLocks/>
              </p:cNvSpPr>
              <p:nvPr/>
            </p:nvSpPr>
            <p:spPr bwMode="auto">
              <a:xfrm rot="18541242" flipH="1">
                <a:off x="3348" y="1167"/>
                <a:ext cx="580" cy="508"/>
              </a:xfrm>
              <a:custGeom>
                <a:avLst/>
                <a:gdLst>
                  <a:gd name="T0" fmla="*/ 0 w 17575"/>
                  <a:gd name="T1" fmla="*/ 0 h 21600"/>
                  <a:gd name="T2" fmla="*/ 580 w 17575"/>
                  <a:gd name="T3" fmla="*/ 213 h 21600"/>
                  <a:gd name="T4" fmla="*/ 0 w 17575"/>
                  <a:gd name="T5" fmla="*/ 508 h 21600"/>
                  <a:gd name="T6" fmla="*/ 0 60000 65536"/>
                  <a:gd name="T7" fmla="*/ 0 60000 65536"/>
                  <a:gd name="T8" fmla="*/ 0 60000 65536"/>
                  <a:gd name="T9" fmla="*/ 0 w 17575"/>
                  <a:gd name="T10" fmla="*/ 0 h 21600"/>
                  <a:gd name="T11" fmla="*/ 17575 w 1757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575" h="21600" fill="none" extrusionOk="0">
                    <a:moveTo>
                      <a:pt x="-1" y="0"/>
                    </a:moveTo>
                    <a:cubicBezTo>
                      <a:pt x="6974" y="0"/>
                      <a:pt x="13520" y="3367"/>
                      <a:pt x="17575" y="9042"/>
                    </a:cubicBezTo>
                  </a:path>
                  <a:path w="17575" h="21600" stroke="0" extrusionOk="0">
                    <a:moveTo>
                      <a:pt x="-1" y="0"/>
                    </a:moveTo>
                    <a:cubicBezTo>
                      <a:pt x="6974" y="0"/>
                      <a:pt x="13520" y="3367"/>
                      <a:pt x="17575" y="9042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89" name="Group 192"/>
            <p:cNvGrpSpPr>
              <a:grpSpLocks/>
            </p:cNvGrpSpPr>
            <p:nvPr/>
          </p:nvGrpSpPr>
          <p:grpSpPr bwMode="auto">
            <a:xfrm>
              <a:off x="3340" y="2374"/>
              <a:ext cx="1150" cy="842"/>
              <a:chOff x="3340" y="2374"/>
              <a:chExt cx="1150" cy="842"/>
            </a:xfrm>
          </p:grpSpPr>
          <p:sp>
            <p:nvSpPr>
              <p:cNvPr id="90" name="Line 189"/>
              <p:cNvSpPr>
                <a:spLocks noChangeShapeType="1"/>
              </p:cNvSpPr>
              <p:nvPr/>
            </p:nvSpPr>
            <p:spPr bwMode="auto">
              <a:xfrm>
                <a:off x="3375" y="2577"/>
                <a:ext cx="792" cy="639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91" name="Arc 190"/>
              <p:cNvSpPr>
                <a:spLocks/>
              </p:cNvSpPr>
              <p:nvPr/>
            </p:nvSpPr>
            <p:spPr bwMode="auto">
              <a:xfrm rot="2259748" flipV="1">
                <a:off x="3852" y="2782"/>
                <a:ext cx="638" cy="309"/>
              </a:xfrm>
              <a:custGeom>
                <a:avLst/>
                <a:gdLst>
                  <a:gd name="T0" fmla="*/ 0 w 18974"/>
                  <a:gd name="T1" fmla="*/ 0 h 21600"/>
                  <a:gd name="T2" fmla="*/ 638 w 18974"/>
                  <a:gd name="T3" fmla="*/ 161 h 21600"/>
                  <a:gd name="T4" fmla="*/ 0 w 18974"/>
                  <a:gd name="T5" fmla="*/ 309 h 21600"/>
                  <a:gd name="T6" fmla="*/ 0 60000 65536"/>
                  <a:gd name="T7" fmla="*/ 0 60000 65536"/>
                  <a:gd name="T8" fmla="*/ 0 60000 65536"/>
                  <a:gd name="T9" fmla="*/ 0 w 18974"/>
                  <a:gd name="T10" fmla="*/ 0 h 21600"/>
                  <a:gd name="T11" fmla="*/ 18974 w 1897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74" h="21600" fill="none" extrusionOk="0">
                    <a:moveTo>
                      <a:pt x="-1" y="0"/>
                    </a:moveTo>
                    <a:cubicBezTo>
                      <a:pt x="7913" y="0"/>
                      <a:pt x="15193" y="4327"/>
                      <a:pt x="18974" y="11278"/>
                    </a:cubicBezTo>
                  </a:path>
                  <a:path w="18974" h="21600" stroke="0" extrusionOk="0">
                    <a:moveTo>
                      <a:pt x="-1" y="0"/>
                    </a:moveTo>
                    <a:cubicBezTo>
                      <a:pt x="7913" y="0"/>
                      <a:pt x="15193" y="4327"/>
                      <a:pt x="18974" y="1127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92" name="Arc 191"/>
              <p:cNvSpPr>
                <a:spLocks/>
              </p:cNvSpPr>
              <p:nvPr/>
            </p:nvSpPr>
            <p:spPr bwMode="auto">
              <a:xfrm rot="2423839" flipH="1" flipV="1">
                <a:off x="3340" y="2374"/>
                <a:ext cx="638" cy="309"/>
              </a:xfrm>
              <a:custGeom>
                <a:avLst/>
                <a:gdLst>
                  <a:gd name="T0" fmla="*/ 0 w 18974"/>
                  <a:gd name="T1" fmla="*/ 0 h 21600"/>
                  <a:gd name="T2" fmla="*/ 638 w 18974"/>
                  <a:gd name="T3" fmla="*/ 161 h 21600"/>
                  <a:gd name="T4" fmla="*/ 0 w 18974"/>
                  <a:gd name="T5" fmla="*/ 309 h 21600"/>
                  <a:gd name="T6" fmla="*/ 0 60000 65536"/>
                  <a:gd name="T7" fmla="*/ 0 60000 65536"/>
                  <a:gd name="T8" fmla="*/ 0 60000 65536"/>
                  <a:gd name="T9" fmla="*/ 0 w 18974"/>
                  <a:gd name="T10" fmla="*/ 0 h 21600"/>
                  <a:gd name="T11" fmla="*/ 18974 w 1897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74" h="21600" fill="none" extrusionOk="0">
                    <a:moveTo>
                      <a:pt x="-1" y="0"/>
                    </a:moveTo>
                    <a:cubicBezTo>
                      <a:pt x="7913" y="0"/>
                      <a:pt x="15193" y="4327"/>
                      <a:pt x="18974" y="11278"/>
                    </a:cubicBezTo>
                  </a:path>
                  <a:path w="18974" h="21600" stroke="0" extrusionOk="0">
                    <a:moveTo>
                      <a:pt x="-1" y="0"/>
                    </a:moveTo>
                    <a:cubicBezTo>
                      <a:pt x="7913" y="0"/>
                      <a:pt x="15193" y="4327"/>
                      <a:pt x="18974" y="1127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chemeClr val="bg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grpSp>
        <p:nvGrpSpPr>
          <p:cNvPr id="96" name="Group 194"/>
          <p:cNvGrpSpPr>
            <a:grpSpLocks/>
          </p:cNvGrpSpPr>
          <p:nvPr/>
        </p:nvGrpSpPr>
        <p:grpSpPr bwMode="auto">
          <a:xfrm>
            <a:off x="6054725" y="3756025"/>
            <a:ext cx="2365375" cy="1393825"/>
            <a:chOff x="3814" y="2366"/>
            <a:chExt cx="1490" cy="878"/>
          </a:xfrm>
        </p:grpSpPr>
        <p:sp>
          <p:nvSpPr>
            <p:cNvPr id="97" name="Line 161"/>
            <p:cNvSpPr>
              <a:spLocks noChangeShapeType="1"/>
            </p:cNvSpPr>
            <p:nvPr/>
          </p:nvSpPr>
          <p:spPr bwMode="auto">
            <a:xfrm>
              <a:off x="4218" y="2366"/>
              <a:ext cx="1086" cy="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98" name="Line 162"/>
            <p:cNvSpPr>
              <a:spLocks noChangeShapeType="1"/>
            </p:cNvSpPr>
            <p:nvPr/>
          </p:nvSpPr>
          <p:spPr bwMode="auto">
            <a:xfrm>
              <a:off x="3816" y="2866"/>
              <a:ext cx="86" cy="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99" name="Line 164"/>
            <p:cNvSpPr>
              <a:spLocks noChangeShapeType="1"/>
            </p:cNvSpPr>
            <p:nvPr/>
          </p:nvSpPr>
          <p:spPr bwMode="auto">
            <a:xfrm flipH="1">
              <a:off x="3814" y="2366"/>
              <a:ext cx="404" cy="500"/>
            </a:xfrm>
            <a:prstGeom prst="line">
              <a:avLst/>
            </a:prstGeom>
            <a:noFill/>
            <a:ln w="28575">
              <a:solidFill>
                <a:srgbClr val="FF7C80"/>
              </a:solidFill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00" name="Group 110"/>
          <p:cNvGrpSpPr>
            <a:grpSpLocks/>
          </p:cNvGrpSpPr>
          <p:nvPr/>
        </p:nvGrpSpPr>
        <p:grpSpPr bwMode="auto">
          <a:xfrm>
            <a:off x="6310313" y="3905250"/>
            <a:ext cx="671512" cy="366713"/>
            <a:chOff x="3975" y="2460"/>
            <a:chExt cx="423" cy="231"/>
          </a:xfrm>
        </p:grpSpPr>
        <p:sp>
          <p:nvSpPr>
            <p:cNvPr id="101" name="Oval 105"/>
            <p:cNvSpPr>
              <a:spLocks noChangeArrowheads="1"/>
            </p:cNvSpPr>
            <p:nvPr/>
          </p:nvSpPr>
          <p:spPr bwMode="auto">
            <a:xfrm>
              <a:off x="3975" y="2577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2" name="Text Box 106"/>
            <p:cNvSpPr txBox="1">
              <a:spLocks noChangeArrowheads="1"/>
            </p:cNvSpPr>
            <p:nvPr/>
          </p:nvSpPr>
          <p:spPr bwMode="auto">
            <a:xfrm>
              <a:off x="4116" y="2460"/>
              <a:ext cx="2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</a:t>
              </a:r>
              <a:endParaRPr lang="en-GB"/>
            </a:p>
          </p:txBody>
        </p:sp>
      </p:grpSp>
      <p:sp>
        <p:nvSpPr>
          <p:cNvPr id="103" name="Line 160"/>
          <p:cNvSpPr>
            <a:spLocks noChangeShapeType="1"/>
          </p:cNvSpPr>
          <p:nvPr/>
        </p:nvSpPr>
        <p:spPr bwMode="auto">
          <a:xfrm>
            <a:off x="6191250" y="4664075"/>
            <a:ext cx="2247900" cy="506413"/>
          </a:xfrm>
          <a:prstGeom prst="line">
            <a:avLst/>
          </a:prstGeom>
          <a:noFill/>
          <a:ln w="28575">
            <a:solidFill>
              <a:srgbClr val="FF7C80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104" name="Group 209"/>
          <p:cNvGrpSpPr>
            <a:grpSpLocks/>
          </p:cNvGrpSpPr>
          <p:nvPr/>
        </p:nvGrpSpPr>
        <p:grpSpPr bwMode="auto">
          <a:xfrm>
            <a:off x="7232650" y="4864100"/>
            <a:ext cx="425450" cy="487363"/>
            <a:chOff x="4556" y="3064"/>
            <a:chExt cx="268" cy="307"/>
          </a:xfrm>
        </p:grpSpPr>
        <p:sp>
          <p:nvSpPr>
            <p:cNvPr id="105" name="Oval 195"/>
            <p:cNvSpPr>
              <a:spLocks noChangeArrowheads="1"/>
            </p:cNvSpPr>
            <p:nvPr/>
          </p:nvSpPr>
          <p:spPr bwMode="auto">
            <a:xfrm>
              <a:off x="4576" y="3064"/>
              <a:ext cx="64" cy="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6" name="Text Box 196"/>
            <p:cNvSpPr txBox="1">
              <a:spLocks noChangeArrowheads="1"/>
            </p:cNvSpPr>
            <p:nvPr/>
          </p:nvSpPr>
          <p:spPr bwMode="auto">
            <a:xfrm>
              <a:off x="4556" y="3140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107" name="Group 111"/>
          <p:cNvGrpSpPr>
            <a:grpSpLocks/>
          </p:cNvGrpSpPr>
          <p:nvPr/>
        </p:nvGrpSpPr>
        <p:grpSpPr bwMode="auto">
          <a:xfrm>
            <a:off x="6310313" y="1924050"/>
            <a:ext cx="695325" cy="2162175"/>
            <a:chOff x="3975" y="1212"/>
            <a:chExt cx="438" cy="1362"/>
          </a:xfrm>
        </p:grpSpPr>
        <p:sp>
          <p:nvSpPr>
            <p:cNvPr id="108" name="Line 107"/>
            <p:cNvSpPr>
              <a:spLocks noChangeShapeType="1"/>
            </p:cNvSpPr>
            <p:nvPr/>
          </p:nvSpPr>
          <p:spPr bwMode="auto">
            <a:xfrm flipV="1">
              <a:off x="4017" y="1350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hr-HR"/>
            </a:p>
          </p:txBody>
        </p:sp>
        <p:sp>
          <p:nvSpPr>
            <p:cNvPr id="109" name="Oval 108"/>
            <p:cNvSpPr>
              <a:spLocks noChangeArrowheads="1"/>
            </p:cNvSpPr>
            <p:nvPr/>
          </p:nvSpPr>
          <p:spPr bwMode="auto">
            <a:xfrm>
              <a:off x="3975" y="131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0" name="Text Box 109"/>
            <p:cNvSpPr txBox="1">
              <a:spLocks noChangeArrowheads="1"/>
            </p:cNvSpPr>
            <p:nvPr/>
          </p:nvSpPr>
          <p:spPr bwMode="auto">
            <a:xfrm>
              <a:off x="4095" y="1212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S’’</a:t>
              </a:r>
              <a:endParaRPr lang="en-GB"/>
            </a:p>
          </p:txBody>
        </p:sp>
      </p:grpSp>
      <p:sp>
        <p:nvSpPr>
          <p:cNvPr id="119" name="Line 205"/>
          <p:cNvSpPr>
            <a:spLocks noChangeShapeType="1"/>
          </p:cNvSpPr>
          <p:nvPr/>
        </p:nvSpPr>
        <p:spPr bwMode="auto">
          <a:xfrm>
            <a:off x="1733550" y="1905000"/>
            <a:ext cx="0" cy="13430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grpSp>
        <p:nvGrpSpPr>
          <p:cNvPr id="112" name="Group 111"/>
          <p:cNvGrpSpPr/>
          <p:nvPr/>
        </p:nvGrpSpPr>
        <p:grpSpPr>
          <a:xfrm>
            <a:off x="1400175" y="3119438"/>
            <a:ext cx="385763" cy="304800"/>
            <a:chOff x="1400175" y="3119438"/>
            <a:chExt cx="385763" cy="304800"/>
          </a:xfrm>
        </p:grpSpPr>
        <p:sp>
          <p:nvSpPr>
            <p:cNvPr id="120" name="Oval 206"/>
            <p:cNvSpPr>
              <a:spLocks noChangeArrowheads="1"/>
            </p:cNvSpPr>
            <p:nvPr/>
          </p:nvSpPr>
          <p:spPr bwMode="auto">
            <a:xfrm>
              <a:off x="1681163" y="3209925"/>
              <a:ext cx="104775" cy="1047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1" name="Text Box 207"/>
            <p:cNvSpPr txBox="1">
              <a:spLocks noChangeArrowheads="1"/>
            </p:cNvSpPr>
            <p:nvPr/>
          </p:nvSpPr>
          <p:spPr bwMode="auto">
            <a:xfrm>
              <a:off x="1400175" y="3119438"/>
              <a:ext cx="3286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400" dirty="0">
                  <a:solidFill>
                    <a:srgbClr val="FFFFFF"/>
                  </a:solidFill>
                </a:rPr>
                <a:t>S</a:t>
              </a:r>
              <a:endParaRPr lang="en-GB" sz="1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122" name="Line 210"/>
          <p:cNvSpPr>
            <a:spLocks noChangeShapeType="1"/>
          </p:cNvSpPr>
          <p:nvPr/>
        </p:nvSpPr>
        <p:spPr bwMode="auto">
          <a:xfrm>
            <a:off x="5348288" y="3330575"/>
            <a:ext cx="2284412" cy="1849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r-HR"/>
          </a:p>
        </p:txBody>
      </p:sp>
      <p:sp>
        <p:nvSpPr>
          <p:cNvPr id="113" name="TextBox 112"/>
          <p:cNvSpPr txBox="1"/>
          <p:nvPr/>
        </p:nvSpPr>
        <p:spPr>
          <a:xfrm>
            <a:off x="227758" y="4714884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 smtClean="0"/>
              <a:t>b)  </a:t>
            </a:r>
            <a:r>
              <a:rPr lang="hr-HR" sz="1600" i="1" dirty="0" smtClean="0"/>
              <a:t>o </a:t>
            </a:r>
            <a:r>
              <a:rPr lang="hr-HR" sz="1600" dirty="0" smtClean="0">
                <a:sym typeface="Symbol" pitchFamily="18" charset="2"/>
              </a:rPr>
              <a:t> </a:t>
            </a:r>
            <a:r>
              <a:rPr lang="hr-HR" sz="1600" b="1" dirty="0" smtClean="0">
                <a:sym typeface="Symbol" pitchFamily="18" charset="2"/>
              </a:rPr>
              <a:t>P</a:t>
            </a:r>
            <a:r>
              <a:rPr lang="hr-HR" sz="1600" dirty="0" smtClean="0">
                <a:sym typeface="Symbol" pitchFamily="18" charset="2"/>
              </a:rPr>
              <a:t> = </a:t>
            </a:r>
            <a:r>
              <a:rPr lang="hr-HR" sz="1600" i="1" dirty="0" smtClean="0">
                <a:sym typeface="Symbol" pitchFamily="18" charset="2"/>
              </a:rPr>
              <a:t>S</a:t>
            </a:r>
            <a:endParaRPr lang="hr-HR" sz="1600" dirty="0"/>
          </a:p>
        </p:txBody>
      </p:sp>
      <p:sp>
        <p:nvSpPr>
          <p:cNvPr id="111" name="TextBox 110">
            <a:hlinkClick r:id="rId2"/>
          </p:cNvPr>
          <p:cNvSpPr txBox="1"/>
          <p:nvPr/>
        </p:nvSpPr>
        <p:spPr>
          <a:xfrm>
            <a:off x="500034" y="6000768"/>
            <a:ext cx="2613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err="1" smtClean="0"/>
              <a:t>Konturne</a:t>
            </a:r>
            <a:r>
              <a:rPr lang="hr-HR" dirty="0" smtClean="0"/>
              <a:t> izvodnice </a:t>
            </a:r>
            <a:r>
              <a:rPr lang="hr-HR" dirty="0" err="1" smtClean="0"/>
              <a:t>stožca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utoUpdateAnimBg="0"/>
      <p:bldP spid="24" grpId="0" autoUpdateAnimBg="0"/>
      <p:bldP spid="28" grpId="0" animBg="1"/>
      <p:bldP spid="29" grpId="0" autoUpdateAnimBg="0"/>
      <p:bldP spid="30" grpId="0" animBg="1"/>
      <p:bldP spid="38" grpId="0" animBg="1"/>
      <p:bldP spid="42" grpId="0" animBg="1"/>
      <p:bldP spid="58" grpId="0" animBg="1"/>
      <p:bldP spid="67" grpId="0" animBg="1"/>
      <p:bldP spid="103" grpId="0" animBg="1"/>
      <p:bldP spid="119" grpId="0" animBg="1"/>
      <p:bldP spid="122" grpId="0" animBg="1"/>
      <p:bldP spid="113" grpId="0"/>
      <p:bldP spid="1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200025" y="4100526"/>
            <a:ext cx="3467100" cy="1257300"/>
            <a:chOff x="126" y="2322"/>
            <a:chExt cx="2184" cy="792"/>
          </a:xfrm>
        </p:grpSpPr>
        <p:sp>
          <p:nvSpPr>
            <p:cNvPr id="3" name="AutoShape 114"/>
            <p:cNvSpPr>
              <a:spLocks noChangeArrowheads="1"/>
            </p:cNvSpPr>
            <p:nvPr/>
          </p:nvSpPr>
          <p:spPr bwMode="auto">
            <a:xfrm>
              <a:off x="126" y="2322"/>
              <a:ext cx="2184" cy="792"/>
            </a:xfrm>
            <a:prstGeom prst="parallelogram">
              <a:avLst>
                <a:gd name="adj" fmla="val 90221"/>
              </a:avLst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" name="Text Box 115"/>
            <p:cNvSpPr txBox="1">
              <a:spLocks noChangeArrowheads="1"/>
            </p:cNvSpPr>
            <p:nvPr/>
          </p:nvSpPr>
          <p:spPr bwMode="auto">
            <a:xfrm>
              <a:off x="288" y="2844"/>
              <a:ext cx="3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/>
                <a:t>P</a:t>
              </a:r>
              <a:endParaRPr lang="en-GB" sz="2000" b="1"/>
            </a:p>
          </p:txBody>
        </p:sp>
      </p:grp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5470525" y="1404938"/>
            <a:ext cx="2490788" cy="1152525"/>
            <a:chOff x="3488" y="339"/>
            <a:chExt cx="1560" cy="714"/>
          </a:xfrm>
        </p:grpSpPr>
        <p:sp>
          <p:nvSpPr>
            <p:cNvPr id="6" name="Oval 80"/>
            <p:cNvSpPr>
              <a:spLocks noChangeArrowheads="1"/>
            </p:cNvSpPr>
            <p:nvPr/>
          </p:nvSpPr>
          <p:spPr bwMode="auto">
            <a:xfrm rot="-2409360">
              <a:off x="3488" y="339"/>
              <a:ext cx="1514" cy="71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" name="Text Box 81"/>
            <p:cNvSpPr txBox="1">
              <a:spLocks noChangeArrowheads="1"/>
            </p:cNvSpPr>
            <p:nvPr/>
          </p:nvSpPr>
          <p:spPr bwMode="auto">
            <a:xfrm>
              <a:off x="4664" y="736"/>
              <a:ext cx="384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 b="1"/>
                <a:t>k’’</a:t>
              </a:r>
              <a:endParaRPr lang="en-GB" sz="1600" b="1"/>
            </a:p>
          </p:txBody>
        </p:sp>
      </p:grp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342900" y="214290"/>
            <a:ext cx="4229100" cy="4572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lang="hr-HR" sz="2400" b="1" dirty="0" smtClean="0"/>
              <a:t>Riješeni zadaci za vježbu </a:t>
            </a:r>
          </a:p>
          <a:p>
            <a:pPr marL="457200" lvl="0" indent="-457200">
              <a:spcBef>
                <a:spcPct val="0"/>
              </a:spcBef>
              <a:defRPr/>
            </a:pPr>
            <a:r>
              <a:rPr lang="hr-HR" sz="2400" b="1" dirty="0" smtClean="0"/>
              <a:t>1. zadatak</a:t>
            </a:r>
            <a:endParaRPr lang="en-GB" sz="2400" b="1" dirty="0" smtClean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61925" y="963605"/>
            <a:ext cx="417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 smtClean="0"/>
              <a:t>Konstuirati</a:t>
            </a:r>
            <a:r>
              <a:rPr lang="hr-HR" dirty="0" smtClean="0"/>
              <a:t> </a:t>
            </a:r>
            <a:r>
              <a:rPr lang="hr-HR" dirty="0"/>
              <a:t>projekcije </a:t>
            </a:r>
            <a:r>
              <a:rPr lang="hr-HR" b="1" dirty="0">
                <a:solidFill>
                  <a:srgbClr val="9900CC"/>
                </a:solidFill>
              </a:rPr>
              <a:t>rotacijskog stošca</a:t>
            </a:r>
            <a:r>
              <a:rPr lang="hr-HR" dirty="0"/>
              <a:t> kojemu je baza u ravnini </a:t>
            </a:r>
            <a:r>
              <a:rPr lang="hr-HR" b="1" dirty="0"/>
              <a:t>P</a:t>
            </a:r>
            <a:r>
              <a:rPr lang="hr-HR" dirty="0"/>
              <a:t>(</a:t>
            </a:r>
            <a:r>
              <a:rPr lang="hr-HR" i="1" dirty="0"/>
              <a:t>r</a:t>
            </a:r>
            <a:r>
              <a:rPr lang="hr-HR" baseline="-25000" dirty="0"/>
              <a:t>1</a:t>
            </a:r>
            <a:r>
              <a:rPr lang="hr-HR" dirty="0"/>
              <a:t>,</a:t>
            </a:r>
            <a:r>
              <a:rPr lang="hr-HR" i="1" dirty="0"/>
              <a:t>r</a:t>
            </a:r>
            <a:r>
              <a:rPr lang="hr-HR" baseline="-25000" dirty="0"/>
              <a:t>2</a:t>
            </a:r>
            <a:r>
              <a:rPr lang="hr-HR" dirty="0"/>
              <a:t>). Središte je baze u točki </a:t>
            </a:r>
            <a:r>
              <a:rPr lang="hr-HR" i="1" dirty="0"/>
              <a:t>S</a:t>
            </a:r>
            <a:r>
              <a:rPr lang="hr-HR" dirty="0"/>
              <a:t>(-, </a:t>
            </a:r>
            <a:r>
              <a:rPr lang="hr-HR" i="1" dirty="0" err="1"/>
              <a:t>S</a:t>
            </a:r>
            <a:r>
              <a:rPr lang="hr-HR" i="1" dirty="0"/>
              <a:t>”</a:t>
            </a:r>
            <a:r>
              <a:rPr lang="hr-HR" dirty="0"/>
              <a:t>) te ravnine, dok je vrh stošca u ravnini </a:t>
            </a:r>
            <a:r>
              <a:rPr lang="hr-HR" b="1" dirty="0">
                <a:sym typeface="Symbol" pitchFamily="18" charset="2"/>
              </a:rPr>
              <a:t></a:t>
            </a:r>
            <a:r>
              <a:rPr lang="hr-HR" dirty="0">
                <a:sym typeface="Symbol" pitchFamily="18" charset="2"/>
              </a:rPr>
              <a:t> </a:t>
            </a:r>
            <a:r>
              <a:rPr lang="hr-HR" dirty="0">
                <a:cs typeface="Times New Roman" pitchFamily="18" charset="0"/>
                <a:sym typeface="Symbol" pitchFamily="18" charset="2"/>
              </a:rPr>
              <a:t>|| </a:t>
            </a:r>
            <a:r>
              <a:rPr lang="hr-HR" b="1" dirty="0">
                <a:sym typeface="Symbol" pitchFamily="18" charset="2"/>
              </a:rPr>
              <a:t></a:t>
            </a:r>
            <a:r>
              <a:rPr lang="hr-HR" baseline="-25000" dirty="0">
                <a:sym typeface="Symbol" pitchFamily="18" charset="2"/>
              </a:rPr>
              <a:t>1</a:t>
            </a:r>
            <a:r>
              <a:rPr lang="hr-HR" dirty="0"/>
              <a:t>. Zadana je duljina polumjera baze </a:t>
            </a:r>
            <a:r>
              <a:rPr lang="hr-HR" b="1" dirty="0"/>
              <a:t>r</a:t>
            </a:r>
            <a:r>
              <a:rPr lang="hr-HR" dirty="0"/>
              <a:t>.</a:t>
            </a:r>
            <a:endParaRPr lang="en-GB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87374" y="5488560"/>
            <a:ext cx="2698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smtClean="0">
                <a:solidFill>
                  <a:srgbClr val="000099"/>
                </a:solidFill>
              </a:rPr>
              <a:t>Prostorno rješenje:</a:t>
            </a:r>
            <a:endParaRPr lang="en-GB" dirty="0"/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2663825" y="2500306"/>
            <a:ext cx="12001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025775" y="2205031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FF0000"/>
                </a:solidFill>
              </a:rPr>
              <a:t>r</a:t>
            </a:r>
            <a:endParaRPr lang="en-GB" b="1">
              <a:solidFill>
                <a:srgbClr val="FF0000"/>
              </a:solidFill>
            </a:endParaRPr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>
            <a:off x="6677025" y="1979613"/>
            <a:ext cx="0" cy="1295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3852863" y="3273425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" name="Line 23"/>
          <p:cNvSpPr>
            <a:spLocks noChangeShapeType="1"/>
          </p:cNvSpPr>
          <p:nvPr/>
        </p:nvSpPr>
        <p:spPr bwMode="auto">
          <a:xfrm flipH="1">
            <a:off x="4060825" y="866775"/>
            <a:ext cx="2806700" cy="2401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>
            <a:off x="4057650" y="3257550"/>
            <a:ext cx="2900363" cy="3389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8472488" y="2909888"/>
            <a:ext cx="252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x</a:t>
            </a:r>
            <a:endParaRPr lang="en-GB" sz="1600"/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6078538" y="866775"/>
            <a:ext cx="631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r</a:t>
            </a:r>
            <a:r>
              <a:rPr lang="hr-HR" sz="1600" baseline="-25000"/>
              <a:t>2</a:t>
            </a:r>
            <a:endParaRPr lang="en-GB" sz="1600"/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6391275" y="6392863"/>
            <a:ext cx="679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/>
              <a:t>r</a:t>
            </a:r>
            <a:r>
              <a:rPr lang="hr-HR" sz="1600" baseline="-25000"/>
              <a:t>1</a:t>
            </a:r>
            <a:endParaRPr lang="en-GB" sz="1600"/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6627813" y="1931988"/>
            <a:ext cx="95250" cy="95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6524625" y="2017713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b="1"/>
              <a:t>S’’</a:t>
            </a:r>
            <a:endParaRPr lang="en-GB" sz="1600" b="1"/>
          </a:p>
        </p:txBody>
      </p:sp>
      <p:sp>
        <p:nvSpPr>
          <p:cNvPr id="22" name="Line 30"/>
          <p:cNvSpPr>
            <a:spLocks noChangeShapeType="1"/>
          </p:cNvSpPr>
          <p:nvPr/>
        </p:nvSpPr>
        <p:spPr bwMode="auto">
          <a:xfrm>
            <a:off x="5457825" y="1979613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>
            <a:off x="5572125" y="1970088"/>
            <a:ext cx="0" cy="131445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5486400" y="3179763"/>
            <a:ext cx="2305050" cy="269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5" name="Group 33"/>
          <p:cNvGrpSpPr>
            <a:grpSpLocks/>
          </p:cNvGrpSpPr>
          <p:nvPr/>
        </p:nvGrpSpPr>
        <p:grpSpPr bwMode="auto">
          <a:xfrm>
            <a:off x="6627813" y="2017713"/>
            <a:ext cx="658812" cy="2813050"/>
            <a:chOff x="4211" y="858"/>
            <a:chExt cx="415" cy="1772"/>
          </a:xfrm>
        </p:grpSpPr>
        <p:sp>
          <p:nvSpPr>
            <p:cNvPr id="26" name="Oval 34"/>
            <p:cNvSpPr>
              <a:spLocks noChangeArrowheads="1"/>
            </p:cNvSpPr>
            <p:nvPr/>
          </p:nvSpPr>
          <p:spPr bwMode="auto">
            <a:xfrm>
              <a:off x="4211" y="244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7" name="Line 35"/>
            <p:cNvSpPr>
              <a:spLocks noChangeShapeType="1"/>
            </p:cNvSpPr>
            <p:nvPr/>
          </p:nvSpPr>
          <p:spPr bwMode="auto">
            <a:xfrm>
              <a:off x="4242" y="858"/>
              <a:ext cx="0" cy="159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36"/>
            <p:cNvSpPr txBox="1">
              <a:spLocks noChangeArrowheads="1"/>
            </p:cNvSpPr>
            <p:nvPr/>
          </p:nvSpPr>
          <p:spPr bwMode="auto">
            <a:xfrm>
              <a:off x="4326" y="2418"/>
              <a:ext cx="3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 b="1"/>
                <a:t>S’</a:t>
              </a:r>
              <a:endParaRPr lang="en-GB" sz="1600" b="1"/>
            </a:p>
          </p:txBody>
        </p:sp>
      </p:grpSp>
      <p:sp>
        <p:nvSpPr>
          <p:cNvPr id="29" name="Line 37"/>
          <p:cNvSpPr>
            <a:spLocks noChangeShapeType="1"/>
          </p:cNvSpPr>
          <p:nvPr/>
        </p:nvSpPr>
        <p:spPr bwMode="auto">
          <a:xfrm rot="16200000">
            <a:off x="5448300" y="3562351"/>
            <a:ext cx="2035175" cy="2393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>
            <a:off x="6677025" y="4579938"/>
            <a:ext cx="850900" cy="10001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1" name="Group 39"/>
          <p:cNvGrpSpPr>
            <a:grpSpLocks/>
          </p:cNvGrpSpPr>
          <p:nvPr/>
        </p:nvGrpSpPr>
        <p:grpSpPr bwMode="auto">
          <a:xfrm>
            <a:off x="7486650" y="5227638"/>
            <a:ext cx="485775" cy="400050"/>
            <a:chOff x="4752" y="2880"/>
            <a:chExt cx="306" cy="252"/>
          </a:xfrm>
        </p:grpSpPr>
        <p:sp>
          <p:nvSpPr>
            <p:cNvPr id="32" name="Oval 40"/>
            <p:cNvSpPr>
              <a:spLocks noChangeArrowheads="1"/>
            </p:cNvSpPr>
            <p:nvPr/>
          </p:nvSpPr>
          <p:spPr bwMode="auto">
            <a:xfrm>
              <a:off x="4752" y="3072"/>
              <a:ext cx="60" cy="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4770" y="28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S</a:t>
              </a:r>
              <a:r>
                <a:rPr lang="hr-HR" sz="1600" baseline="-25000"/>
                <a:t>0</a:t>
              </a:r>
              <a:endParaRPr lang="en-GB" sz="1600"/>
            </a:p>
          </p:txBody>
        </p:sp>
      </p:grpSp>
      <p:sp>
        <p:nvSpPr>
          <p:cNvPr id="34" name="Line 42"/>
          <p:cNvSpPr>
            <a:spLocks noChangeShapeType="1"/>
          </p:cNvSpPr>
          <p:nvPr/>
        </p:nvSpPr>
        <p:spPr bwMode="auto">
          <a:xfrm>
            <a:off x="5495925" y="5267325"/>
            <a:ext cx="3400425" cy="522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5" name="Group 51"/>
          <p:cNvGrpSpPr>
            <a:grpSpLocks/>
          </p:cNvGrpSpPr>
          <p:nvPr/>
        </p:nvGrpSpPr>
        <p:grpSpPr bwMode="auto">
          <a:xfrm>
            <a:off x="6330950" y="5397500"/>
            <a:ext cx="2368550" cy="584200"/>
            <a:chOff x="4024" y="2848"/>
            <a:chExt cx="1492" cy="368"/>
          </a:xfrm>
        </p:grpSpPr>
        <p:sp>
          <p:nvSpPr>
            <p:cNvPr id="36" name="Line 52"/>
            <p:cNvSpPr>
              <a:spLocks noChangeShapeType="1"/>
            </p:cNvSpPr>
            <p:nvPr/>
          </p:nvSpPr>
          <p:spPr bwMode="auto">
            <a:xfrm>
              <a:off x="4024" y="2848"/>
              <a:ext cx="1492" cy="228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Text Box 53"/>
            <p:cNvSpPr txBox="1">
              <a:spLocks noChangeArrowheads="1"/>
            </p:cNvSpPr>
            <p:nvPr/>
          </p:nvSpPr>
          <p:spPr bwMode="auto">
            <a:xfrm>
              <a:off x="4344" y="2880"/>
              <a:ext cx="1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006600"/>
                  </a:solidFill>
                </a:rPr>
                <a:t>r</a:t>
              </a:r>
              <a:endParaRPr lang="en-GB" sz="1600">
                <a:solidFill>
                  <a:srgbClr val="006600"/>
                </a:solidFill>
              </a:endParaRPr>
            </a:p>
          </p:txBody>
        </p:sp>
        <p:sp>
          <p:nvSpPr>
            <p:cNvPr id="38" name="Text Box 54"/>
            <p:cNvSpPr txBox="1">
              <a:spLocks noChangeArrowheads="1"/>
            </p:cNvSpPr>
            <p:nvPr/>
          </p:nvSpPr>
          <p:spPr bwMode="auto">
            <a:xfrm>
              <a:off x="5120" y="3004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006600"/>
                  </a:solidFill>
                </a:rPr>
                <a:t>r</a:t>
              </a:r>
              <a:endParaRPr lang="en-GB" sz="1600">
                <a:solidFill>
                  <a:srgbClr val="006600"/>
                </a:solidFill>
              </a:endParaRPr>
            </a:p>
          </p:txBody>
        </p:sp>
      </p:grpSp>
      <p:grpSp>
        <p:nvGrpSpPr>
          <p:cNvPr id="39" name="Group 56"/>
          <p:cNvGrpSpPr>
            <a:grpSpLocks/>
          </p:cNvGrpSpPr>
          <p:nvPr/>
        </p:nvGrpSpPr>
        <p:grpSpPr bwMode="auto">
          <a:xfrm>
            <a:off x="6081713" y="4064000"/>
            <a:ext cx="2649537" cy="1695450"/>
            <a:chOff x="3867" y="2008"/>
            <a:chExt cx="1669" cy="1068"/>
          </a:xfrm>
        </p:grpSpPr>
        <p:sp>
          <p:nvSpPr>
            <p:cNvPr id="40" name="Line 57"/>
            <p:cNvSpPr>
              <a:spLocks noChangeShapeType="1"/>
            </p:cNvSpPr>
            <p:nvPr/>
          </p:nvSpPr>
          <p:spPr bwMode="auto">
            <a:xfrm>
              <a:off x="4623" y="2008"/>
              <a:ext cx="913" cy="106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1" name="Line 58"/>
            <p:cNvSpPr>
              <a:spLocks noChangeShapeType="1"/>
            </p:cNvSpPr>
            <p:nvPr/>
          </p:nvSpPr>
          <p:spPr bwMode="auto">
            <a:xfrm>
              <a:off x="3867" y="2656"/>
              <a:ext cx="161" cy="18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2" name="Line 59"/>
          <p:cNvSpPr>
            <a:spLocks noChangeShapeType="1"/>
          </p:cNvSpPr>
          <p:nvPr/>
        </p:nvSpPr>
        <p:spPr bwMode="auto">
          <a:xfrm flipH="1">
            <a:off x="6070600" y="4064000"/>
            <a:ext cx="1206500" cy="1031875"/>
          </a:xfrm>
          <a:prstGeom prst="line">
            <a:avLst/>
          </a:prstGeom>
          <a:noFill/>
          <a:ln w="38100">
            <a:solidFill>
              <a:srgbClr val="006600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3" name="Group 60"/>
          <p:cNvGrpSpPr>
            <a:grpSpLocks/>
          </p:cNvGrpSpPr>
          <p:nvPr/>
        </p:nvGrpSpPr>
        <p:grpSpPr bwMode="auto">
          <a:xfrm>
            <a:off x="5881688" y="3394075"/>
            <a:ext cx="1576387" cy="2376488"/>
            <a:chOff x="3741" y="1586"/>
            <a:chExt cx="993" cy="1497"/>
          </a:xfrm>
        </p:grpSpPr>
        <p:sp>
          <p:nvSpPr>
            <p:cNvPr id="44" name="Oval 61"/>
            <p:cNvSpPr>
              <a:spLocks noChangeArrowheads="1"/>
            </p:cNvSpPr>
            <p:nvPr/>
          </p:nvSpPr>
          <p:spPr bwMode="auto">
            <a:xfrm rot="2998109">
              <a:off x="3489" y="1838"/>
              <a:ext cx="1497" cy="9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5" name="Text Box 62"/>
            <p:cNvSpPr txBox="1">
              <a:spLocks noChangeArrowheads="1"/>
            </p:cNvSpPr>
            <p:nvPr/>
          </p:nvSpPr>
          <p:spPr bwMode="auto">
            <a:xfrm>
              <a:off x="4406" y="1641"/>
              <a:ext cx="27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 b="1"/>
                <a:t>k’</a:t>
              </a:r>
              <a:endParaRPr lang="en-GB" sz="1600" b="1"/>
            </a:p>
          </p:txBody>
        </p:sp>
      </p:grpSp>
      <p:grpSp>
        <p:nvGrpSpPr>
          <p:cNvPr id="46" name="Group 97"/>
          <p:cNvGrpSpPr>
            <a:grpSpLocks/>
          </p:cNvGrpSpPr>
          <p:nvPr/>
        </p:nvGrpSpPr>
        <p:grpSpPr bwMode="auto">
          <a:xfrm>
            <a:off x="5497513" y="593725"/>
            <a:ext cx="2293937" cy="2674938"/>
            <a:chOff x="3463" y="92"/>
            <a:chExt cx="1445" cy="1685"/>
          </a:xfrm>
        </p:grpSpPr>
        <p:sp>
          <p:nvSpPr>
            <p:cNvPr id="47" name="Line 64"/>
            <p:cNvSpPr>
              <a:spLocks noChangeShapeType="1"/>
            </p:cNvSpPr>
            <p:nvPr/>
          </p:nvSpPr>
          <p:spPr bwMode="auto">
            <a:xfrm flipH="1">
              <a:off x="3495" y="364"/>
              <a:ext cx="1413" cy="120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Line 65"/>
            <p:cNvSpPr>
              <a:spLocks noChangeShapeType="1"/>
            </p:cNvSpPr>
            <p:nvPr/>
          </p:nvSpPr>
          <p:spPr bwMode="auto">
            <a:xfrm rot="16200000" flipH="1">
              <a:off x="3339" y="216"/>
              <a:ext cx="1685" cy="14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9" name="Group 66"/>
          <p:cNvGrpSpPr>
            <a:grpSpLocks/>
          </p:cNvGrpSpPr>
          <p:nvPr/>
        </p:nvGrpSpPr>
        <p:grpSpPr bwMode="auto">
          <a:xfrm>
            <a:off x="5911850" y="3670300"/>
            <a:ext cx="1524000" cy="1806575"/>
            <a:chOff x="3760" y="1760"/>
            <a:chExt cx="960" cy="1138"/>
          </a:xfrm>
        </p:grpSpPr>
        <p:sp>
          <p:nvSpPr>
            <p:cNvPr id="50" name="Line 67"/>
            <p:cNvSpPr>
              <a:spLocks noChangeShapeType="1"/>
            </p:cNvSpPr>
            <p:nvPr/>
          </p:nvSpPr>
          <p:spPr bwMode="auto">
            <a:xfrm>
              <a:off x="3760" y="1760"/>
              <a:ext cx="960" cy="11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68"/>
            <p:cNvSpPr txBox="1">
              <a:spLocks noChangeArrowheads="1"/>
            </p:cNvSpPr>
            <p:nvPr/>
          </p:nvSpPr>
          <p:spPr bwMode="auto">
            <a:xfrm>
              <a:off x="3824" y="1956"/>
              <a:ext cx="2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FF0000"/>
                  </a:solidFill>
                </a:rPr>
                <a:t>r</a:t>
              </a:r>
              <a:endParaRPr lang="en-GB" sz="1600">
                <a:solidFill>
                  <a:srgbClr val="FF0000"/>
                </a:solidFill>
              </a:endParaRPr>
            </a:p>
          </p:txBody>
        </p:sp>
        <p:sp>
          <p:nvSpPr>
            <p:cNvPr id="52" name="Text Box 69"/>
            <p:cNvSpPr txBox="1">
              <a:spLocks noChangeArrowheads="1"/>
            </p:cNvSpPr>
            <p:nvPr/>
          </p:nvSpPr>
          <p:spPr bwMode="auto">
            <a:xfrm>
              <a:off x="4292" y="2516"/>
              <a:ext cx="2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>
                  <a:solidFill>
                    <a:srgbClr val="FF0000"/>
                  </a:solidFill>
                </a:rPr>
                <a:t>r</a:t>
              </a:r>
              <a:endParaRPr lang="en-GB" sz="1600">
                <a:solidFill>
                  <a:srgbClr val="FF0000"/>
                </a:solidFill>
              </a:endParaRPr>
            </a:p>
          </p:txBody>
        </p:sp>
      </p:grpSp>
      <p:sp>
        <p:nvSpPr>
          <p:cNvPr id="53" name="Line 70"/>
          <p:cNvSpPr>
            <a:spLocks noChangeShapeType="1"/>
          </p:cNvSpPr>
          <p:nvPr/>
        </p:nvSpPr>
        <p:spPr bwMode="auto">
          <a:xfrm flipV="1">
            <a:off x="5765800" y="1201738"/>
            <a:ext cx="1822450" cy="1554162"/>
          </a:xfrm>
          <a:prstGeom prst="line">
            <a:avLst/>
          </a:prstGeom>
          <a:noFill/>
          <a:ln w="38100">
            <a:solidFill>
              <a:srgbClr val="9900CC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4" name="Line 71"/>
          <p:cNvSpPr>
            <a:spLocks noChangeShapeType="1"/>
          </p:cNvSpPr>
          <p:nvPr/>
        </p:nvSpPr>
        <p:spPr bwMode="auto">
          <a:xfrm>
            <a:off x="6680200" y="3270250"/>
            <a:ext cx="0" cy="13081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5" name="Line 72"/>
          <p:cNvSpPr>
            <a:spLocks noChangeShapeType="1"/>
          </p:cNvSpPr>
          <p:nvPr/>
        </p:nvSpPr>
        <p:spPr bwMode="auto">
          <a:xfrm flipV="1">
            <a:off x="6210300" y="863600"/>
            <a:ext cx="2732088" cy="565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6" name="Group 75"/>
          <p:cNvGrpSpPr>
            <a:grpSpLocks/>
          </p:cNvGrpSpPr>
          <p:nvPr/>
        </p:nvGrpSpPr>
        <p:grpSpPr bwMode="auto">
          <a:xfrm>
            <a:off x="7639050" y="1073150"/>
            <a:ext cx="495300" cy="349250"/>
            <a:chOff x="4848" y="124"/>
            <a:chExt cx="312" cy="220"/>
          </a:xfrm>
        </p:grpSpPr>
        <p:sp>
          <p:nvSpPr>
            <p:cNvPr id="57" name="Oval 76"/>
            <p:cNvSpPr>
              <a:spLocks noChangeArrowheads="1"/>
            </p:cNvSpPr>
            <p:nvPr/>
          </p:nvSpPr>
          <p:spPr bwMode="auto">
            <a:xfrm>
              <a:off x="4848" y="12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8" name="Text Box 77"/>
            <p:cNvSpPr txBox="1">
              <a:spLocks noChangeArrowheads="1"/>
            </p:cNvSpPr>
            <p:nvPr/>
          </p:nvSpPr>
          <p:spPr bwMode="auto">
            <a:xfrm>
              <a:off x="4864" y="132"/>
              <a:ext cx="29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S</a:t>
              </a:r>
              <a:r>
                <a:rPr lang="hr-HR" sz="1600" baseline="-25000"/>
                <a:t>0</a:t>
              </a:r>
              <a:endParaRPr lang="en-GB" sz="1600"/>
            </a:p>
          </p:txBody>
        </p:sp>
      </p:grpSp>
      <p:sp>
        <p:nvSpPr>
          <p:cNvPr id="59" name="Line 78"/>
          <p:cNvSpPr>
            <a:spLocks noChangeShapeType="1"/>
          </p:cNvSpPr>
          <p:nvPr/>
        </p:nvSpPr>
        <p:spPr bwMode="auto">
          <a:xfrm>
            <a:off x="6303963" y="1536700"/>
            <a:ext cx="750887" cy="882650"/>
          </a:xfrm>
          <a:prstGeom prst="line">
            <a:avLst/>
          </a:prstGeom>
          <a:noFill/>
          <a:ln w="57150">
            <a:solidFill>
              <a:srgbClr val="33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0" name="Line 82"/>
          <p:cNvSpPr>
            <a:spLocks noChangeShapeType="1"/>
          </p:cNvSpPr>
          <p:nvPr/>
        </p:nvSpPr>
        <p:spPr bwMode="auto">
          <a:xfrm flipV="1">
            <a:off x="6686550" y="1117600"/>
            <a:ext cx="996950" cy="8509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61" name="Group 84"/>
          <p:cNvGrpSpPr>
            <a:grpSpLocks/>
          </p:cNvGrpSpPr>
          <p:nvPr/>
        </p:nvGrpSpPr>
        <p:grpSpPr bwMode="auto">
          <a:xfrm>
            <a:off x="6508750" y="874713"/>
            <a:ext cx="2352675" cy="490537"/>
            <a:chOff x="4100" y="268"/>
            <a:chExt cx="1488" cy="310"/>
          </a:xfrm>
        </p:grpSpPr>
        <p:sp>
          <p:nvSpPr>
            <p:cNvPr id="62" name="Line 73"/>
            <p:cNvSpPr>
              <a:spLocks noChangeShapeType="1"/>
            </p:cNvSpPr>
            <p:nvPr/>
          </p:nvSpPr>
          <p:spPr bwMode="auto">
            <a:xfrm flipV="1">
              <a:off x="4100" y="418"/>
              <a:ext cx="744" cy="160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Line 83"/>
            <p:cNvSpPr>
              <a:spLocks noChangeShapeType="1"/>
            </p:cNvSpPr>
            <p:nvPr/>
          </p:nvSpPr>
          <p:spPr bwMode="auto">
            <a:xfrm flipV="1">
              <a:off x="4844" y="268"/>
              <a:ext cx="744" cy="160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4" name="Group 112"/>
          <p:cNvGrpSpPr>
            <a:grpSpLocks/>
          </p:cNvGrpSpPr>
          <p:nvPr/>
        </p:nvGrpSpPr>
        <p:grpSpPr bwMode="auto">
          <a:xfrm>
            <a:off x="6299200" y="890588"/>
            <a:ext cx="2554288" cy="1536700"/>
            <a:chOff x="3968" y="279"/>
            <a:chExt cx="1609" cy="968"/>
          </a:xfrm>
        </p:grpSpPr>
        <p:sp>
          <p:nvSpPr>
            <p:cNvPr id="65" name="Line 74"/>
            <p:cNvSpPr>
              <a:spLocks noChangeShapeType="1"/>
            </p:cNvSpPr>
            <p:nvPr/>
          </p:nvSpPr>
          <p:spPr bwMode="auto">
            <a:xfrm flipH="1">
              <a:off x="3968" y="586"/>
              <a:ext cx="132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Line 85"/>
            <p:cNvSpPr>
              <a:spLocks noChangeShapeType="1"/>
            </p:cNvSpPr>
            <p:nvPr/>
          </p:nvSpPr>
          <p:spPr bwMode="auto">
            <a:xfrm flipH="1">
              <a:off x="4443" y="279"/>
              <a:ext cx="1134" cy="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7" name="Text Box 87"/>
          <p:cNvSpPr txBox="1">
            <a:spLocks noChangeArrowheads="1"/>
          </p:cNvSpPr>
          <p:nvPr/>
        </p:nvSpPr>
        <p:spPr bwMode="auto">
          <a:xfrm>
            <a:off x="247650" y="5735656"/>
            <a:ext cx="146683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a) </a:t>
            </a:r>
            <a:r>
              <a:rPr lang="hr-HR" sz="1600" i="1" dirty="0" smtClean="0"/>
              <a:t>k(S,r) </a:t>
            </a:r>
            <a:r>
              <a:rPr lang="hr-HR" sz="1600" dirty="0" smtClean="0">
                <a:sym typeface="Symbol" pitchFamily="18" charset="2"/>
              </a:rPr>
              <a:t> </a:t>
            </a:r>
            <a:r>
              <a:rPr lang="hr-HR" sz="1600" b="1" dirty="0" smtClean="0"/>
              <a:t>P</a:t>
            </a:r>
            <a:endParaRPr lang="en-GB" sz="1600" dirty="0"/>
          </a:p>
        </p:txBody>
      </p:sp>
      <p:sp>
        <p:nvSpPr>
          <p:cNvPr id="68" name="Text Box 88"/>
          <p:cNvSpPr txBox="1">
            <a:spLocks noChangeArrowheads="1"/>
          </p:cNvSpPr>
          <p:nvPr/>
        </p:nvSpPr>
        <p:spPr bwMode="auto">
          <a:xfrm>
            <a:off x="257175" y="594997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b) </a:t>
            </a:r>
            <a:r>
              <a:rPr lang="hr-HR" sz="1600" i="1" dirty="0"/>
              <a:t>S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</a:t>
            </a:r>
            <a:r>
              <a:rPr lang="hr-HR" sz="1600" i="1" dirty="0">
                <a:solidFill>
                  <a:srgbClr val="0099FF"/>
                </a:solidFill>
                <a:sym typeface="Symbol" pitchFamily="18" charset="2"/>
              </a:rPr>
              <a:t> n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</a:t>
            </a:r>
            <a:r>
              <a:rPr lang="hr-HR" sz="1600" dirty="0"/>
              <a:t> </a:t>
            </a:r>
            <a:r>
              <a:rPr lang="hr-HR" sz="1600" b="1" dirty="0"/>
              <a:t>P</a:t>
            </a:r>
            <a:endParaRPr lang="en-GB" dirty="0">
              <a:sym typeface="Symbol" pitchFamily="18" charset="2"/>
            </a:endParaRPr>
          </a:p>
        </p:txBody>
      </p:sp>
      <p:sp>
        <p:nvSpPr>
          <p:cNvPr id="69" name="Line 90"/>
          <p:cNvSpPr>
            <a:spLocks noChangeShapeType="1"/>
          </p:cNvSpPr>
          <p:nvPr/>
        </p:nvSpPr>
        <p:spPr bwMode="auto">
          <a:xfrm>
            <a:off x="4505325" y="622300"/>
            <a:ext cx="3133725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0" name="Text Box 91"/>
          <p:cNvSpPr txBox="1">
            <a:spLocks noChangeArrowheads="1"/>
          </p:cNvSpPr>
          <p:nvPr/>
        </p:nvSpPr>
        <p:spPr bwMode="auto">
          <a:xfrm>
            <a:off x="4514850" y="5461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0033CC"/>
                </a:solidFill>
              </a:rPr>
              <a:t>s</a:t>
            </a:r>
            <a:r>
              <a:rPr lang="hr-HR" b="1" baseline="-25000">
                <a:solidFill>
                  <a:srgbClr val="0033CC"/>
                </a:solidFill>
              </a:rPr>
              <a:t>2</a:t>
            </a:r>
            <a:endParaRPr lang="en-GB" b="1">
              <a:solidFill>
                <a:srgbClr val="0033CC"/>
              </a:solidFill>
            </a:endParaRPr>
          </a:p>
        </p:txBody>
      </p:sp>
      <p:grpSp>
        <p:nvGrpSpPr>
          <p:cNvPr id="71" name="Group 98"/>
          <p:cNvGrpSpPr>
            <a:grpSpLocks/>
          </p:cNvGrpSpPr>
          <p:nvPr/>
        </p:nvGrpSpPr>
        <p:grpSpPr bwMode="auto">
          <a:xfrm>
            <a:off x="5041900" y="558800"/>
            <a:ext cx="530225" cy="446088"/>
            <a:chOff x="3176" y="70"/>
            <a:chExt cx="334" cy="281"/>
          </a:xfrm>
        </p:grpSpPr>
        <p:sp>
          <p:nvSpPr>
            <p:cNvPr id="72" name="Oval 93"/>
            <p:cNvSpPr>
              <a:spLocks noChangeArrowheads="1"/>
            </p:cNvSpPr>
            <p:nvPr/>
          </p:nvSpPr>
          <p:spPr bwMode="auto">
            <a:xfrm>
              <a:off x="3438" y="70"/>
              <a:ext cx="72" cy="72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3" name="Text Box 95"/>
            <p:cNvSpPr txBox="1">
              <a:spLocks noChangeArrowheads="1"/>
            </p:cNvSpPr>
            <p:nvPr/>
          </p:nvSpPr>
          <p:spPr bwMode="auto">
            <a:xfrm>
              <a:off x="3176" y="12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CC"/>
                  </a:solidFill>
                </a:rPr>
                <a:t>V’’</a:t>
              </a:r>
              <a:endParaRPr lang="en-GB">
                <a:solidFill>
                  <a:srgbClr val="0033CC"/>
                </a:solidFill>
              </a:endParaRPr>
            </a:p>
          </p:txBody>
        </p:sp>
      </p:grpSp>
      <p:grpSp>
        <p:nvGrpSpPr>
          <p:cNvPr id="74" name="Group 101"/>
          <p:cNvGrpSpPr>
            <a:grpSpLocks/>
          </p:cNvGrpSpPr>
          <p:nvPr/>
        </p:nvGrpSpPr>
        <p:grpSpPr bwMode="auto">
          <a:xfrm>
            <a:off x="5327650" y="682625"/>
            <a:ext cx="457200" cy="5307013"/>
            <a:chOff x="3356" y="148"/>
            <a:chExt cx="288" cy="3343"/>
          </a:xfrm>
        </p:grpSpPr>
        <p:sp>
          <p:nvSpPr>
            <p:cNvPr id="75" name="Line 96"/>
            <p:cNvSpPr>
              <a:spLocks noChangeShapeType="1"/>
            </p:cNvSpPr>
            <p:nvPr/>
          </p:nvSpPr>
          <p:spPr bwMode="auto">
            <a:xfrm>
              <a:off x="3476" y="148"/>
              <a:ext cx="0" cy="306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6" name="Oval 94"/>
            <p:cNvSpPr>
              <a:spLocks noChangeArrowheads="1"/>
            </p:cNvSpPr>
            <p:nvPr/>
          </p:nvSpPr>
          <p:spPr bwMode="auto">
            <a:xfrm>
              <a:off x="3438" y="3182"/>
              <a:ext cx="72" cy="7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7" name="Text Box 99"/>
            <p:cNvSpPr txBox="1">
              <a:spLocks noChangeArrowheads="1"/>
            </p:cNvSpPr>
            <p:nvPr/>
          </p:nvSpPr>
          <p:spPr bwMode="auto">
            <a:xfrm>
              <a:off x="3356" y="326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99"/>
                  </a:solidFill>
                </a:rPr>
                <a:t>V’</a:t>
              </a:r>
              <a:endParaRPr lang="en-GB">
                <a:solidFill>
                  <a:srgbClr val="003399"/>
                </a:solidFill>
              </a:endParaRPr>
            </a:p>
          </p:txBody>
        </p:sp>
      </p:grpSp>
      <p:grpSp>
        <p:nvGrpSpPr>
          <p:cNvPr id="78" name="Group 106"/>
          <p:cNvGrpSpPr>
            <a:grpSpLocks/>
          </p:cNvGrpSpPr>
          <p:nvPr/>
        </p:nvGrpSpPr>
        <p:grpSpPr bwMode="auto">
          <a:xfrm>
            <a:off x="5514975" y="631825"/>
            <a:ext cx="2366963" cy="2276475"/>
            <a:chOff x="3474" y="116"/>
            <a:chExt cx="1491" cy="1434"/>
          </a:xfrm>
        </p:grpSpPr>
        <p:sp>
          <p:nvSpPr>
            <p:cNvPr id="79" name="Line 102"/>
            <p:cNvSpPr>
              <a:spLocks noChangeShapeType="1"/>
            </p:cNvSpPr>
            <p:nvPr/>
          </p:nvSpPr>
          <p:spPr bwMode="auto">
            <a:xfrm>
              <a:off x="3508" y="116"/>
              <a:ext cx="1194" cy="294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103"/>
            <p:cNvSpPr>
              <a:spLocks noChangeShapeType="1"/>
            </p:cNvSpPr>
            <p:nvPr/>
          </p:nvSpPr>
          <p:spPr bwMode="auto">
            <a:xfrm>
              <a:off x="3474" y="138"/>
              <a:ext cx="105" cy="1229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Arc 104"/>
            <p:cNvSpPr>
              <a:spLocks/>
            </p:cNvSpPr>
            <p:nvPr/>
          </p:nvSpPr>
          <p:spPr bwMode="auto">
            <a:xfrm rot="19179093" flipV="1">
              <a:off x="4201" y="581"/>
              <a:ext cx="764" cy="4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7519"/>
                <a:gd name="T2" fmla="*/ 20773 w 21600"/>
                <a:gd name="T3" fmla="*/ 27519 h 27519"/>
                <a:gd name="T4" fmla="*/ 0 w 21600"/>
                <a:gd name="T5" fmla="*/ 21600 h 27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51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601"/>
                    <a:pt x="21321" y="25593"/>
                    <a:pt x="20773" y="27519"/>
                  </a:cubicBezTo>
                </a:path>
                <a:path w="21600" h="2751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601"/>
                    <a:pt x="21321" y="25593"/>
                    <a:pt x="20773" y="2751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2" name="Arc 105"/>
            <p:cNvSpPr>
              <a:spLocks/>
            </p:cNvSpPr>
            <p:nvPr/>
          </p:nvSpPr>
          <p:spPr bwMode="auto">
            <a:xfrm rot="-2429107" flipH="1" flipV="1">
              <a:off x="3619" y="1076"/>
              <a:ext cx="764" cy="47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7519"/>
                <a:gd name="T2" fmla="*/ 20773 w 21600"/>
                <a:gd name="T3" fmla="*/ 27519 h 27519"/>
                <a:gd name="T4" fmla="*/ 0 w 21600"/>
                <a:gd name="T5" fmla="*/ 21600 h 27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519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601"/>
                    <a:pt x="21321" y="25593"/>
                    <a:pt x="20773" y="27519"/>
                  </a:cubicBezTo>
                </a:path>
                <a:path w="21600" h="27519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601"/>
                    <a:pt x="21321" y="25593"/>
                    <a:pt x="20773" y="2751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83" name="Group 111"/>
          <p:cNvGrpSpPr>
            <a:grpSpLocks/>
          </p:cNvGrpSpPr>
          <p:nvPr/>
        </p:nvGrpSpPr>
        <p:grpSpPr bwMode="auto">
          <a:xfrm>
            <a:off x="5524500" y="3384550"/>
            <a:ext cx="2273300" cy="2244725"/>
            <a:chOff x="3480" y="1850"/>
            <a:chExt cx="1432" cy="1414"/>
          </a:xfrm>
        </p:grpSpPr>
        <p:sp>
          <p:nvSpPr>
            <p:cNvPr id="84" name="Line 107"/>
            <p:cNvSpPr>
              <a:spLocks noChangeShapeType="1"/>
            </p:cNvSpPr>
            <p:nvPr/>
          </p:nvSpPr>
          <p:spPr bwMode="auto">
            <a:xfrm flipH="1">
              <a:off x="3480" y="2212"/>
              <a:ext cx="115" cy="972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5" name="Line 108"/>
            <p:cNvSpPr>
              <a:spLocks noChangeShapeType="1"/>
            </p:cNvSpPr>
            <p:nvPr/>
          </p:nvSpPr>
          <p:spPr bwMode="auto">
            <a:xfrm>
              <a:off x="3508" y="3220"/>
              <a:ext cx="966" cy="44"/>
            </a:xfrm>
            <a:prstGeom prst="line">
              <a:avLst/>
            </a:pr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6" name="Arc 109"/>
            <p:cNvSpPr>
              <a:spLocks/>
            </p:cNvSpPr>
            <p:nvPr/>
          </p:nvSpPr>
          <p:spPr bwMode="auto">
            <a:xfrm rot="-2414770">
              <a:off x="3712" y="1850"/>
              <a:ext cx="705" cy="749"/>
            </a:xfrm>
            <a:custGeom>
              <a:avLst/>
              <a:gdLst>
                <a:gd name="G0" fmla="+- 8714 0 0"/>
                <a:gd name="G1" fmla="+- 21600 0 0"/>
                <a:gd name="G2" fmla="+- 21600 0 0"/>
                <a:gd name="T0" fmla="*/ 0 w 30314"/>
                <a:gd name="T1" fmla="*/ 1836 h 21600"/>
                <a:gd name="T2" fmla="*/ 30314 w 30314"/>
                <a:gd name="T3" fmla="*/ 21600 h 21600"/>
                <a:gd name="T4" fmla="*/ 8714 w 303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314" h="21600" fill="none" extrusionOk="0">
                  <a:moveTo>
                    <a:pt x="-1" y="1835"/>
                  </a:moveTo>
                  <a:cubicBezTo>
                    <a:pt x="2745" y="625"/>
                    <a:pt x="5713" y="-1"/>
                    <a:pt x="8714" y="0"/>
                  </a:cubicBezTo>
                  <a:cubicBezTo>
                    <a:pt x="20643" y="0"/>
                    <a:pt x="30314" y="9670"/>
                    <a:pt x="30314" y="21600"/>
                  </a:cubicBezTo>
                </a:path>
                <a:path w="30314" h="21600" stroke="0" extrusionOk="0">
                  <a:moveTo>
                    <a:pt x="-1" y="1835"/>
                  </a:moveTo>
                  <a:cubicBezTo>
                    <a:pt x="2745" y="625"/>
                    <a:pt x="5713" y="-1"/>
                    <a:pt x="8714" y="0"/>
                  </a:cubicBezTo>
                  <a:cubicBezTo>
                    <a:pt x="20643" y="0"/>
                    <a:pt x="30314" y="9670"/>
                    <a:pt x="30314" y="21600"/>
                  </a:cubicBezTo>
                  <a:lnTo>
                    <a:pt x="8714" y="21600"/>
                  </a:lnTo>
                  <a:close/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7" name="Arc 110"/>
            <p:cNvSpPr>
              <a:spLocks/>
            </p:cNvSpPr>
            <p:nvPr/>
          </p:nvSpPr>
          <p:spPr bwMode="auto">
            <a:xfrm rot="8333056" flipH="1">
              <a:off x="4184" y="2427"/>
              <a:ext cx="728" cy="749"/>
            </a:xfrm>
            <a:custGeom>
              <a:avLst/>
              <a:gdLst>
                <a:gd name="G0" fmla="+- 9701 0 0"/>
                <a:gd name="G1" fmla="+- 21600 0 0"/>
                <a:gd name="G2" fmla="+- 21600 0 0"/>
                <a:gd name="T0" fmla="*/ 0 w 31301"/>
                <a:gd name="T1" fmla="*/ 2301 h 21600"/>
                <a:gd name="T2" fmla="*/ 31301 w 31301"/>
                <a:gd name="T3" fmla="*/ 21600 h 21600"/>
                <a:gd name="T4" fmla="*/ 9701 w 3130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01" h="21600" fill="none" extrusionOk="0">
                  <a:moveTo>
                    <a:pt x="0" y="2301"/>
                  </a:moveTo>
                  <a:cubicBezTo>
                    <a:pt x="3009" y="787"/>
                    <a:pt x="6332" y="-1"/>
                    <a:pt x="9701" y="0"/>
                  </a:cubicBezTo>
                  <a:cubicBezTo>
                    <a:pt x="21630" y="0"/>
                    <a:pt x="31301" y="9670"/>
                    <a:pt x="31301" y="21600"/>
                  </a:cubicBezTo>
                </a:path>
                <a:path w="31301" h="21600" stroke="0" extrusionOk="0">
                  <a:moveTo>
                    <a:pt x="0" y="2301"/>
                  </a:moveTo>
                  <a:cubicBezTo>
                    <a:pt x="3009" y="787"/>
                    <a:pt x="6332" y="-1"/>
                    <a:pt x="9701" y="0"/>
                  </a:cubicBezTo>
                  <a:cubicBezTo>
                    <a:pt x="21630" y="0"/>
                    <a:pt x="31301" y="9670"/>
                    <a:pt x="31301" y="21600"/>
                  </a:cubicBezTo>
                  <a:lnTo>
                    <a:pt x="9701" y="21600"/>
                  </a:lnTo>
                  <a:close/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88" name="AutoShape 128"/>
          <p:cNvSpPr>
            <a:spLocks noChangeArrowheads="1"/>
          </p:cNvSpPr>
          <p:nvPr/>
        </p:nvSpPr>
        <p:spPr bwMode="auto">
          <a:xfrm>
            <a:off x="1211263" y="3182951"/>
            <a:ext cx="1370012" cy="141605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33CCFF">
                  <a:gamma/>
                  <a:shade val="33333"/>
                  <a:invGamma/>
                </a:srgbClr>
              </a:gs>
              <a:gs pos="100000">
                <a:srgbClr val="33CCFF"/>
              </a:gs>
            </a:gsLst>
            <a:lin ang="0" scaled="1"/>
          </a:gradFill>
          <a:ln w="19050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89" name="Line 130"/>
          <p:cNvSpPr>
            <a:spLocks noChangeShapeType="1"/>
          </p:cNvSpPr>
          <p:nvPr/>
        </p:nvSpPr>
        <p:spPr bwMode="auto">
          <a:xfrm flipV="1">
            <a:off x="1203325" y="3190889"/>
            <a:ext cx="682625" cy="1404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0" name="Line 131"/>
          <p:cNvSpPr>
            <a:spLocks noChangeShapeType="1"/>
          </p:cNvSpPr>
          <p:nvPr/>
        </p:nvSpPr>
        <p:spPr bwMode="auto">
          <a:xfrm>
            <a:off x="1905000" y="3195651"/>
            <a:ext cx="681038" cy="141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91" name="Group 122"/>
          <p:cNvGrpSpPr>
            <a:grpSpLocks/>
          </p:cNvGrpSpPr>
          <p:nvPr/>
        </p:nvGrpSpPr>
        <p:grpSpPr bwMode="auto">
          <a:xfrm>
            <a:off x="1000125" y="2790839"/>
            <a:ext cx="1914525" cy="911225"/>
            <a:chOff x="544" y="1495"/>
            <a:chExt cx="1206" cy="574"/>
          </a:xfrm>
        </p:grpSpPr>
        <p:sp>
          <p:nvSpPr>
            <p:cNvPr id="92" name="AutoShape 117"/>
            <p:cNvSpPr>
              <a:spLocks noChangeArrowheads="1"/>
            </p:cNvSpPr>
            <p:nvPr/>
          </p:nvSpPr>
          <p:spPr bwMode="auto">
            <a:xfrm rot="1676584">
              <a:off x="544" y="1495"/>
              <a:ext cx="1206" cy="574"/>
            </a:xfrm>
            <a:prstGeom prst="parallelogram">
              <a:avLst>
                <a:gd name="adj" fmla="val 52526"/>
              </a:avLst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3" name="Oval 118"/>
            <p:cNvSpPr>
              <a:spLocks noChangeArrowheads="1"/>
            </p:cNvSpPr>
            <p:nvPr/>
          </p:nvSpPr>
          <p:spPr bwMode="auto">
            <a:xfrm>
              <a:off x="1068" y="1722"/>
              <a:ext cx="78" cy="78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4" name="Text Box 119"/>
            <p:cNvSpPr txBox="1">
              <a:spLocks noChangeArrowheads="1"/>
            </p:cNvSpPr>
            <p:nvPr/>
          </p:nvSpPr>
          <p:spPr bwMode="auto">
            <a:xfrm>
              <a:off x="852" y="1566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/>
                <a:t>V</a:t>
              </a:r>
              <a:endParaRPr lang="en-GB" sz="2000" b="1"/>
            </a:p>
          </p:txBody>
        </p:sp>
        <p:sp>
          <p:nvSpPr>
            <p:cNvPr id="95" name="Text Box 121"/>
            <p:cNvSpPr txBox="1">
              <a:spLocks noChangeArrowheads="1"/>
            </p:cNvSpPr>
            <p:nvPr/>
          </p:nvSpPr>
          <p:spPr bwMode="auto">
            <a:xfrm>
              <a:off x="1416" y="1668"/>
              <a:ext cx="31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b="1">
                  <a:sym typeface="Symbol" pitchFamily="18" charset="2"/>
                </a:rPr>
                <a:t></a:t>
              </a:r>
              <a:endParaRPr lang="en-GB" sz="2000" b="1">
                <a:sym typeface="Symbol" pitchFamily="18" charset="2"/>
              </a:endParaRPr>
            </a:p>
          </p:txBody>
        </p:sp>
      </p:grpSp>
      <p:sp>
        <p:nvSpPr>
          <p:cNvPr id="96" name="Oval 127"/>
          <p:cNvSpPr>
            <a:spLocks noChangeArrowheads="1"/>
          </p:cNvSpPr>
          <p:nvPr/>
        </p:nvSpPr>
        <p:spPr bwMode="auto">
          <a:xfrm>
            <a:off x="1187450" y="4345001"/>
            <a:ext cx="1409700" cy="654050"/>
          </a:xfrm>
          <a:prstGeom prst="ellipse">
            <a:avLst/>
          </a:prstGeom>
          <a:gradFill rotWithShape="0">
            <a:gsLst>
              <a:gs pos="0">
                <a:srgbClr val="33CCFF">
                  <a:gamma/>
                  <a:shade val="33333"/>
                  <a:invGamma/>
                </a:srgbClr>
              </a:gs>
              <a:gs pos="100000">
                <a:srgbClr val="33CCFF"/>
              </a:gs>
            </a:gsLst>
            <a:lin ang="0" scaled="1"/>
          </a:gradFill>
          <a:ln w="9525">
            <a:solidFill>
              <a:srgbClr val="0099FF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97" name="Group 129"/>
          <p:cNvGrpSpPr>
            <a:grpSpLocks/>
          </p:cNvGrpSpPr>
          <p:nvPr/>
        </p:nvGrpSpPr>
        <p:grpSpPr bwMode="auto">
          <a:xfrm>
            <a:off x="1546225" y="4456126"/>
            <a:ext cx="393700" cy="366713"/>
            <a:chOff x="2474" y="2694"/>
            <a:chExt cx="248" cy="231"/>
          </a:xfrm>
        </p:grpSpPr>
        <p:sp>
          <p:nvSpPr>
            <p:cNvPr id="98" name="Oval 123"/>
            <p:cNvSpPr>
              <a:spLocks noChangeArrowheads="1"/>
            </p:cNvSpPr>
            <p:nvPr/>
          </p:nvSpPr>
          <p:spPr bwMode="auto">
            <a:xfrm>
              <a:off x="2675" y="2796"/>
              <a:ext cx="47" cy="4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9" name="Text Box 124"/>
            <p:cNvSpPr txBox="1">
              <a:spLocks noChangeArrowheads="1"/>
            </p:cNvSpPr>
            <p:nvPr/>
          </p:nvSpPr>
          <p:spPr bwMode="auto">
            <a:xfrm>
              <a:off x="2474" y="2694"/>
              <a:ext cx="21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chemeClr val="bg2"/>
                  </a:solidFill>
                </a:rPr>
                <a:t>S</a:t>
              </a:r>
              <a:endParaRPr lang="en-GB">
                <a:solidFill>
                  <a:schemeClr val="bg2"/>
                </a:solidFill>
              </a:endParaRPr>
            </a:p>
          </p:txBody>
        </p:sp>
      </p:grpSp>
      <p:sp>
        <p:nvSpPr>
          <p:cNvPr id="100" name="Arc 134"/>
          <p:cNvSpPr>
            <a:spLocks/>
          </p:cNvSpPr>
          <p:nvPr/>
        </p:nvSpPr>
        <p:spPr bwMode="auto">
          <a:xfrm flipV="1">
            <a:off x="1187450" y="4560901"/>
            <a:ext cx="1409700" cy="43973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56 w 43200"/>
              <a:gd name="T1" fmla="*/ 26881 h 28348"/>
              <a:gd name="T2" fmla="*/ 42119 w 43200"/>
              <a:gd name="T3" fmla="*/ 28348 h 28348"/>
              <a:gd name="T4" fmla="*/ 21600 w 43200"/>
              <a:gd name="T5" fmla="*/ 21600 h 28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8348" fill="none" extrusionOk="0">
                <a:moveTo>
                  <a:pt x="655" y="26881"/>
                </a:moveTo>
                <a:cubicBezTo>
                  <a:pt x="220" y="25154"/>
                  <a:pt x="0" y="2338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3892"/>
                  <a:pt x="42835" y="26170"/>
                  <a:pt x="42118" y="28347"/>
                </a:cubicBezTo>
              </a:path>
              <a:path w="43200" h="28348" stroke="0" extrusionOk="0">
                <a:moveTo>
                  <a:pt x="655" y="26881"/>
                </a:moveTo>
                <a:cubicBezTo>
                  <a:pt x="220" y="25154"/>
                  <a:pt x="0" y="2338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3892"/>
                  <a:pt x="42835" y="26170"/>
                  <a:pt x="42118" y="28347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1" name="Text Box 136"/>
          <p:cNvSpPr txBox="1">
            <a:spLocks noChangeArrowheads="1"/>
          </p:cNvSpPr>
          <p:nvPr/>
        </p:nvSpPr>
        <p:spPr bwMode="auto">
          <a:xfrm>
            <a:off x="247650" y="6162280"/>
            <a:ext cx="36957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1600" dirty="0" smtClean="0"/>
              <a:t>c) </a:t>
            </a:r>
            <a:r>
              <a:rPr lang="hr-HR" sz="1400" i="1" dirty="0" smtClean="0">
                <a:solidFill>
                  <a:srgbClr val="0099FF"/>
                </a:solidFill>
                <a:sym typeface="Symbol" pitchFamily="18" charset="2"/>
              </a:rPr>
              <a:t>n</a:t>
            </a:r>
            <a:r>
              <a:rPr lang="hr-HR" sz="1600" dirty="0" smtClean="0">
                <a:sym typeface="Symbol" pitchFamily="18" charset="2"/>
              </a:rPr>
              <a:t>   </a:t>
            </a:r>
            <a:r>
              <a:rPr lang="hr-HR" sz="1600" b="1" dirty="0" smtClean="0">
                <a:sym typeface="Symbol" pitchFamily="18" charset="2"/>
              </a:rPr>
              <a:t></a:t>
            </a:r>
            <a:r>
              <a:rPr lang="hr-HR" sz="1600" dirty="0" smtClean="0">
                <a:sym typeface="Symbol" pitchFamily="18" charset="2"/>
              </a:rPr>
              <a:t> = </a:t>
            </a:r>
            <a:r>
              <a:rPr lang="hr-HR" sz="1600" i="1" dirty="0" smtClean="0">
                <a:sym typeface="Symbol" pitchFamily="18" charset="2"/>
              </a:rPr>
              <a:t>V  </a:t>
            </a:r>
            <a:endParaRPr lang="en-GB" sz="1400" dirty="0" smtClean="0">
              <a:sym typeface="Symbol" pitchFamily="18" charset="2"/>
            </a:endParaRPr>
          </a:p>
        </p:txBody>
      </p:sp>
      <p:grpSp>
        <p:nvGrpSpPr>
          <p:cNvPr id="103" name="Group 143"/>
          <p:cNvGrpSpPr>
            <a:grpSpLocks/>
          </p:cNvGrpSpPr>
          <p:nvPr/>
        </p:nvGrpSpPr>
        <p:grpSpPr bwMode="auto">
          <a:xfrm>
            <a:off x="4772025" y="447675"/>
            <a:ext cx="1914525" cy="5764213"/>
            <a:chOff x="3006" y="0"/>
            <a:chExt cx="1206" cy="3631"/>
          </a:xfrm>
        </p:grpSpPr>
        <p:sp>
          <p:nvSpPr>
            <p:cNvPr id="104" name="Line 139"/>
            <p:cNvSpPr>
              <a:spLocks noChangeShapeType="1"/>
            </p:cNvSpPr>
            <p:nvPr/>
          </p:nvSpPr>
          <p:spPr bwMode="auto">
            <a:xfrm flipH="1">
              <a:off x="3006" y="2616"/>
              <a:ext cx="1182" cy="1002"/>
            </a:xfrm>
            <a:prstGeom prst="line">
              <a:avLst/>
            </a:prstGeom>
            <a:noFill/>
            <a:ln w="19050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5" name="Line 140"/>
            <p:cNvSpPr>
              <a:spLocks noChangeShapeType="1"/>
            </p:cNvSpPr>
            <p:nvPr/>
          </p:nvSpPr>
          <p:spPr bwMode="auto">
            <a:xfrm>
              <a:off x="3381" y="0"/>
              <a:ext cx="831" cy="966"/>
            </a:xfrm>
            <a:prstGeom prst="line">
              <a:avLst/>
            </a:prstGeom>
            <a:noFill/>
            <a:ln w="19050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6" name="Text Box 141"/>
            <p:cNvSpPr txBox="1">
              <a:spLocks noChangeArrowheads="1"/>
            </p:cNvSpPr>
            <p:nvPr/>
          </p:nvSpPr>
          <p:spPr bwMode="auto">
            <a:xfrm>
              <a:off x="3576" y="408"/>
              <a:ext cx="2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99FF"/>
                  </a:solidFill>
                </a:rPr>
                <a:t>n”</a:t>
              </a:r>
              <a:endParaRPr lang="en-GB">
                <a:solidFill>
                  <a:srgbClr val="0099FF"/>
                </a:solidFill>
              </a:endParaRPr>
            </a:p>
          </p:txBody>
        </p:sp>
        <p:sp>
          <p:nvSpPr>
            <p:cNvPr id="107" name="Text Box 142"/>
            <p:cNvSpPr txBox="1">
              <a:spLocks noChangeArrowheads="1"/>
            </p:cNvSpPr>
            <p:nvPr/>
          </p:nvSpPr>
          <p:spPr bwMode="auto">
            <a:xfrm>
              <a:off x="3168" y="3400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99FF"/>
                  </a:solidFill>
                </a:rPr>
                <a:t>n’</a:t>
              </a:r>
              <a:endParaRPr lang="en-GB">
                <a:solidFill>
                  <a:srgbClr val="0099FF"/>
                </a:solidFill>
              </a:endParaRPr>
            </a:p>
          </p:txBody>
        </p:sp>
      </p:grpSp>
      <p:grpSp>
        <p:nvGrpSpPr>
          <p:cNvPr id="109" name="Group 154"/>
          <p:cNvGrpSpPr>
            <a:grpSpLocks/>
          </p:cNvGrpSpPr>
          <p:nvPr/>
        </p:nvGrpSpPr>
        <p:grpSpPr bwMode="auto">
          <a:xfrm>
            <a:off x="5573713" y="974725"/>
            <a:ext cx="1830387" cy="4613275"/>
            <a:chOff x="3511" y="332"/>
            <a:chExt cx="1153" cy="2906"/>
          </a:xfrm>
        </p:grpSpPr>
        <p:grpSp>
          <p:nvGrpSpPr>
            <p:cNvPr id="110" name="Group 149"/>
            <p:cNvGrpSpPr>
              <a:grpSpLocks/>
            </p:cNvGrpSpPr>
            <p:nvPr/>
          </p:nvGrpSpPr>
          <p:grpSpPr bwMode="auto">
            <a:xfrm>
              <a:off x="3511" y="332"/>
              <a:ext cx="1153" cy="882"/>
              <a:chOff x="3511" y="332"/>
              <a:chExt cx="1153" cy="882"/>
            </a:xfrm>
          </p:grpSpPr>
          <p:sp>
            <p:nvSpPr>
              <p:cNvPr id="115" name="Line 146"/>
              <p:cNvSpPr>
                <a:spLocks noChangeShapeType="1"/>
              </p:cNvSpPr>
              <p:nvPr/>
            </p:nvSpPr>
            <p:spPr bwMode="auto">
              <a:xfrm flipH="1">
                <a:off x="3587" y="332"/>
                <a:ext cx="660" cy="564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6" name="Arc 147"/>
              <p:cNvSpPr>
                <a:spLocks/>
              </p:cNvSpPr>
              <p:nvPr/>
            </p:nvSpPr>
            <p:spPr bwMode="auto">
              <a:xfrm rot="19267064">
                <a:off x="4020" y="437"/>
                <a:ext cx="644" cy="34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8446"/>
                  <a:gd name="T1" fmla="*/ 0 h 21600"/>
                  <a:gd name="T2" fmla="*/ 18446 w 18446"/>
                  <a:gd name="T3" fmla="*/ 10361 h 21600"/>
                  <a:gd name="T4" fmla="*/ 0 w 184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446" h="21600" fill="none" extrusionOk="0">
                    <a:moveTo>
                      <a:pt x="-1" y="0"/>
                    </a:moveTo>
                    <a:cubicBezTo>
                      <a:pt x="7534" y="0"/>
                      <a:pt x="14525" y="3926"/>
                      <a:pt x="18445" y="10361"/>
                    </a:cubicBezTo>
                  </a:path>
                  <a:path w="18446" h="21600" stroke="0" extrusionOk="0">
                    <a:moveTo>
                      <a:pt x="-1" y="0"/>
                    </a:moveTo>
                    <a:cubicBezTo>
                      <a:pt x="7534" y="0"/>
                      <a:pt x="14525" y="3926"/>
                      <a:pt x="18445" y="103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17" name="Arc 148"/>
              <p:cNvSpPr>
                <a:spLocks/>
              </p:cNvSpPr>
              <p:nvPr/>
            </p:nvSpPr>
            <p:spPr bwMode="auto">
              <a:xfrm rot="19127087" flipH="1">
                <a:off x="3511" y="869"/>
                <a:ext cx="642" cy="34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8446"/>
                  <a:gd name="T1" fmla="*/ 0 h 21600"/>
                  <a:gd name="T2" fmla="*/ 18446 w 18446"/>
                  <a:gd name="T3" fmla="*/ 10361 h 21600"/>
                  <a:gd name="T4" fmla="*/ 0 w 184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446" h="21600" fill="none" extrusionOk="0">
                    <a:moveTo>
                      <a:pt x="-1" y="0"/>
                    </a:moveTo>
                    <a:cubicBezTo>
                      <a:pt x="7534" y="0"/>
                      <a:pt x="14525" y="3926"/>
                      <a:pt x="18445" y="10361"/>
                    </a:cubicBezTo>
                  </a:path>
                  <a:path w="18446" h="21600" stroke="0" extrusionOk="0">
                    <a:moveTo>
                      <a:pt x="-1" y="0"/>
                    </a:moveTo>
                    <a:cubicBezTo>
                      <a:pt x="7534" y="0"/>
                      <a:pt x="14525" y="3926"/>
                      <a:pt x="18445" y="103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111" name="Group 153"/>
            <p:cNvGrpSpPr>
              <a:grpSpLocks/>
            </p:cNvGrpSpPr>
            <p:nvPr/>
          </p:nvGrpSpPr>
          <p:grpSpPr bwMode="auto">
            <a:xfrm>
              <a:off x="3549" y="2287"/>
              <a:ext cx="894" cy="951"/>
              <a:chOff x="3549" y="2287"/>
              <a:chExt cx="894" cy="951"/>
            </a:xfrm>
          </p:grpSpPr>
          <p:sp>
            <p:nvSpPr>
              <p:cNvPr id="112" name="Line 150"/>
              <p:cNvSpPr>
                <a:spLocks noChangeShapeType="1"/>
              </p:cNvSpPr>
              <p:nvPr/>
            </p:nvSpPr>
            <p:spPr bwMode="auto">
              <a:xfrm>
                <a:off x="3549" y="2931"/>
                <a:ext cx="213" cy="249"/>
              </a:xfrm>
              <a:prstGeom prst="line">
                <a:avLst/>
              </a:pr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13" name="Arc 151"/>
              <p:cNvSpPr>
                <a:spLocks/>
              </p:cNvSpPr>
              <p:nvPr/>
            </p:nvSpPr>
            <p:spPr bwMode="auto">
              <a:xfrm rot="3034340" flipV="1">
                <a:off x="3921" y="2715"/>
                <a:ext cx="538" cy="50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5505"/>
                  <a:gd name="T1" fmla="*/ 0 h 21600"/>
                  <a:gd name="T2" fmla="*/ 15505 w 15505"/>
                  <a:gd name="T3" fmla="*/ 6562 h 21600"/>
                  <a:gd name="T4" fmla="*/ 0 w 15505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505" h="21600" fill="none" extrusionOk="0">
                    <a:moveTo>
                      <a:pt x="-1" y="0"/>
                    </a:moveTo>
                    <a:cubicBezTo>
                      <a:pt x="5843" y="0"/>
                      <a:pt x="11437" y="2367"/>
                      <a:pt x="15505" y="6561"/>
                    </a:cubicBezTo>
                  </a:path>
                  <a:path w="15505" h="21600" stroke="0" extrusionOk="0">
                    <a:moveTo>
                      <a:pt x="-1" y="0"/>
                    </a:moveTo>
                    <a:cubicBezTo>
                      <a:pt x="5843" y="0"/>
                      <a:pt x="11437" y="2367"/>
                      <a:pt x="15505" y="6561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14" name="Arc 152"/>
              <p:cNvSpPr>
                <a:spLocks/>
              </p:cNvSpPr>
              <p:nvPr/>
            </p:nvSpPr>
            <p:spPr bwMode="auto">
              <a:xfrm rot="24720366" flipH="1" flipV="1">
                <a:off x="3583" y="2295"/>
                <a:ext cx="525" cy="509"/>
              </a:xfrm>
              <a:custGeom>
                <a:avLst/>
                <a:gdLst>
                  <a:gd name="G0" fmla="+- 0 0 0"/>
                  <a:gd name="G1" fmla="+- 21566 0 0"/>
                  <a:gd name="G2" fmla="+- 21600 0 0"/>
                  <a:gd name="T0" fmla="*/ 1211 w 14867"/>
                  <a:gd name="T1" fmla="*/ 0 h 21566"/>
                  <a:gd name="T2" fmla="*/ 14867 w 14867"/>
                  <a:gd name="T3" fmla="*/ 5897 h 21566"/>
                  <a:gd name="T4" fmla="*/ 0 w 14867"/>
                  <a:gd name="T5" fmla="*/ 21566 h 21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867" h="21566" fill="none" extrusionOk="0">
                    <a:moveTo>
                      <a:pt x="1211" y="-1"/>
                    </a:moveTo>
                    <a:cubicBezTo>
                      <a:pt x="6317" y="286"/>
                      <a:pt x="11156" y="2376"/>
                      <a:pt x="14867" y="5896"/>
                    </a:cubicBezTo>
                  </a:path>
                  <a:path w="14867" h="21566" stroke="0" extrusionOk="0">
                    <a:moveTo>
                      <a:pt x="1211" y="-1"/>
                    </a:moveTo>
                    <a:cubicBezTo>
                      <a:pt x="6317" y="286"/>
                      <a:pt x="11156" y="2376"/>
                      <a:pt x="14867" y="5896"/>
                    </a:cubicBezTo>
                    <a:lnTo>
                      <a:pt x="0" y="21566"/>
                    </a:lnTo>
                    <a:close/>
                  </a:path>
                </a:pathLst>
              </a:custGeom>
              <a:noFill/>
              <a:ln w="3810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3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4" grpId="0" animBg="1"/>
      <p:bldP spid="42" grpId="0" animBg="1"/>
      <p:bldP spid="53" grpId="0" animBg="1"/>
      <p:bldP spid="54" grpId="0" animBg="1"/>
      <p:bldP spid="55" grpId="0" animBg="1"/>
      <p:bldP spid="59" grpId="0" animBg="1"/>
      <p:bldP spid="60" grpId="0" animBg="1"/>
      <p:bldP spid="67" grpId="0" autoUpdateAnimBg="0"/>
      <p:bldP spid="68" grpId="0" autoUpdateAnimBg="0"/>
      <p:bldP spid="10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69"/>
          <p:cNvSpPr>
            <a:spLocks noChangeShapeType="1"/>
          </p:cNvSpPr>
          <p:nvPr/>
        </p:nvSpPr>
        <p:spPr bwMode="auto">
          <a:xfrm flipH="1">
            <a:off x="5580063" y="1943100"/>
            <a:ext cx="2700337" cy="14351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" name="AutoShape 181"/>
          <p:cNvSpPr>
            <a:spLocks noChangeArrowheads="1"/>
          </p:cNvSpPr>
          <p:nvPr/>
        </p:nvSpPr>
        <p:spPr bwMode="auto">
          <a:xfrm rot="908305" flipV="1">
            <a:off x="1319213" y="2571750"/>
            <a:ext cx="944562" cy="1343025"/>
          </a:xfrm>
          <a:prstGeom prst="parallelogram">
            <a:avLst>
              <a:gd name="adj" fmla="val 38778"/>
            </a:avLst>
          </a:prstGeom>
          <a:solidFill>
            <a:srgbClr val="CC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4" name="Rectangle 12"/>
          <p:cNvSpPr txBox="1">
            <a:spLocks noChangeArrowheads="1"/>
          </p:cNvSpPr>
          <p:nvPr/>
        </p:nvSpPr>
        <p:spPr>
          <a:xfrm>
            <a:off x="342900" y="152400"/>
            <a:ext cx="1619250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2400" b="1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zadatak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625474" y="4337050"/>
            <a:ext cx="25892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 dirty="0" smtClean="0">
                <a:solidFill>
                  <a:srgbClr val="000099"/>
                </a:solidFill>
              </a:rPr>
              <a:t>Prostorno rješenje:</a:t>
            </a:r>
            <a:endParaRPr lang="en-GB" dirty="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71450" y="600075"/>
            <a:ext cx="36957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Konstruirati projekcije </a:t>
            </a:r>
            <a:r>
              <a:rPr lang="hr-HR" b="1">
                <a:solidFill>
                  <a:srgbClr val="990000"/>
                </a:solidFill>
              </a:rPr>
              <a:t>rotacijskog valjka</a:t>
            </a:r>
            <a:r>
              <a:rPr lang="hr-HR"/>
              <a:t> kojemu je </a:t>
            </a:r>
            <a:r>
              <a:rPr lang="hr-HR" i="1"/>
              <a:t>GH </a:t>
            </a:r>
            <a:r>
              <a:rPr lang="hr-HR"/>
              <a:t>tetiva kružnice osnovice, a os </a:t>
            </a:r>
            <a:r>
              <a:rPr lang="hr-HR" i="1"/>
              <a:t>o </a:t>
            </a:r>
            <a:r>
              <a:rPr lang="hr-HR"/>
              <a:t>duljine </a:t>
            </a:r>
            <a:r>
              <a:rPr lang="hr-HR" b="1"/>
              <a:t>d </a:t>
            </a:r>
            <a:r>
              <a:rPr lang="hr-HR"/>
              <a:t>leži u ravnini </a:t>
            </a:r>
            <a:r>
              <a:rPr lang="hr-HR" b="1">
                <a:sym typeface="Symbol" pitchFamily="18" charset="2"/>
              </a:rPr>
              <a:t></a:t>
            </a:r>
            <a:r>
              <a:rPr lang="hr-HR"/>
              <a:t>.</a:t>
            </a:r>
            <a:endParaRPr lang="en-GB"/>
          </a:p>
        </p:txBody>
      </p:sp>
      <p:grpSp>
        <p:nvGrpSpPr>
          <p:cNvPr id="7" name="Group 171"/>
          <p:cNvGrpSpPr>
            <a:grpSpLocks/>
          </p:cNvGrpSpPr>
          <p:nvPr/>
        </p:nvGrpSpPr>
        <p:grpSpPr bwMode="auto">
          <a:xfrm>
            <a:off x="1244600" y="1719263"/>
            <a:ext cx="414338" cy="2519362"/>
            <a:chOff x="796" y="1085"/>
            <a:chExt cx="261" cy="1587"/>
          </a:xfrm>
        </p:grpSpPr>
        <p:sp>
          <p:nvSpPr>
            <p:cNvPr id="8" name="Line 166"/>
            <p:cNvSpPr>
              <a:spLocks noChangeShapeType="1"/>
            </p:cNvSpPr>
            <p:nvPr/>
          </p:nvSpPr>
          <p:spPr bwMode="auto">
            <a:xfrm>
              <a:off x="960" y="1200"/>
              <a:ext cx="0" cy="147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" name="Text Box 169"/>
            <p:cNvSpPr txBox="1">
              <a:spLocks noChangeArrowheads="1"/>
            </p:cNvSpPr>
            <p:nvPr/>
          </p:nvSpPr>
          <p:spPr bwMode="auto">
            <a:xfrm>
              <a:off x="796" y="1085"/>
              <a:ext cx="2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0000"/>
                  </a:solidFill>
                </a:rPr>
                <a:t>o</a:t>
              </a:r>
              <a:endParaRPr lang="en-GB">
                <a:solidFill>
                  <a:srgbClr val="990000"/>
                </a:solidFill>
              </a:endParaRPr>
            </a:p>
          </p:txBody>
        </p:sp>
      </p:grpSp>
      <p:grpSp>
        <p:nvGrpSpPr>
          <p:cNvPr id="10" name="Group 184"/>
          <p:cNvGrpSpPr>
            <a:grpSpLocks/>
          </p:cNvGrpSpPr>
          <p:nvPr/>
        </p:nvGrpSpPr>
        <p:grpSpPr bwMode="auto">
          <a:xfrm>
            <a:off x="779463" y="2192338"/>
            <a:ext cx="1454150" cy="1917700"/>
            <a:chOff x="491" y="1381"/>
            <a:chExt cx="916" cy="1208"/>
          </a:xfrm>
        </p:grpSpPr>
        <p:sp>
          <p:nvSpPr>
            <p:cNvPr id="11" name="Oval 177"/>
            <p:cNvSpPr>
              <a:spLocks noChangeArrowheads="1"/>
            </p:cNvSpPr>
            <p:nvPr/>
          </p:nvSpPr>
          <p:spPr bwMode="auto">
            <a:xfrm>
              <a:off x="491" y="1381"/>
              <a:ext cx="913" cy="34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AutoShape 176"/>
            <p:cNvSpPr>
              <a:spLocks noChangeArrowheads="1"/>
            </p:cNvSpPr>
            <p:nvPr/>
          </p:nvSpPr>
          <p:spPr bwMode="auto">
            <a:xfrm rot="-5400000">
              <a:off x="435" y="1617"/>
              <a:ext cx="1029" cy="915"/>
            </a:xfrm>
            <a:prstGeom prst="flowChartOnlineStorag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3" name="Group 170"/>
          <p:cNvGrpSpPr>
            <a:grpSpLocks/>
          </p:cNvGrpSpPr>
          <p:nvPr/>
        </p:nvGrpSpPr>
        <p:grpSpPr bwMode="auto">
          <a:xfrm>
            <a:off x="1189038" y="2168525"/>
            <a:ext cx="1447800" cy="952500"/>
            <a:chOff x="709" y="1364"/>
            <a:chExt cx="912" cy="600"/>
          </a:xfrm>
        </p:grpSpPr>
        <p:sp>
          <p:nvSpPr>
            <p:cNvPr id="14" name="Line 164"/>
            <p:cNvSpPr>
              <a:spLocks noChangeShapeType="1"/>
            </p:cNvSpPr>
            <p:nvPr/>
          </p:nvSpPr>
          <p:spPr bwMode="auto">
            <a:xfrm flipV="1">
              <a:off x="854" y="1511"/>
              <a:ext cx="495" cy="20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" name="Oval 163"/>
            <p:cNvSpPr>
              <a:spLocks noChangeArrowheads="1"/>
            </p:cNvSpPr>
            <p:nvPr/>
          </p:nvSpPr>
          <p:spPr bwMode="auto">
            <a:xfrm>
              <a:off x="826" y="1686"/>
              <a:ext cx="60" cy="6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" name="Oval 162"/>
            <p:cNvSpPr>
              <a:spLocks noChangeArrowheads="1"/>
            </p:cNvSpPr>
            <p:nvPr/>
          </p:nvSpPr>
          <p:spPr bwMode="auto">
            <a:xfrm>
              <a:off x="1316" y="1477"/>
              <a:ext cx="63" cy="63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" name="Text Box 167"/>
            <p:cNvSpPr txBox="1">
              <a:spLocks noChangeArrowheads="1"/>
            </p:cNvSpPr>
            <p:nvPr/>
          </p:nvSpPr>
          <p:spPr bwMode="auto">
            <a:xfrm>
              <a:off x="709" y="1733"/>
              <a:ext cx="2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G</a:t>
              </a:r>
              <a:endParaRPr lang="en-GB"/>
            </a:p>
          </p:txBody>
        </p:sp>
        <p:sp>
          <p:nvSpPr>
            <p:cNvPr id="18" name="Text Box 168"/>
            <p:cNvSpPr txBox="1">
              <a:spLocks noChangeArrowheads="1"/>
            </p:cNvSpPr>
            <p:nvPr/>
          </p:nvSpPr>
          <p:spPr bwMode="auto">
            <a:xfrm>
              <a:off x="1399" y="1364"/>
              <a:ext cx="22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H</a:t>
              </a:r>
              <a:endParaRPr lang="en-GB"/>
            </a:p>
          </p:txBody>
        </p:sp>
      </p:grpSp>
      <p:grpSp>
        <p:nvGrpSpPr>
          <p:cNvPr id="19" name="Group 180"/>
          <p:cNvGrpSpPr>
            <a:grpSpLocks/>
          </p:cNvGrpSpPr>
          <p:nvPr/>
        </p:nvGrpSpPr>
        <p:grpSpPr bwMode="auto">
          <a:xfrm>
            <a:off x="1676400" y="2190750"/>
            <a:ext cx="323850" cy="403225"/>
            <a:chOff x="1062" y="1377"/>
            <a:chExt cx="204" cy="254"/>
          </a:xfrm>
        </p:grpSpPr>
        <p:sp>
          <p:nvSpPr>
            <p:cNvPr id="20" name="Oval 178"/>
            <p:cNvSpPr>
              <a:spLocks noChangeArrowheads="1"/>
            </p:cNvSpPr>
            <p:nvPr/>
          </p:nvSpPr>
          <p:spPr bwMode="auto">
            <a:xfrm>
              <a:off x="1128" y="1575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1" name="Text Box 179"/>
            <p:cNvSpPr txBox="1">
              <a:spLocks noChangeArrowheads="1"/>
            </p:cNvSpPr>
            <p:nvPr/>
          </p:nvSpPr>
          <p:spPr bwMode="auto">
            <a:xfrm>
              <a:off x="1062" y="137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endParaRPr lang="en-GB"/>
            </a:p>
          </p:txBody>
        </p:sp>
      </p:grpSp>
      <p:sp>
        <p:nvSpPr>
          <p:cNvPr id="22" name="Text Box 183"/>
          <p:cNvSpPr txBox="1">
            <a:spLocks noChangeArrowheads="1"/>
          </p:cNvSpPr>
          <p:nvPr/>
        </p:nvSpPr>
        <p:spPr bwMode="auto">
          <a:xfrm>
            <a:off x="161924" y="4624388"/>
            <a:ext cx="405288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 smtClean="0"/>
              <a:t>a) Odrediti simetralnu </a:t>
            </a:r>
            <a:r>
              <a:rPr lang="hr-HR" sz="1600" dirty="0"/>
              <a:t>ravninu </a:t>
            </a:r>
            <a:r>
              <a:rPr lang="hr-HR" sz="1600" b="1" dirty="0">
                <a:sym typeface="Symbol" pitchFamily="18" charset="2"/>
              </a:rPr>
              <a:t></a:t>
            </a:r>
            <a:r>
              <a:rPr lang="hr-HR" sz="1600" dirty="0">
                <a:sym typeface="Symbol" pitchFamily="18" charset="2"/>
              </a:rPr>
              <a:t>   dužine </a:t>
            </a:r>
            <a:r>
              <a:rPr lang="hr-HR" sz="1600" i="1" dirty="0" smtClean="0">
                <a:sym typeface="Symbol" pitchFamily="18" charset="2"/>
              </a:rPr>
              <a:t>GH</a:t>
            </a:r>
            <a:r>
              <a:rPr lang="hr-HR" sz="1600" dirty="0" smtClean="0">
                <a:sym typeface="Symbol" pitchFamily="18" charset="2"/>
              </a:rPr>
              <a:t>.</a:t>
            </a:r>
            <a:endParaRPr lang="en-GB" sz="1600" dirty="0"/>
          </a:p>
        </p:txBody>
      </p:sp>
      <p:sp>
        <p:nvSpPr>
          <p:cNvPr id="23" name="Line 185"/>
          <p:cNvSpPr>
            <a:spLocks noChangeShapeType="1"/>
          </p:cNvSpPr>
          <p:nvPr/>
        </p:nvSpPr>
        <p:spPr bwMode="auto">
          <a:xfrm>
            <a:off x="1924050" y="1704975"/>
            <a:ext cx="19050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" name="Text Box 186"/>
          <p:cNvSpPr txBox="1">
            <a:spLocks noChangeArrowheads="1"/>
          </p:cNvSpPr>
          <p:nvPr/>
        </p:nvSpPr>
        <p:spPr bwMode="auto">
          <a:xfrm>
            <a:off x="2724150" y="1676400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CC0000"/>
                </a:solidFill>
              </a:rPr>
              <a:t>d</a:t>
            </a:r>
            <a:endParaRPr lang="en-GB" b="1">
              <a:solidFill>
                <a:srgbClr val="CC0000"/>
              </a:solidFill>
            </a:endParaRPr>
          </a:p>
        </p:txBody>
      </p:sp>
      <p:sp>
        <p:nvSpPr>
          <p:cNvPr id="25" name="Text Box 187"/>
          <p:cNvSpPr txBox="1">
            <a:spLocks noChangeArrowheads="1"/>
          </p:cNvSpPr>
          <p:nvPr/>
        </p:nvSpPr>
        <p:spPr bwMode="auto">
          <a:xfrm>
            <a:off x="142844" y="4878400"/>
            <a:ext cx="233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b) </a:t>
            </a:r>
            <a:r>
              <a:rPr lang="hr-HR" sz="1600" i="1" dirty="0"/>
              <a:t>o</a:t>
            </a:r>
            <a:r>
              <a:rPr lang="hr-HR" sz="1600" dirty="0"/>
              <a:t> = </a:t>
            </a:r>
            <a:r>
              <a:rPr lang="hr-HR" sz="1600" b="1" dirty="0">
                <a:sym typeface="Symbol" pitchFamily="18" charset="2"/>
              </a:rPr>
              <a:t></a:t>
            </a:r>
            <a:r>
              <a:rPr lang="hr-HR" sz="1600" dirty="0">
                <a:sym typeface="Symbol" pitchFamily="18" charset="2"/>
              </a:rPr>
              <a:t>  </a:t>
            </a:r>
            <a:r>
              <a:rPr lang="hr-HR" sz="1600" b="1" dirty="0">
                <a:sym typeface="Symbol" pitchFamily="18" charset="2"/>
              </a:rPr>
              <a:t></a:t>
            </a:r>
            <a:r>
              <a:rPr lang="hr-HR" sz="1600" dirty="0">
                <a:sym typeface="Symbol" pitchFamily="18" charset="2"/>
              </a:rPr>
              <a:t> </a:t>
            </a:r>
            <a:endParaRPr lang="en-GB" sz="1600" dirty="0">
              <a:sym typeface="Symbol" pitchFamily="18" charset="2"/>
            </a:endParaRPr>
          </a:p>
        </p:txBody>
      </p:sp>
      <p:sp>
        <p:nvSpPr>
          <p:cNvPr id="26" name="Line 188"/>
          <p:cNvSpPr>
            <a:spLocks noChangeShapeType="1"/>
          </p:cNvSpPr>
          <p:nvPr/>
        </p:nvSpPr>
        <p:spPr bwMode="auto">
          <a:xfrm>
            <a:off x="3914775" y="3914775"/>
            <a:ext cx="5229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7" name="Text Box 189"/>
          <p:cNvSpPr txBox="1">
            <a:spLocks noChangeArrowheads="1"/>
          </p:cNvSpPr>
          <p:nvPr/>
        </p:nvSpPr>
        <p:spPr bwMode="auto">
          <a:xfrm>
            <a:off x="8258175" y="3571875"/>
            <a:ext cx="40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x</a:t>
            </a:r>
            <a:endParaRPr lang="en-GB"/>
          </a:p>
        </p:txBody>
      </p:sp>
      <p:sp>
        <p:nvSpPr>
          <p:cNvPr id="28" name="Line 190"/>
          <p:cNvSpPr>
            <a:spLocks noChangeShapeType="1"/>
          </p:cNvSpPr>
          <p:nvPr/>
        </p:nvSpPr>
        <p:spPr bwMode="auto">
          <a:xfrm flipH="1">
            <a:off x="5702300" y="2552700"/>
            <a:ext cx="647700" cy="66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9" name="Line 191"/>
          <p:cNvSpPr>
            <a:spLocks noChangeShapeType="1"/>
          </p:cNvSpPr>
          <p:nvPr/>
        </p:nvSpPr>
        <p:spPr bwMode="auto">
          <a:xfrm>
            <a:off x="5710238" y="5815013"/>
            <a:ext cx="647700" cy="500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0" name="Line 192"/>
          <p:cNvSpPr>
            <a:spLocks noChangeShapeType="1"/>
          </p:cNvSpPr>
          <p:nvPr/>
        </p:nvSpPr>
        <p:spPr bwMode="auto">
          <a:xfrm>
            <a:off x="5708650" y="3205163"/>
            <a:ext cx="0" cy="2613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31" name="Line 193"/>
          <p:cNvSpPr>
            <a:spLocks noChangeShapeType="1"/>
          </p:cNvSpPr>
          <p:nvPr/>
        </p:nvSpPr>
        <p:spPr bwMode="auto">
          <a:xfrm>
            <a:off x="6350000" y="2565400"/>
            <a:ext cx="0" cy="3749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2" name="Group 230"/>
          <p:cNvGrpSpPr>
            <a:grpSpLocks/>
          </p:cNvGrpSpPr>
          <p:nvPr/>
        </p:nvGrpSpPr>
        <p:grpSpPr bwMode="auto">
          <a:xfrm>
            <a:off x="5308600" y="2882900"/>
            <a:ext cx="3470275" cy="3187700"/>
            <a:chOff x="3344" y="1816"/>
            <a:chExt cx="2186" cy="2008"/>
          </a:xfrm>
        </p:grpSpPr>
        <p:sp>
          <p:nvSpPr>
            <p:cNvPr id="33" name="Line 194"/>
            <p:cNvSpPr>
              <a:spLocks noChangeShapeType="1"/>
            </p:cNvSpPr>
            <p:nvPr/>
          </p:nvSpPr>
          <p:spPr bwMode="auto">
            <a:xfrm rot="5400000">
              <a:off x="3646" y="2593"/>
              <a:ext cx="1387" cy="1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4" name="Line 195"/>
            <p:cNvSpPr>
              <a:spLocks noChangeShapeType="1"/>
            </p:cNvSpPr>
            <p:nvPr/>
          </p:nvSpPr>
          <p:spPr bwMode="auto">
            <a:xfrm>
              <a:off x="3344" y="1816"/>
              <a:ext cx="21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Line 196"/>
            <p:cNvSpPr>
              <a:spLocks noChangeShapeType="1"/>
            </p:cNvSpPr>
            <p:nvPr/>
          </p:nvSpPr>
          <p:spPr bwMode="auto">
            <a:xfrm>
              <a:off x="4856" y="1822"/>
              <a:ext cx="0" cy="6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6" name="Text Box 207"/>
          <p:cNvSpPr txBox="1">
            <a:spLocks noChangeArrowheads="1"/>
          </p:cNvSpPr>
          <p:nvPr/>
        </p:nvSpPr>
        <p:spPr bwMode="auto">
          <a:xfrm>
            <a:off x="5270500" y="5689600"/>
            <a:ext cx="48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G’</a:t>
            </a:r>
            <a:endParaRPr lang="en-GB"/>
          </a:p>
        </p:txBody>
      </p:sp>
      <p:sp>
        <p:nvSpPr>
          <p:cNvPr id="37" name="Text Box 209"/>
          <p:cNvSpPr txBox="1">
            <a:spLocks noChangeArrowheads="1"/>
          </p:cNvSpPr>
          <p:nvPr/>
        </p:nvSpPr>
        <p:spPr bwMode="auto">
          <a:xfrm>
            <a:off x="6080125" y="6305550"/>
            <a:ext cx="49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H’</a:t>
            </a:r>
            <a:endParaRPr lang="en-GB"/>
          </a:p>
        </p:txBody>
      </p:sp>
      <p:sp>
        <p:nvSpPr>
          <p:cNvPr id="38" name="Text Box 210"/>
          <p:cNvSpPr txBox="1">
            <a:spLocks noChangeArrowheads="1"/>
          </p:cNvSpPr>
          <p:nvPr/>
        </p:nvSpPr>
        <p:spPr bwMode="auto">
          <a:xfrm>
            <a:off x="5195888" y="3095625"/>
            <a:ext cx="51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G’’</a:t>
            </a:r>
            <a:endParaRPr lang="en-GB"/>
          </a:p>
        </p:txBody>
      </p:sp>
      <p:sp>
        <p:nvSpPr>
          <p:cNvPr id="39" name="Text Box 211"/>
          <p:cNvSpPr txBox="1">
            <a:spLocks noChangeArrowheads="1"/>
          </p:cNvSpPr>
          <p:nvPr/>
        </p:nvSpPr>
        <p:spPr bwMode="auto">
          <a:xfrm>
            <a:off x="6143625" y="2165350"/>
            <a:ext cx="52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H’’</a:t>
            </a:r>
            <a:endParaRPr lang="en-GB"/>
          </a:p>
        </p:txBody>
      </p:sp>
      <p:grpSp>
        <p:nvGrpSpPr>
          <p:cNvPr id="40" name="Group 229"/>
          <p:cNvGrpSpPr>
            <a:grpSpLocks/>
          </p:cNvGrpSpPr>
          <p:nvPr/>
        </p:nvGrpSpPr>
        <p:grpSpPr bwMode="auto">
          <a:xfrm>
            <a:off x="5683250" y="2543175"/>
            <a:ext cx="514350" cy="3852863"/>
            <a:chOff x="3580" y="1602"/>
            <a:chExt cx="324" cy="2427"/>
          </a:xfrm>
        </p:grpSpPr>
        <p:sp>
          <p:nvSpPr>
            <p:cNvPr id="41" name="Oval 199"/>
            <p:cNvSpPr>
              <a:spLocks noChangeArrowheads="1"/>
            </p:cNvSpPr>
            <p:nvPr/>
          </p:nvSpPr>
          <p:spPr bwMode="auto">
            <a:xfrm>
              <a:off x="3770" y="3788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Oval 202"/>
            <p:cNvSpPr>
              <a:spLocks noChangeArrowheads="1"/>
            </p:cNvSpPr>
            <p:nvPr/>
          </p:nvSpPr>
          <p:spPr bwMode="auto">
            <a:xfrm>
              <a:off x="3770" y="1787"/>
              <a:ext cx="56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Line 206"/>
            <p:cNvSpPr>
              <a:spLocks noChangeShapeType="1"/>
            </p:cNvSpPr>
            <p:nvPr/>
          </p:nvSpPr>
          <p:spPr bwMode="auto">
            <a:xfrm>
              <a:off x="3802" y="1846"/>
              <a:ext cx="0" cy="19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4" name="Text Box 212"/>
            <p:cNvSpPr txBox="1">
              <a:spLocks noChangeArrowheads="1"/>
            </p:cNvSpPr>
            <p:nvPr/>
          </p:nvSpPr>
          <p:spPr bwMode="auto">
            <a:xfrm>
              <a:off x="3580" y="1602"/>
              <a:ext cx="3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P’’</a:t>
              </a:r>
              <a:endParaRPr lang="en-GB"/>
            </a:p>
          </p:txBody>
        </p:sp>
        <p:sp>
          <p:nvSpPr>
            <p:cNvPr id="45" name="Text Box 213"/>
            <p:cNvSpPr txBox="1">
              <a:spLocks noChangeArrowheads="1"/>
            </p:cNvSpPr>
            <p:nvPr/>
          </p:nvSpPr>
          <p:spPr bwMode="auto">
            <a:xfrm>
              <a:off x="3588" y="3798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P’</a:t>
              </a:r>
              <a:endParaRPr lang="en-GB"/>
            </a:p>
          </p:txBody>
        </p:sp>
      </p:grpSp>
      <p:grpSp>
        <p:nvGrpSpPr>
          <p:cNvPr id="46" name="Group 231"/>
          <p:cNvGrpSpPr>
            <a:grpSpLocks/>
          </p:cNvGrpSpPr>
          <p:nvPr/>
        </p:nvGrpSpPr>
        <p:grpSpPr bwMode="auto">
          <a:xfrm>
            <a:off x="4945063" y="179388"/>
            <a:ext cx="3825875" cy="6381750"/>
            <a:chOff x="3115" y="113"/>
            <a:chExt cx="2410" cy="4020"/>
          </a:xfrm>
        </p:grpSpPr>
        <p:sp>
          <p:nvSpPr>
            <p:cNvPr id="47" name="Line 197"/>
            <p:cNvSpPr>
              <a:spLocks noChangeShapeType="1"/>
            </p:cNvSpPr>
            <p:nvPr/>
          </p:nvSpPr>
          <p:spPr bwMode="auto">
            <a:xfrm rot="5400000" flipH="1">
              <a:off x="3142" y="86"/>
              <a:ext cx="2356" cy="241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Line 198"/>
            <p:cNvSpPr>
              <a:spLocks noChangeShapeType="1"/>
            </p:cNvSpPr>
            <p:nvPr/>
          </p:nvSpPr>
          <p:spPr bwMode="auto">
            <a:xfrm rot="5400000">
              <a:off x="4042" y="2656"/>
              <a:ext cx="1665" cy="1290"/>
            </a:xfrm>
            <a:prstGeom prst="line">
              <a:avLst/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9" name="Text Box 214"/>
            <p:cNvSpPr txBox="1">
              <a:spLocks noChangeArrowheads="1"/>
            </p:cNvSpPr>
            <p:nvPr/>
          </p:nvSpPr>
          <p:spPr bwMode="auto">
            <a:xfrm>
              <a:off x="4848" y="3238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CC"/>
                  </a:solidFill>
                </a:rPr>
                <a:t>s</a:t>
              </a:r>
              <a:r>
                <a:rPr lang="hr-HR" baseline="-25000">
                  <a:solidFill>
                    <a:srgbClr val="0033CC"/>
                  </a:solidFill>
                </a:rPr>
                <a:t>1</a:t>
              </a:r>
              <a:endParaRPr lang="en-GB">
                <a:solidFill>
                  <a:srgbClr val="0033CC"/>
                </a:solidFill>
              </a:endParaRPr>
            </a:p>
          </p:txBody>
        </p:sp>
        <p:sp>
          <p:nvSpPr>
            <p:cNvPr id="50" name="Text Box 215"/>
            <p:cNvSpPr txBox="1">
              <a:spLocks noChangeArrowheads="1"/>
            </p:cNvSpPr>
            <p:nvPr/>
          </p:nvSpPr>
          <p:spPr bwMode="auto">
            <a:xfrm>
              <a:off x="4740" y="148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33CC"/>
                  </a:solidFill>
                </a:rPr>
                <a:t>s</a:t>
              </a:r>
              <a:r>
                <a:rPr lang="hr-HR" baseline="-25000">
                  <a:solidFill>
                    <a:srgbClr val="0033CC"/>
                  </a:solidFill>
                </a:rPr>
                <a:t>2</a:t>
              </a:r>
              <a:endParaRPr lang="en-GB">
                <a:solidFill>
                  <a:srgbClr val="0033CC"/>
                </a:solidFill>
              </a:endParaRPr>
            </a:p>
          </p:txBody>
        </p:sp>
      </p:grpSp>
      <p:sp>
        <p:nvSpPr>
          <p:cNvPr id="51" name="Line 216"/>
          <p:cNvSpPr>
            <a:spLocks noChangeShapeType="1"/>
          </p:cNvSpPr>
          <p:nvPr/>
        </p:nvSpPr>
        <p:spPr bwMode="auto">
          <a:xfrm flipH="1">
            <a:off x="4019550" y="160338"/>
            <a:ext cx="942975" cy="3754437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2" name="Line 217"/>
          <p:cNvSpPr>
            <a:spLocks noChangeShapeType="1"/>
          </p:cNvSpPr>
          <p:nvPr/>
        </p:nvSpPr>
        <p:spPr bwMode="auto">
          <a:xfrm>
            <a:off x="4019550" y="3914775"/>
            <a:ext cx="3214688" cy="2651125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3" name="Text Box 218"/>
          <p:cNvSpPr txBox="1">
            <a:spLocks noChangeArrowheads="1"/>
          </p:cNvSpPr>
          <p:nvPr/>
        </p:nvSpPr>
        <p:spPr bwMode="auto">
          <a:xfrm>
            <a:off x="4349750" y="942975"/>
            <a:ext cx="60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993300"/>
                </a:solidFill>
              </a:rPr>
              <a:t>g</a:t>
            </a:r>
            <a:r>
              <a:rPr lang="hr-HR" b="1" baseline="-25000">
                <a:solidFill>
                  <a:srgbClr val="993300"/>
                </a:solidFill>
              </a:rPr>
              <a:t>2</a:t>
            </a:r>
            <a:endParaRPr lang="en-GB" b="1">
              <a:solidFill>
                <a:srgbClr val="993300"/>
              </a:solidFill>
            </a:endParaRPr>
          </a:p>
        </p:txBody>
      </p:sp>
      <p:sp>
        <p:nvSpPr>
          <p:cNvPr id="54" name="Text Box 219"/>
          <p:cNvSpPr txBox="1">
            <a:spLocks noChangeArrowheads="1"/>
          </p:cNvSpPr>
          <p:nvPr/>
        </p:nvSpPr>
        <p:spPr bwMode="auto">
          <a:xfrm>
            <a:off x="4381500" y="4381500"/>
            <a:ext cx="48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993300"/>
                </a:solidFill>
              </a:rPr>
              <a:t>g</a:t>
            </a:r>
            <a:r>
              <a:rPr lang="hr-HR" b="1" baseline="-25000">
                <a:solidFill>
                  <a:srgbClr val="993300"/>
                </a:solidFill>
              </a:rPr>
              <a:t>1</a:t>
            </a:r>
            <a:endParaRPr lang="en-GB" b="1">
              <a:solidFill>
                <a:srgbClr val="993300"/>
              </a:solidFill>
            </a:endParaRPr>
          </a:p>
        </p:txBody>
      </p:sp>
      <p:grpSp>
        <p:nvGrpSpPr>
          <p:cNvPr id="55" name="Group 232"/>
          <p:cNvGrpSpPr>
            <a:grpSpLocks/>
          </p:cNvGrpSpPr>
          <p:nvPr/>
        </p:nvGrpSpPr>
        <p:grpSpPr bwMode="auto">
          <a:xfrm>
            <a:off x="4960938" y="203200"/>
            <a:ext cx="1954212" cy="6102350"/>
            <a:chOff x="3125" y="128"/>
            <a:chExt cx="1231" cy="3844"/>
          </a:xfrm>
        </p:grpSpPr>
        <p:sp>
          <p:nvSpPr>
            <p:cNvPr id="56" name="Line 220"/>
            <p:cNvSpPr>
              <a:spLocks noChangeShapeType="1"/>
            </p:cNvSpPr>
            <p:nvPr/>
          </p:nvSpPr>
          <p:spPr bwMode="auto">
            <a:xfrm>
              <a:off x="3125" y="128"/>
              <a:ext cx="0" cy="2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7" name="Line 221"/>
            <p:cNvSpPr>
              <a:spLocks noChangeShapeType="1"/>
            </p:cNvSpPr>
            <p:nvPr/>
          </p:nvSpPr>
          <p:spPr bwMode="auto">
            <a:xfrm flipV="1">
              <a:off x="4356" y="2468"/>
              <a:ext cx="0" cy="1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58" name="Group 233"/>
          <p:cNvGrpSpPr>
            <a:grpSpLocks/>
          </p:cNvGrpSpPr>
          <p:nvPr/>
        </p:nvGrpSpPr>
        <p:grpSpPr bwMode="auto">
          <a:xfrm>
            <a:off x="4953000" y="200025"/>
            <a:ext cx="1968500" cy="6092825"/>
            <a:chOff x="3120" y="126"/>
            <a:chExt cx="1240" cy="3838"/>
          </a:xfrm>
        </p:grpSpPr>
        <p:sp>
          <p:nvSpPr>
            <p:cNvPr id="59" name="Line 222"/>
            <p:cNvSpPr>
              <a:spLocks noChangeShapeType="1"/>
            </p:cNvSpPr>
            <p:nvPr/>
          </p:nvSpPr>
          <p:spPr bwMode="auto">
            <a:xfrm>
              <a:off x="3125" y="2455"/>
              <a:ext cx="1235" cy="1509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0" name="Line 223"/>
            <p:cNvSpPr>
              <a:spLocks noChangeShapeType="1"/>
            </p:cNvSpPr>
            <p:nvPr/>
          </p:nvSpPr>
          <p:spPr bwMode="auto">
            <a:xfrm>
              <a:off x="3120" y="126"/>
              <a:ext cx="1240" cy="2346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Text Box 225"/>
            <p:cNvSpPr txBox="1">
              <a:spLocks noChangeArrowheads="1"/>
            </p:cNvSpPr>
            <p:nvPr/>
          </p:nvSpPr>
          <p:spPr bwMode="auto">
            <a:xfrm>
              <a:off x="3129" y="2620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3300"/>
                  </a:solidFill>
                </a:rPr>
                <a:t>o’</a:t>
              </a:r>
              <a:endParaRPr lang="en-GB">
                <a:solidFill>
                  <a:srgbClr val="993300"/>
                </a:solidFill>
              </a:endParaRPr>
            </a:p>
          </p:txBody>
        </p:sp>
        <p:sp>
          <p:nvSpPr>
            <p:cNvPr id="62" name="Text Box 226"/>
            <p:cNvSpPr txBox="1">
              <a:spLocks noChangeArrowheads="1"/>
            </p:cNvSpPr>
            <p:nvPr/>
          </p:nvSpPr>
          <p:spPr bwMode="auto">
            <a:xfrm>
              <a:off x="3254" y="75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3300"/>
                  </a:solidFill>
                </a:rPr>
                <a:t>o’’</a:t>
              </a:r>
              <a:endParaRPr lang="en-GB">
                <a:solidFill>
                  <a:srgbClr val="993300"/>
                </a:solidFill>
              </a:endParaRPr>
            </a:p>
          </p:txBody>
        </p:sp>
      </p:grpSp>
      <p:sp>
        <p:nvSpPr>
          <p:cNvPr id="63" name="Text Box 241"/>
          <p:cNvSpPr txBox="1">
            <a:spLocks noChangeArrowheads="1"/>
          </p:cNvSpPr>
          <p:nvPr/>
        </p:nvSpPr>
        <p:spPr bwMode="auto">
          <a:xfrm>
            <a:off x="142844" y="5143512"/>
            <a:ext cx="3314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c) Ravnina osnovice </a:t>
            </a:r>
            <a:r>
              <a:rPr lang="hr-HR" sz="1600" b="1" dirty="0"/>
              <a:t>P</a:t>
            </a:r>
            <a:r>
              <a:rPr lang="hr-HR" sz="1600" dirty="0"/>
              <a:t> </a:t>
            </a:r>
            <a:r>
              <a:rPr lang="hr-HR" sz="1600" dirty="0">
                <a:sym typeface="Symbol" pitchFamily="18" charset="2"/>
              </a:rPr>
              <a:t> </a:t>
            </a:r>
            <a:r>
              <a:rPr lang="hr-HR" sz="1600" i="1" dirty="0">
                <a:sym typeface="Symbol" pitchFamily="18" charset="2"/>
              </a:rPr>
              <a:t>o</a:t>
            </a:r>
            <a:r>
              <a:rPr lang="hr-HR" sz="1600" dirty="0">
                <a:sym typeface="Symbol" pitchFamily="18" charset="2"/>
              </a:rPr>
              <a:t>, </a:t>
            </a:r>
            <a:r>
              <a:rPr lang="hr-HR" sz="1600" i="1" dirty="0">
                <a:sym typeface="Symbol" pitchFamily="18" charset="2"/>
              </a:rPr>
              <a:t>GH </a:t>
            </a:r>
            <a:r>
              <a:rPr lang="hr-HR" sz="1600" dirty="0">
                <a:sym typeface="Symbol" pitchFamily="18" charset="2"/>
              </a:rPr>
              <a:t> </a:t>
            </a:r>
            <a:r>
              <a:rPr lang="hr-HR" sz="1600" b="1" dirty="0">
                <a:sym typeface="Symbol" pitchFamily="18" charset="2"/>
              </a:rPr>
              <a:t>P</a:t>
            </a:r>
            <a:r>
              <a:rPr lang="hr-HR" sz="1600" dirty="0">
                <a:sym typeface="Symbol" pitchFamily="18" charset="2"/>
              </a:rPr>
              <a:t>.</a:t>
            </a:r>
            <a:endParaRPr lang="en-GB" sz="1600" b="1" dirty="0"/>
          </a:p>
        </p:txBody>
      </p:sp>
      <p:sp>
        <p:nvSpPr>
          <p:cNvPr id="64" name="Text Box 242"/>
          <p:cNvSpPr txBox="1">
            <a:spLocks noChangeArrowheads="1"/>
          </p:cNvSpPr>
          <p:nvPr/>
        </p:nvSpPr>
        <p:spPr bwMode="auto">
          <a:xfrm>
            <a:off x="142844" y="5429264"/>
            <a:ext cx="2327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d) </a:t>
            </a:r>
            <a:r>
              <a:rPr lang="hr-HR" sz="1600" i="1" dirty="0"/>
              <a:t>o </a:t>
            </a:r>
            <a:r>
              <a:rPr lang="hr-HR" sz="1600" dirty="0">
                <a:sym typeface="Symbol" pitchFamily="18" charset="2"/>
              </a:rPr>
              <a:t> </a:t>
            </a:r>
            <a:r>
              <a:rPr lang="hr-HR" sz="1600" b="1" dirty="0">
                <a:sym typeface="Symbol" pitchFamily="18" charset="2"/>
              </a:rPr>
              <a:t>P </a:t>
            </a:r>
            <a:r>
              <a:rPr lang="hr-HR" sz="1600" dirty="0">
                <a:sym typeface="Symbol" pitchFamily="18" charset="2"/>
              </a:rPr>
              <a:t>= </a:t>
            </a:r>
            <a:r>
              <a:rPr lang="hr-HR" sz="1600" i="1" dirty="0">
                <a:sym typeface="Symbol" pitchFamily="18" charset="2"/>
              </a:rPr>
              <a:t>S </a:t>
            </a:r>
            <a:endParaRPr lang="en-GB" sz="1600" dirty="0">
              <a:sym typeface="Symbol" pitchFamily="18" charset="2"/>
            </a:endParaRPr>
          </a:p>
        </p:txBody>
      </p:sp>
      <p:grpSp>
        <p:nvGrpSpPr>
          <p:cNvPr id="65" name="Group 245"/>
          <p:cNvGrpSpPr>
            <a:grpSpLocks/>
          </p:cNvGrpSpPr>
          <p:nvPr/>
        </p:nvGrpSpPr>
        <p:grpSpPr bwMode="auto">
          <a:xfrm>
            <a:off x="4953000" y="3898900"/>
            <a:ext cx="1771650" cy="1003300"/>
            <a:chOff x="3120" y="2456"/>
            <a:chExt cx="1116" cy="632"/>
          </a:xfrm>
        </p:grpSpPr>
        <p:sp>
          <p:nvSpPr>
            <p:cNvPr id="66" name="Line 243"/>
            <p:cNvSpPr>
              <a:spLocks noChangeShapeType="1"/>
            </p:cNvSpPr>
            <p:nvPr/>
          </p:nvSpPr>
          <p:spPr bwMode="auto">
            <a:xfrm>
              <a:off x="3128" y="2464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7" name="Line 244"/>
            <p:cNvSpPr>
              <a:spLocks noChangeShapeType="1"/>
            </p:cNvSpPr>
            <p:nvPr/>
          </p:nvSpPr>
          <p:spPr bwMode="auto">
            <a:xfrm flipH="1">
              <a:off x="3120" y="2456"/>
              <a:ext cx="1116" cy="5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8" name="Line 246"/>
          <p:cNvSpPr>
            <a:spLocks noChangeShapeType="1"/>
          </p:cNvSpPr>
          <p:nvPr/>
        </p:nvSpPr>
        <p:spPr bwMode="auto">
          <a:xfrm flipV="1">
            <a:off x="5664200" y="3917950"/>
            <a:ext cx="0" cy="8445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9" name="Line 247"/>
          <p:cNvSpPr>
            <a:spLocks noChangeShapeType="1"/>
          </p:cNvSpPr>
          <p:nvPr/>
        </p:nvSpPr>
        <p:spPr bwMode="auto">
          <a:xfrm flipV="1">
            <a:off x="4953000" y="2947988"/>
            <a:ext cx="1447800" cy="1884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70" name="Group 254"/>
          <p:cNvGrpSpPr>
            <a:grpSpLocks/>
          </p:cNvGrpSpPr>
          <p:nvPr/>
        </p:nvGrpSpPr>
        <p:grpSpPr bwMode="auto">
          <a:xfrm>
            <a:off x="6357938" y="2990850"/>
            <a:ext cx="471487" cy="2752725"/>
            <a:chOff x="4005" y="1884"/>
            <a:chExt cx="297" cy="1734"/>
          </a:xfrm>
        </p:grpSpPr>
        <p:sp>
          <p:nvSpPr>
            <p:cNvPr id="71" name="Oval 249"/>
            <p:cNvSpPr>
              <a:spLocks noChangeArrowheads="1"/>
            </p:cNvSpPr>
            <p:nvPr/>
          </p:nvSpPr>
          <p:spPr bwMode="auto">
            <a:xfrm>
              <a:off x="4005" y="3534"/>
              <a:ext cx="56" cy="56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72" name="Line 252"/>
            <p:cNvSpPr>
              <a:spLocks noChangeShapeType="1"/>
            </p:cNvSpPr>
            <p:nvPr/>
          </p:nvSpPr>
          <p:spPr bwMode="auto">
            <a:xfrm>
              <a:off x="4032" y="1884"/>
              <a:ext cx="0" cy="1668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3" name="Text Box 253"/>
            <p:cNvSpPr txBox="1">
              <a:spLocks noChangeArrowheads="1"/>
            </p:cNvSpPr>
            <p:nvPr/>
          </p:nvSpPr>
          <p:spPr bwMode="auto">
            <a:xfrm>
              <a:off x="4041" y="3387"/>
              <a:ext cx="2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9900"/>
                  </a:solidFill>
                </a:rPr>
                <a:t>S’</a:t>
              </a:r>
              <a:endParaRPr lang="en-GB">
                <a:solidFill>
                  <a:srgbClr val="009900"/>
                </a:solidFill>
              </a:endParaRPr>
            </a:p>
          </p:txBody>
        </p:sp>
      </p:grpSp>
      <p:sp>
        <p:nvSpPr>
          <p:cNvPr id="74" name="Text Box 255"/>
          <p:cNvSpPr txBox="1">
            <a:spLocks noChangeArrowheads="1"/>
          </p:cNvSpPr>
          <p:nvPr/>
        </p:nvSpPr>
        <p:spPr bwMode="auto">
          <a:xfrm>
            <a:off x="142844" y="5715016"/>
            <a:ext cx="3581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e) </a:t>
            </a:r>
            <a:r>
              <a:rPr lang="hr-HR" sz="1600" dirty="0" smtClean="0"/>
              <a:t>Kružnica </a:t>
            </a:r>
            <a:r>
              <a:rPr lang="hr-HR" sz="1600" i="1" dirty="0" smtClean="0"/>
              <a:t>k</a:t>
            </a:r>
            <a:r>
              <a:rPr lang="hr-HR" sz="1600" dirty="0" smtClean="0"/>
              <a:t>(</a:t>
            </a:r>
            <a:r>
              <a:rPr lang="hr-HR" sz="1600" i="1" dirty="0" smtClean="0"/>
              <a:t>S</a:t>
            </a:r>
            <a:r>
              <a:rPr lang="hr-HR" sz="1600" dirty="0"/>
              <a:t>, </a:t>
            </a:r>
            <a:r>
              <a:rPr lang="hr-HR" sz="1600" i="1" dirty="0"/>
              <a:t>SG</a:t>
            </a:r>
            <a:r>
              <a:rPr lang="hr-HR" sz="1600" dirty="0" smtClean="0"/>
              <a:t>)</a:t>
            </a:r>
            <a:r>
              <a:rPr lang="hr-HR" sz="1600" dirty="0" smtClean="0">
                <a:sym typeface="Symbol" pitchFamily="18" charset="2"/>
              </a:rPr>
              <a:t>  </a:t>
            </a:r>
            <a:r>
              <a:rPr lang="hr-HR" sz="1600" b="1" dirty="0" smtClean="0">
                <a:sym typeface="Symbol" pitchFamily="18" charset="2"/>
              </a:rPr>
              <a:t>P</a:t>
            </a:r>
            <a:r>
              <a:rPr lang="hr-HR" sz="1600" dirty="0" smtClean="0"/>
              <a:t>.</a:t>
            </a:r>
            <a:endParaRPr lang="en-GB" sz="1600" dirty="0"/>
          </a:p>
        </p:txBody>
      </p:sp>
      <p:grpSp>
        <p:nvGrpSpPr>
          <p:cNvPr id="75" name="Group 258"/>
          <p:cNvGrpSpPr>
            <a:grpSpLocks/>
          </p:cNvGrpSpPr>
          <p:nvPr/>
        </p:nvGrpSpPr>
        <p:grpSpPr bwMode="auto">
          <a:xfrm>
            <a:off x="5746750" y="2952750"/>
            <a:ext cx="628650" cy="2863850"/>
            <a:chOff x="3620" y="1860"/>
            <a:chExt cx="396" cy="1804"/>
          </a:xfrm>
        </p:grpSpPr>
        <p:sp>
          <p:nvSpPr>
            <p:cNvPr id="76" name="Line 256"/>
            <p:cNvSpPr>
              <a:spLocks noChangeShapeType="1"/>
            </p:cNvSpPr>
            <p:nvPr/>
          </p:nvSpPr>
          <p:spPr bwMode="auto">
            <a:xfrm flipV="1">
              <a:off x="3620" y="1860"/>
              <a:ext cx="396" cy="15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7" name="Line 257"/>
            <p:cNvSpPr>
              <a:spLocks noChangeShapeType="1"/>
            </p:cNvSpPr>
            <p:nvPr/>
          </p:nvSpPr>
          <p:spPr bwMode="auto">
            <a:xfrm flipV="1">
              <a:off x="3624" y="3568"/>
              <a:ext cx="384" cy="96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8" name="Group 261"/>
          <p:cNvGrpSpPr>
            <a:grpSpLocks/>
          </p:cNvGrpSpPr>
          <p:nvPr/>
        </p:nvGrpSpPr>
        <p:grpSpPr bwMode="auto">
          <a:xfrm>
            <a:off x="5683250" y="2940050"/>
            <a:ext cx="679450" cy="222250"/>
            <a:chOff x="3580" y="1852"/>
            <a:chExt cx="428" cy="140"/>
          </a:xfrm>
        </p:grpSpPr>
        <p:sp>
          <p:nvSpPr>
            <p:cNvPr id="79" name="Line 259"/>
            <p:cNvSpPr>
              <a:spLocks noChangeShapeType="1"/>
            </p:cNvSpPr>
            <p:nvPr/>
          </p:nvSpPr>
          <p:spPr bwMode="auto">
            <a:xfrm flipH="1">
              <a:off x="3580" y="1852"/>
              <a:ext cx="42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260"/>
            <p:cNvSpPr>
              <a:spLocks noChangeShapeType="1"/>
            </p:cNvSpPr>
            <p:nvPr/>
          </p:nvSpPr>
          <p:spPr bwMode="auto">
            <a:xfrm flipV="1">
              <a:off x="3592" y="1852"/>
              <a:ext cx="0" cy="1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81" name="Line 263"/>
          <p:cNvSpPr>
            <a:spLocks noChangeShapeType="1"/>
          </p:cNvSpPr>
          <p:nvPr/>
        </p:nvSpPr>
        <p:spPr bwMode="auto">
          <a:xfrm>
            <a:off x="5702300" y="2946400"/>
            <a:ext cx="0" cy="2476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82" name="Group 265"/>
          <p:cNvGrpSpPr>
            <a:grpSpLocks/>
          </p:cNvGrpSpPr>
          <p:nvPr/>
        </p:nvGrpSpPr>
        <p:grpSpPr bwMode="auto">
          <a:xfrm>
            <a:off x="5575300" y="5276850"/>
            <a:ext cx="133350" cy="552450"/>
            <a:chOff x="3512" y="3324"/>
            <a:chExt cx="84" cy="348"/>
          </a:xfrm>
        </p:grpSpPr>
        <p:sp>
          <p:nvSpPr>
            <p:cNvPr id="83" name="Line 262"/>
            <p:cNvSpPr>
              <a:spLocks noChangeShapeType="1"/>
            </p:cNvSpPr>
            <p:nvPr/>
          </p:nvSpPr>
          <p:spPr bwMode="auto">
            <a:xfrm rot="5400000" flipH="1">
              <a:off x="3388" y="3448"/>
              <a:ext cx="332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4" name="Line 264"/>
            <p:cNvSpPr>
              <a:spLocks noChangeShapeType="1"/>
            </p:cNvSpPr>
            <p:nvPr/>
          </p:nvSpPr>
          <p:spPr bwMode="auto">
            <a:xfrm rot="-840776">
              <a:off x="3580" y="3508"/>
              <a:ext cx="1" cy="164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85" name="Group 268"/>
          <p:cNvGrpSpPr>
            <a:grpSpLocks/>
          </p:cNvGrpSpPr>
          <p:nvPr/>
        </p:nvGrpSpPr>
        <p:grpSpPr bwMode="auto">
          <a:xfrm>
            <a:off x="5651500" y="5308600"/>
            <a:ext cx="749300" cy="366713"/>
            <a:chOff x="3560" y="3344"/>
            <a:chExt cx="472" cy="231"/>
          </a:xfrm>
        </p:grpSpPr>
        <p:sp>
          <p:nvSpPr>
            <p:cNvPr id="86" name="Line 266"/>
            <p:cNvSpPr>
              <a:spLocks noChangeShapeType="1"/>
            </p:cNvSpPr>
            <p:nvPr/>
          </p:nvSpPr>
          <p:spPr bwMode="auto">
            <a:xfrm>
              <a:off x="3560" y="3520"/>
              <a:ext cx="472" cy="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7" name="Text Box 267"/>
            <p:cNvSpPr txBox="1">
              <a:spLocks noChangeArrowheads="1"/>
            </p:cNvSpPr>
            <p:nvPr/>
          </p:nvSpPr>
          <p:spPr bwMode="auto">
            <a:xfrm>
              <a:off x="3764" y="3344"/>
              <a:ext cx="2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r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88" name="Group 273"/>
          <p:cNvGrpSpPr>
            <a:grpSpLocks/>
          </p:cNvGrpSpPr>
          <p:nvPr/>
        </p:nvGrpSpPr>
        <p:grpSpPr bwMode="auto">
          <a:xfrm>
            <a:off x="5700713" y="2735263"/>
            <a:ext cx="1403350" cy="415925"/>
            <a:chOff x="3591" y="1723"/>
            <a:chExt cx="884" cy="262"/>
          </a:xfrm>
        </p:grpSpPr>
        <p:sp>
          <p:nvSpPr>
            <p:cNvPr id="89" name="Line 271"/>
            <p:cNvSpPr>
              <a:spLocks noChangeShapeType="1"/>
            </p:cNvSpPr>
            <p:nvPr/>
          </p:nvSpPr>
          <p:spPr bwMode="auto">
            <a:xfrm rot="-1930568">
              <a:off x="4011" y="1723"/>
              <a:ext cx="464" cy="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0" name="Line 272"/>
            <p:cNvSpPr>
              <a:spLocks noChangeShapeType="1"/>
            </p:cNvSpPr>
            <p:nvPr/>
          </p:nvSpPr>
          <p:spPr bwMode="auto">
            <a:xfrm rot="-1930568">
              <a:off x="3591" y="1945"/>
              <a:ext cx="464" cy="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91" name="Group 251"/>
          <p:cNvGrpSpPr>
            <a:grpSpLocks/>
          </p:cNvGrpSpPr>
          <p:nvPr/>
        </p:nvGrpSpPr>
        <p:grpSpPr bwMode="auto">
          <a:xfrm>
            <a:off x="6356350" y="2889250"/>
            <a:ext cx="615950" cy="366713"/>
            <a:chOff x="4004" y="1820"/>
            <a:chExt cx="388" cy="231"/>
          </a:xfrm>
        </p:grpSpPr>
        <p:sp>
          <p:nvSpPr>
            <p:cNvPr id="92" name="Oval 248"/>
            <p:cNvSpPr>
              <a:spLocks noChangeArrowheads="1"/>
            </p:cNvSpPr>
            <p:nvPr/>
          </p:nvSpPr>
          <p:spPr bwMode="auto">
            <a:xfrm>
              <a:off x="4004" y="1824"/>
              <a:ext cx="56" cy="56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3" name="Text Box 250"/>
            <p:cNvSpPr txBox="1">
              <a:spLocks noChangeArrowheads="1"/>
            </p:cNvSpPr>
            <p:nvPr/>
          </p:nvSpPr>
          <p:spPr bwMode="auto">
            <a:xfrm>
              <a:off x="4088" y="1820"/>
              <a:ext cx="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9900"/>
                  </a:solidFill>
                </a:rPr>
                <a:t>S’’</a:t>
              </a:r>
              <a:endParaRPr lang="en-GB">
                <a:solidFill>
                  <a:srgbClr val="009900"/>
                </a:solidFill>
              </a:endParaRPr>
            </a:p>
          </p:txBody>
        </p:sp>
      </p:grpSp>
      <p:grpSp>
        <p:nvGrpSpPr>
          <p:cNvPr id="94" name="Group 277"/>
          <p:cNvGrpSpPr>
            <a:grpSpLocks/>
          </p:cNvGrpSpPr>
          <p:nvPr/>
        </p:nvGrpSpPr>
        <p:grpSpPr bwMode="auto">
          <a:xfrm>
            <a:off x="7604125" y="1717675"/>
            <a:ext cx="431800" cy="441325"/>
            <a:chOff x="4790" y="1082"/>
            <a:chExt cx="272" cy="278"/>
          </a:xfrm>
        </p:grpSpPr>
        <p:sp>
          <p:nvSpPr>
            <p:cNvPr id="95" name="Oval 275"/>
            <p:cNvSpPr>
              <a:spLocks noChangeArrowheads="1"/>
            </p:cNvSpPr>
            <p:nvPr/>
          </p:nvSpPr>
          <p:spPr bwMode="auto">
            <a:xfrm>
              <a:off x="4980" y="1310"/>
              <a:ext cx="50" cy="5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6" name="Text Box 276"/>
            <p:cNvSpPr txBox="1">
              <a:spLocks noChangeArrowheads="1"/>
            </p:cNvSpPr>
            <p:nvPr/>
          </p:nvSpPr>
          <p:spPr bwMode="auto">
            <a:xfrm>
              <a:off x="4790" y="1082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97" name="Group 280"/>
          <p:cNvGrpSpPr>
            <a:grpSpLocks/>
          </p:cNvGrpSpPr>
          <p:nvPr/>
        </p:nvGrpSpPr>
        <p:grpSpPr bwMode="auto">
          <a:xfrm>
            <a:off x="6870700" y="1425575"/>
            <a:ext cx="1504950" cy="2403475"/>
            <a:chOff x="4328" y="898"/>
            <a:chExt cx="948" cy="1514"/>
          </a:xfrm>
        </p:grpSpPr>
        <p:sp>
          <p:nvSpPr>
            <p:cNvPr id="98" name="Line 278"/>
            <p:cNvSpPr>
              <a:spLocks noChangeShapeType="1"/>
            </p:cNvSpPr>
            <p:nvPr/>
          </p:nvSpPr>
          <p:spPr bwMode="auto">
            <a:xfrm flipV="1">
              <a:off x="4328" y="898"/>
              <a:ext cx="948" cy="1514"/>
            </a:xfrm>
            <a:prstGeom prst="lin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9" name="Line 279"/>
            <p:cNvSpPr>
              <a:spLocks noChangeShapeType="1"/>
            </p:cNvSpPr>
            <p:nvPr/>
          </p:nvSpPr>
          <p:spPr bwMode="auto">
            <a:xfrm rot="-3742568">
              <a:off x="4900" y="1115"/>
              <a:ext cx="464" cy="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0" name="Line 270"/>
            <p:cNvSpPr>
              <a:spLocks noChangeShapeType="1"/>
            </p:cNvSpPr>
            <p:nvPr/>
          </p:nvSpPr>
          <p:spPr bwMode="auto">
            <a:xfrm rot="-3742568">
              <a:off x="4648" y="1511"/>
              <a:ext cx="464" cy="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01" name="Group 284"/>
          <p:cNvGrpSpPr>
            <a:grpSpLocks/>
          </p:cNvGrpSpPr>
          <p:nvPr/>
        </p:nvGrpSpPr>
        <p:grpSpPr bwMode="auto">
          <a:xfrm>
            <a:off x="6226175" y="1492250"/>
            <a:ext cx="2105025" cy="1766888"/>
            <a:chOff x="3922" y="940"/>
            <a:chExt cx="1326" cy="1113"/>
          </a:xfrm>
        </p:grpSpPr>
        <p:sp>
          <p:nvSpPr>
            <p:cNvPr id="102" name="Line 281"/>
            <p:cNvSpPr>
              <a:spLocks noChangeShapeType="1"/>
            </p:cNvSpPr>
            <p:nvPr/>
          </p:nvSpPr>
          <p:spPr bwMode="auto">
            <a:xfrm flipH="1">
              <a:off x="3925" y="940"/>
              <a:ext cx="1323" cy="7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3" name="Line 282"/>
            <p:cNvSpPr>
              <a:spLocks noChangeShapeType="1"/>
            </p:cNvSpPr>
            <p:nvPr/>
          </p:nvSpPr>
          <p:spPr bwMode="auto">
            <a:xfrm flipH="1">
              <a:off x="4140" y="1726"/>
              <a:ext cx="618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4" name="Line 283"/>
            <p:cNvSpPr>
              <a:spLocks noChangeShapeType="1"/>
            </p:cNvSpPr>
            <p:nvPr/>
          </p:nvSpPr>
          <p:spPr bwMode="auto">
            <a:xfrm>
              <a:off x="3922" y="1644"/>
              <a:ext cx="214" cy="40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05" name="Oval 285"/>
          <p:cNvSpPr>
            <a:spLocks noChangeArrowheads="1"/>
          </p:cNvSpPr>
          <p:nvPr/>
        </p:nvSpPr>
        <p:spPr bwMode="auto">
          <a:xfrm rot="19911540">
            <a:off x="5640388" y="2570163"/>
            <a:ext cx="1509712" cy="730250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6" name="Line 286"/>
          <p:cNvSpPr>
            <a:spLocks noChangeShapeType="1"/>
          </p:cNvSpPr>
          <p:nvPr/>
        </p:nvSpPr>
        <p:spPr bwMode="auto">
          <a:xfrm flipV="1">
            <a:off x="5629275" y="4773613"/>
            <a:ext cx="1857375" cy="1512887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07" name="Group 290"/>
          <p:cNvGrpSpPr>
            <a:grpSpLocks/>
          </p:cNvGrpSpPr>
          <p:nvPr/>
        </p:nvGrpSpPr>
        <p:grpSpPr bwMode="auto">
          <a:xfrm>
            <a:off x="6080125" y="5038725"/>
            <a:ext cx="655638" cy="1230313"/>
            <a:chOff x="3830" y="3174"/>
            <a:chExt cx="413" cy="775"/>
          </a:xfrm>
        </p:grpSpPr>
        <p:sp>
          <p:nvSpPr>
            <p:cNvPr id="108" name="Line 288"/>
            <p:cNvSpPr>
              <a:spLocks noChangeShapeType="1"/>
            </p:cNvSpPr>
            <p:nvPr/>
          </p:nvSpPr>
          <p:spPr bwMode="auto">
            <a:xfrm rot="18896642">
              <a:off x="3617" y="3691"/>
              <a:ext cx="471" cy="4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9" name="Line 289"/>
            <p:cNvSpPr>
              <a:spLocks noChangeShapeType="1"/>
            </p:cNvSpPr>
            <p:nvPr/>
          </p:nvSpPr>
          <p:spPr bwMode="auto">
            <a:xfrm rot="18896642">
              <a:off x="3985" y="3387"/>
              <a:ext cx="471" cy="4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10" name="Group 294"/>
          <p:cNvGrpSpPr>
            <a:grpSpLocks/>
          </p:cNvGrpSpPr>
          <p:nvPr/>
        </p:nvGrpSpPr>
        <p:grpSpPr bwMode="auto">
          <a:xfrm>
            <a:off x="7124700" y="4953000"/>
            <a:ext cx="504825" cy="366713"/>
            <a:chOff x="4488" y="3120"/>
            <a:chExt cx="318" cy="231"/>
          </a:xfrm>
        </p:grpSpPr>
        <p:sp>
          <p:nvSpPr>
            <p:cNvPr id="111" name="Oval 292"/>
            <p:cNvSpPr>
              <a:spLocks noChangeArrowheads="1"/>
            </p:cNvSpPr>
            <p:nvPr/>
          </p:nvSpPr>
          <p:spPr bwMode="auto">
            <a:xfrm>
              <a:off x="4488" y="3138"/>
              <a:ext cx="56" cy="56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2" name="Text Box 293"/>
            <p:cNvSpPr txBox="1">
              <a:spLocks noChangeArrowheads="1"/>
            </p:cNvSpPr>
            <p:nvPr/>
          </p:nvSpPr>
          <p:spPr bwMode="auto">
            <a:xfrm>
              <a:off x="4521" y="3120"/>
              <a:ext cx="2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009900"/>
                  </a:solidFill>
                </a:rPr>
                <a:t>S</a:t>
              </a:r>
              <a:r>
                <a:rPr lang="hr-HR" baseline="-25000">
                  <a:solidFill>
                    <a:srgbClr val="009900"/>
                  </a:solidFill>
                </a:rPr>
                <a:t>0</a:t>
              </a:r>
              <a:endParaRPr lang="en-GB">
                <a:solidFill>
                  <a:srgbClr val="009900"/>
                </a:solidFill>
              </a:endParaRPr>
            </a:p>
          </p:txBody>
        </p:sp>
      </p:grpSp>
      <p:grpSp>
        <p:nvGrpSpPr>
          <p:cNvPr id="113" name="Group 297"/>
          <p:cNvGrpSpPr>
            <a:grpSpLocks/>
          </p:cNvGrpSpPr>
          <p:nvPr/>
        </p:nvGrpSpPr>
        <p:grpSpPr bwMode="auto">
          <a:xfrm>
            <a:off x="5667375" y="4757738"/>
            <a:ext cx="2662238" cy="471487"/>
            <a:chOff x="3570" y="2997"/>
            <a:chExt cx="1677" cy="297"/>
          </a:xfrm>
        </p:grpSpPr>
        <p:sp>
          <p:nvSpPr>
            <p:cNvPr id="114" name="Line 295"/>
            <p:cNvSpPr>
              <a:spLocks noChangeShapeType="1"/>
            </p:cNvSpPr>
            <p:nvPr/>
          </p:nvSpPr>
          <p:spPr bwMode="auto">
            <a:xfrm>
              <a:off x="3570" y="2997"/>
              <a:ext cx="1677" cy="297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5" name="Line 287"/>
            <p:cNvSpPr>
              <a:spLocks noChangeShapeType="1"/>
            </p:cNvSpPr>
            <p:nvPr/>
          </p:nvSpPr>
          <p:spPr bwMode="auto">
            <a:xfrm rot="21823837">
              <a:off x="4047" y="3104"/>
              <a:ext cx="471" cy="4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6" name="Line 296"/>
            <p:cNvSpPr>
              <a:spLocks noChangeShapeType="1"/>
            </p:cNvSpPr>
            <p:nvPr/>
          </p:nvSpPr>
          <p:spPr bwMode="auto">
            <a:xfrm rot="21897858">
              <a:off x="4515" y="3184"/>
              <a:ext cx="471" cy="4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17" name="Group 301"/>
          <p:cNvGrpSpPr>
            <a:grpSpLocks/>
          </p:cNvGrpSpPr>
          <p:nvPr/>
        </p:nvGrpSpPr>
        <p:grpSpPr bwMode="auto">
          <a:xfrm>
            <a:off x="6038850" y="4895850"/>
            <a:ext cx="1873250" cy="1209675"/>
            <a:chOff x="3804" y="3084"/>
            <a:chExt cx="1180" cy="762"/>
          </a:xfrm>
        </p:grpSpPr>
        <p:sp>
          <p:nvSpPr>
            <p:cNvPr id="118" name="Line 298"/>
            <p:cNvSpPr>
              <a:spLocks noChangeShapeType="1"/>
            </p:cNvSpPr>
            <p:nvPr/>
          </p:nvSpPr>
          <p:spPr bwMode="auto">
            <a:xfrm flipH="1">
              <a:off x="4268" y="3252"/>
              <a:ext cx="716" cy="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9" name="Line 299"/>
            <p:cNvSpPr>
              <a:spLocks noChangeShapeType="1"/>
            </p:cNvSpPr>
            <p:nvPr/>
          </p:nvSpPr>
          <p:spPr bwMode="auto">
            <a:xfrm flipH="1">
              <a:off x="3804" y="3084"/>
              <a:ext cx="244" cy="2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0" name="Line 300"/>
            <p:cNvSpPr>
              <a:spLocks noChangeShapeType="1"/>
            </p:cNvSpPr>
            <p:nvPr/>
          </p:nvSpPr>
          <p:spPr bwMode="auto">
            <a:xfrm>
              <a:off x="3804" y="3284"/>
              <a:ext cx="458" cy="56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21" name="Oval 302"/>
          <p:cNvSpPr>
            <a:spLocks noChangeArrowheads="1"/>
          </p:cNvSpPr>
          <p:nvPr/>
        </p:nvSpPr>
        <p:spPr bwMode="auto">
          <a:xfrm rot="19253325">
            <a:off x="5654675" y="5083175"/>
            <a:ext cx="1501775" cy="1144588"/>
          </a:xfrm>
          <a:prstGeom prst="ellips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22" name="Text Box 303"/>
          <p:cNvSpPr txBox="1">
            <a:spLocks noChangeArrowheads="1"/>
          </p:cNvSpPr>
          <p:nvPr/>
        </p:nvSpPr>
        <p:spPr bwMode="auto">
          <a:xfrm>
            <a:off x="142844" y="6072206"/>
            <a:ext cx="4110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600" dirty="0"/>
              <a:t>f) </a:t>
            </a:r>
            <a:r>
              <a:rPr lang="hr-HR" sz="1600" dirty="0" smtClean="0"/>
              <a:t>Druga baza valjka je za duljinu </a:t>
            </a:r>
            <a:r>
              <a:rPr lang="hr-HR" sz="1600" b="1" i="1" dirty="0">
                <a:solidFill>
                  <a:srgbClr val="993300"/>
                </a:solidFill>
              </a:rPr>
              <a:t>d</a:t>
            </a:r>
            <a:r>
              <a:rPr lang="hr-HR" sz="1600" b="1" dirty="0">
                <a:solidFill>
                  <a:srgbClr val="993300"/>
                </a:solidFill>
              </a:rPr>
              <a:t> </a:t>
            </a:r>
            <a:r>
              <a:rPr lang="hr-HR" sz="1600" dirty="0" smtClean="0"/>
              <a:t>udaljena od baze u kojoj je točka </a:t>
            </a:r>
            <a:r>
              <a:rPr lang="hr-HR" sz="1600" i="1" dirty="0" smtClean="0"/>
              <a:t>S</a:t>
            </a:r>
            <a:r>
              <a:rPr lang="hr-HR" sz="1600" dirty="0" smtClean="0"/>
              <a:t> </a:t>
            </a:r>
            <a:r>
              <a:rPr lang="hr-HR" sz="1600" dirty="0"/>
              <a:t>(dva rješenja</a:t>
            </a:r>
            <a:r>
              <a:rPr lang="hr-HR" sz="1600" dirty="0" smtClean="0"/>
              <a:t>!).</a:t>
            </a:r>
            <a:endParaRPr lang="en-GB" sz="1600" b="1" dirty="0"/>
          </a:p>
        </p:txBody>
      </p:sp>
      <p:grpSp>
        <p:nvGrpSpPr>
          <p:cNvPr id="123" name="Group 306"/>
          <p:cNvGrpSpPr>
            <a:grpSpLocks/>
          </p:cNvGrpSpPr>
          <p:nvPr/>
        </p:nvGrpSpPr>
        <p:grpSpPr bwMode="auto">
          <a:xfrm>
            <a:off x="4956175" y="180975"/>
            <a:ext cx="2987675" cy="1933575"/>
            <a:chOff x="3122" y="114"/>
            <a:chExt cx="1882" cy="1218"/>
          </a:xfrm>
        </p:grpSpPr>
        <p:sp>
          <p:nvSpPr>
            <p:cNvPr id="124" name="Line 304"/>
            <p:cNvSpPr>
              <a:spLocks noChangeShapeType="1"/>
            </p:cNvSpPr>
            <p:nvPr/>
          </p:nvSpPr>
          <p:spPr bwMode="auto">
            <a:xfrm>
              <a:off x="3122" y="114"/>
              <a:ext cx="1882" cy="1218"/>
            </a:xfrm>
            <a:prstGeom prst="line">
              <a:avLst/>
            </a:prstGeom>
            <a:noFill/>
            <a:ln w="19050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5" name="Text Box 305"/>
            <p:cNvSpPr txBox="1">
              <a:spLocks noChangeArrowheads="1"/>
            </p:cNvSpPr>
            <p:nvPr/>
          </p:nvSpPr>
          <p:spPr bwMode="auto">
            <a:xfrm>
              <a:off x="4340" y="70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993300"/>
                  </a:solidFill>
                </a:rPr>
                <a:t>o</a:t>
              </a:r>
              <a:r>
                <a:rPr lang="hr-HR" baseline="-25000">
                  <a:solidFill>
                    <a:srgbClr val="993300"/>
                  </a:solidFill>
                </a:rPr>
                <a:t>0</a:t>
              </a:r>
              <a:endParaRPr lang="en-GB">
                <a:solidFill>
                  <a:srgbClr val="993300"/>
                </a:solidFill>
              </a:endParaRPr>
            </a:p>
          </p:txBody>
        </p:sp>
      </p:grpSp>
      <p:grpSp>
        <p:nvGrpSpPr>
          <p:cNvPr id="126" name="Group 310"/>
          <p:cNvGrpSpPr>
            <a:grpSpLocks/>
          </p:cNvGrpSpPr>
          <p:nvPr/>
        </p:nvGrpSpPr>
        <p:grpSpPr bwMode="auto">
          <a:xfrm>
            <a:off x="6196013" y="762000"/>
            <a:ext cx="1905000" cy="836613"/>
            <a:chOff x="3903" y="480"/>
            <a:chExt cx="1200" cy="527"/>
          </a:xfrm>
        </p:grpSpPr>
        <p:sp>
          <p:nvSpPr>
            <p:cNvPr id="127" name="Line 307"/>
            <p:cNvSpPr>
              <a:spLocks noChangeShapeType="1"/>
            </p:cNvSpPr>
            <p:nvPr/>
          </p:nvSpPr>
          <p:spPr bwMode="auto">
            <a:xfrm rot="1970818">
              <a:off x="3903" y="1006"/>
              <a:ext cx="1200" cy="1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8" name="Oval 308"/>
            <p:cNvSpPr>
              <a:spLocks noChangeArrowheads="1"/>
            </p:cNvSpPr>
            <p:nvPr/>
          </p:nvSpPr>
          <p:spPr bwMode="auto">
            <a:xfrm>
              <a:off x="3969" y="651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9" name="Text Box 309"/>
            <p:cNvSpPr txBox="1">
              <a:spLocks noChangeArrowheads="1"/>
            </p:cNvSpPr>
            <p:nvPr/>
          </p:nvSpPr>
          <p:spPr bwMode="auto">
            <a:xfrm>
              <a:off x="4008" y="480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U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130" name="Group 314"/>
          <p:cNvGrpSpPr>
            <a:grpSpLocks/>
          </p:cNvGrpSpPr>
          <p:nvPr/>
        </p:nvGrpSpPr>
        <p:grpSpPr bwMode="auto">
          <a:xfrm>
            <a:off x="5572125" y="1098550"/>
            <a:ext cx="735013" cy="615950"/>
            <a:chOff x="3510" y="692"/>
            <a:chExt cx="463" cy="388"/>
          </a:xfrm>
        </p:grpSpPr>
        <p:sp>
          <p:nvSpPr>
            <p:cNvPr id="131" name="Line 311"/>
            <p:cNvSpPr>
              <a:spLocks noChangeShapeType="1"/>
            </p:cNvSpPr>
            <p:nvPr/>
          </p:nvSpPr>
          <p:spPr bwMode="auto">
            <a:xfrm rot="5400000">
              <a:off x="3649" y="593"/>
              <a:ext cx="225" cy="4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2" name="Oval 312"/>
            <p:cNvSpPr>
              <a:spLocks noChangeArrowheads="1"/>
            </p:cNvSpPr>
            <p:nvPr/>
          </p:nvSpPr>
          <p:spPr bwMode="auto">
            <a:xfrm>
              <a:off x="3510" y="89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3" name="Text Box 313"/>
            <p:cNvSpPr txBox="1">
              <a:spLocks noChangeArrowheads="1"/>
            </p:cNvSpPr>
            <p:nvPr/>
          </p:nvSpPr>
          <p:spPr bwMode="auto">
            <a:xfrm>
              <a:off x="3588" y="849"/>
              <a:ext cx="3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U’’</a:t>
              </a:r>
              <a:endParaRPr lang="en-GB"/>
            </a:p>
          </p:txBody>
        </p:sp>
      </p:grpSp>
      <p:grpSp>
        <p:nvGrpSpPr>
          <p:cNvPr id="134" name="Group 318"/>
          <p:cNvGrpSpPr>
            <a:grpSpLocks/>
          </p:cNvGrpSpPr>
          <p:nvPr/>
        </p:nvGrpSpPr>
        <p:grpSpPr bwMode="auto">
          <a:xfrm>
            <a:off x="4868863" y="1108075"/>
            <a:ext cx="1509712" cy="730250"/>
            <a:chOff x="3067" y="698"/>
            <a:chExt cx="951" cy="460"/>
          </a:xfrm>
        </p:grpSpPr>
        <p:sp>
          <p:nvSpPr>
            <p:cNvPr id="135" name="Oval 315"/>
            <p:cNvSpPr>
              <a:spLocks noChangeArrowheads="1"/>
            </p:cNvSpPr>
            <p:nvPr/>
          </p:nvSpPr>
          <p:spPr bwMode="auto">
            <a:xfrm rot="-1688460">
              <a:off x="3067" y="698"/>
              <a:ext cx="951" cy="46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6" name="Line 316"/>
            <p:cNvSpPr>
              <a:spLocks noChangeShapeType="1"/>
            </p:cNvSpPr>
            <p:nvPr/>
          </p:nvSpPr>
          <p:spPr bwMode="auto">
            <a:xfrm>
              <a:off x="3432" y="720"/>
              <a:ext cx="222" cy="411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7" name="Line 317"/>
            <p:cNvSpPr>
              <a:spLocks noChangeShapeType="1"/>
            </p:cNvSpPr>
            <p:nvPr/>
          </p:nvSpPr>
          <p:spPr bwMode="auto">
            <a:xfrm flipV="1">
              <a:off x="3122" y="700"/>
              <a:ext cx="834" cy="444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38" name="Group 324"/>
          <p:cNvGrpSpPr>
            <a:grpSpLocks/>
          </p:cNvGrpSpPr>
          <p:nvPr/>
        </p:nvGrpSpPr>
        <p:grpSpPr bwMode="auto">
          <a:xfrm>
            <a:off x="5191125" y="1511300"/>
            <a:ext cx="469900" cy="3446463"/>
            <a:chOff x="3270" y="952"/>
            <a:chExt cx="296" cy="2171"/>
          </a:xfrm>
        </p:grpSpPr>
        <p:sp>
          <p:nvSpPr>
            <p:cNvPr id="139" name="Line 321"/>
            <p:cNvSpPr>
              <a:spLocks noChangeShapeType="1"/>
            </p:cNvSpPr>
            <p:nvPr/>
          </p:nvSpPr>
          <p:spPr bwMode="auto">
            <a:xfrm>
              <a:off x="3536" y="952"/>
              <a:ext cx="0" cy="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0" name="Oval 322"/>
            <p:cNvSpPr>
              <a:spLocks noChangeArrowheads="1"/>
            </p:cNvSpPr>
            <p:nvPr/>
          </p:nvSpPr>
          <p:spPr bwMode="auto">
            <a:xfrm>
              <a:off x="3510" y="2925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1" name="Text Box 323"/>
            <p:cNvSpPr txBox="1">
              <a:spLocks noChangeArrowheads="1"/>
            </p:cNvSpPr>
            <p:nvPr/>
          </p:nvSpPr>
          <p:spPr bwMode="auto">
            <a:xfrm>
              <a:off x="3270" y="2892"/>
              <a:ext cx="2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U’</a:t>
              </a:r>
              <a:endParaRPr lang="en-GB"/>
            </a:p>
          </p:txBody>
        </p:sp>
      </p:grpSp>
      <p:grpSp>
        <p:nvGrpSpPr>
          <p:cNvPr id="142" name="Group 328"/>
          <p:cNvGrpSpPr>
            <a:grpSpLocks/>
          </p:cNvGrpSpPr>
          <p:nvPr/>
        </p:nvGrpSpPr>
        <p:grpSpPr bwMode="auto">
          <a:xfrm>
            <a:off x="4864100" y="4106863"/>
            <a:ext cx="1501775" cy="1144587"/>
            <a:chOff x="3064" y="2587"/>
            <a:chExt cx="946" cy="721"/>
          </a:xfrm>
        </p:grpSpPr>
        <p:sp>
          <p:nvSpPr>
            <p:cNvPr id="143" name="Oval 325"/>
            <p:cNvSpPr>
              <a:spLocks noChangeArrowheads="1"/>
            </p:cNvSpPr>
            <p:nvPr/>
          </p:nvSpPr>
          <p:spPr bwMode="auto">
            <a:xfrm rot="-2346675">
              <a:off x="3064" y="2587"/>
              <a:ext cx="946" cy="721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4" name="Line 326"/>
            <p:cNvSpPr>
              <a:spLocks noChangeShapeType="1"/>
            </p:cNvSpPr>
            <p:nvPr/>
          </p:nvSpPr>
          <p:spPr bwMode="auto">
            <a:xfrm flipV="1">
              <a:off x="3177" y="2649"/>
              <a:ext cx="726" cy="60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5" name="Line 327"/>
            <p:cNvSpPr>
              <a:spLocks noChangeShapeType="1"/>
            </p:cNvSpPr>
            <p:nvPr/>
          </p:nvSpPr>
          <p:spPr bwMode="auto">
            <a:xfrm>
              <a:off x="3303" y="2670"/>
              <a:ext cx="459" cy="555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46" name="Group 334"/>
          <p:cNvGrpSpPr>
            <a:grpSpLocks/>
          </p:cNvGrpSpPr>
          <p:nvPr/>
        </p:nvGrpSpPr>
        <p:grpSpPr bwMode="auto">
          <a:xfrm>
            <a:off x="4860925" y="4110038"/>
            <a:ext cx="2392363" cy="2295525"/>
            <a:chOff x="3062" y="2589"/>
            <a:chExt cx="1507" cy="1446"/>
          </a:xfrm>
        </p:grpSpPr>
        <p:sp>
          <p:nvSpPr>
            <p:cNvPr id="147" name="Line 329"/>
            <p:cNvSpPr>
              <a:spLocks noChangeShapeType="1"/>
            </p:cNvSpPr>
            <p:nvPr/>
          </p:nvSpPr>
          <p:spPr bwMode="auto">
            <a:xfrm>
              <a:off x="3171" y="3250"/>
              <a:ext cx="497" cy="617"/>
            </a:xfrm>
            <a:prstGeom prst="line">
              <a:avLst/>
            </a:pr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8" name="Line 330"/>
            <p:cNvSpPr>
              <a:spLocks noChangeShapeType="1"/>
            </p:cNvSpPr>
            <p:nvPr/>
          </p:nvSpPr>
          <p:spPr bwMode="auto">
            <a:xfrm>
              <a:off x="3900" y="2646"/>
              <a:ext cx="502" cy="620"/>
            </a:xfrm>
            <a:prstGeom prst="line">
              <a:avLst/>
            </a:pr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9" name="Oval 331"/>
            <p:cNvSpPr>
              <a:spLocks noChangeArrowheads="1"/>
            </p:cNvSpPr>
            <p:nvPr/>
          </p:nvSpPr>
          <p:spPr bwMode="auto">
            <a:xfrm rot="-2414403">
              <a:off x="3062" y="2589"/>
              <a:ext cx="945" cy="720"/>
            </a:xfrm>
            <a:prstGeom prst="ellipse">
              <a:avLst/>
            </a:pr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0" name="Arc 332"/>
            <p:cNvSpPr>
              <a:spLocks/>
            </p:cNvSpPr>
            <p:nvPr/>
          </p:nvSpPr>
          <p:spPr bwMode="auto">
            <a:xfrm rot="3040927">
              <a:off x="4150" y="3316"/>
              <a:ext cx="360" cy="47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1" name="Arc 333"/>
            <p:cNvSpPr>
              <a:spLocks/>
            </p:cNvSpPr>
            <p:nvPr/>
          </p:nvSpPr>
          <p:spPr bwMode="auto">
            <a:xfrm rot="13846442" flipH="1">
              <a:off x="3786" y="3616"/>
              <a:ext cx="360" cy="47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52" name="Oval 201"/>
          <p:cNvSpPr>
            <a:spLocks noChangeArrowheads="1"/>
          </p:cNvSpPr>
          <p:nvPr/>
        </p:nvSpPr>
        <p:spPr bwMode="auto">
          <a:xfrm>
            <a:off x="6302375" y="6261100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53" name="Group 338"/>
          <p:cNvGrpSpPr>
            <a:grpSpLocks/>
          </p:cNvGrpSpPr>
          <p:nvPr/>
        </p:nvGrpSpPr>
        <p:grpSpPr bwMode="auto">
          <a:xfrm>
            <a:off x="4826000" y="952500"/>
            <a:ext cx="2319338" cy="2349500"/>
            <a:chOff x="3040" y="600"/>
            <a:chExt cx="1461" cy="1480"/>
          </a:xfrm>
        </p:grpSpPr>
        <p:sp>
          <p:nvSpPr>
            <p:cNvPr id="154" name="Line 319"/>
            <p:cNvSpPr>
              <a:spLocks noChangeShapeType="1"/>
            </p:cNvSpPr>
            <p:nvPr/>
          </p:nvSpPr>
          <p:spPr bwMode="auto">
            <a:xfrm>
              <a:off x="3118" y="1138"/>
              <a:ext cx="494" cy="938"/>
            </a:xfrm>
            <a:prstGeom prst="line">
              <a:avLst/>
            </a:pr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5" name="Line 320"/>
            <p:cNvSpPr>
              <a:spLocks noChangeShapeType="1"/>
            </p:cNvSpPr>
            <p:nvPr/>
          </p:nvSpPr>
          <p:spPr bwMode="auto">
            <a:xfrm>
              <a:off x="3958" y="698"/>
              <a:ext cx="494" cy="936"/>
            </a:xfrm>
            <a:prstGeom prst="line">
              <a:avLst/>
            </a:pr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6" name="Oval 335"/>
            <p:cNvSpPr>
              <a:spLocks noChangeArrowheads="1"/>
            </p:cNvSpPr>
            <p:nvPr/>
          </p:nvSpPr>
          <p:spPr bwMode="auto">
            <a:xfrm rot="-1722935">
              <a:off x="3552" y="1617"/>
              <a:ext cx="949" cy="463"/>
            </a:xfrm>
            <a:prstGeom prst="ellipse">
              <a:avLst/>
            </a:pr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7" name="Arc 336"/>
            <p:cNvSpPr>
              <a:spLocks/>
            </p:cNvSpPr>
            <p:nvPr/>
          </p:nvSpPr>
          <p:spPr bwMode="auto">
            <a:xfrm rot="-1684195">
              <a:off x="3456" y="600"/>
              <a:ext cx="476" cy="2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8" name="Arc 337"/>
            <p:cNvSpPr>
              <a:spLocks/>
            </p:cNvSpPr>
            <p:nvPr/>
          </p:nvSpPr>
          <p:spPr bwMode="auto">
            <a:xfrm rot="19955771" flipH="1">
              <a:off x="3040" y="820"/>
              <a:ext cx="476" cy="22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44450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59" name="Oval 204"/>
          <p:cNvSpPr>
            <a:spLocks noChangeArrowheads="1"/>
          </p:cNvSpPr>
          <p:nvPr/>
        </p:nvSpPr>
        <p:spPr bwMode="auto">
          <a:xfrm>
            <a:off x="6305550" y="2509838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0" name="Oval 203"/>
          <p:cNvSpPr>
            <a:spLocks noChangeArrowheads="1"/>
          </p:cNvSpPr>
          <p:nvPr/>
        </p:nvSpPr>
        <p:spPr bwMode="auto">
          <a:xfrm>
            <a:off x="5664200" y="3160713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61" name="Group 341"/>
          <p:cNvGrpSpPr>
            <a:grpSpLocks/>
          </p:cNvGrpSpPr>
          <p:nvPr/>
        </p:nvGrpSpPr>
        <p:grpSpPr bwMode="auto">
          <a:xfrm>
            <a:off x="1174750" y="2235200"/>
            <a:ext cx="374650" cy="366713"/>
            <a:chOff x="740" y="1408"/>
            <a:chExt cx="236" cy="231"/>
          </a:xfrm>
        </p:grpSpPr>
        <p:sp>
          <p:nvSpPr>
            <p:cNvPr id="162" name="Oval 339"/>
            <p:cNvSpPr>
              <a:spLocks noChangeArrowheads="1"/>
            </p:cNvSpPr>
            <p:nvPr/>
          </p:nvSpPr>
          <p:spPr bwMode="auto">
            <a:xfrm>
              <a:off x="920" y="1528"/>
              <a:ext cx="56" cy="5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3" name="Text Box 340"/>
            <p:cNvSpPr txBox="1">
              <a:spLocks noChangeArrowheads="1"/>
            </p:cNvSpPr>
            <p:nvPr/>
          </p:nvSpPr>
          <p:spPr bwMode="auto">
            <a:xfrm>
              <a:off x="740" y="14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S</a:t>
              </a:r>
              <a:endParaRPr lang="en-GB"/>
            </a:p>
          </p:txBody>
        </p:sp>
      </p:grpSp>
      <p:grpSp>
        <p:nvGrpSpPr>
          <p:cNvPr id="165" name="Group 344"/>
          <p:cNvGrpSpPr>
            <a:grpSpLocks/>
          </p:cNvGrpSpPr>
          <p:nvPr/>
        </p:nvGrpSpPr>
        <p:grpSpPr bwMode="auto">
          <a:xfrm>
            <a:off x="1889125" y="2749550"/>
            <a:ext cx="1096963" cy="1319213"/>
            <a:chOff x="1190" y="1732"/>
            <a:chExt cx="691" cy="831"/>
          </a:xfrm>
        </p:grpSpPr>
        <p:sp>
          <p:nvSpPr>
            <p:cNvPr id="166" name="AutoShape 172"/>
            <p:cNvSpPr>
              <a:spLocks noChangeArrowheads="1"/>
            </p:cNvSpPr>
            <p:nvPr/>
          </p:nvSpPr>
          <p:spPr bwMode="auto">
            <a:xfrm rot="908305" flipV="1">
              <a:off x="1190" y="1732"/>
              <a:ext cx="691" cy="831"/>
            </a:xfrm>
            <a:prstGeom prst="parallelogram">
              <a:avLst>
                <a:gd name="adj" fmla="val 32356"/>
              </a:avLst>
            </a:prstGeom>
            <a:solidFill>
              <a:srgbClr val="CC99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" name="Text Box 343"/>
            <p:cNvSpPr txBox="1">
              <a:spLocks noChangeArrowheads="1"/>
            </p:cNvSpPr>
            <p:nvPr/>
          </p:nvSpPr>
          <p:spPr bwMode="auto">
            <a:xfrm>
              <a:off x="1548" y="1746"/>
              <a:ext cx="2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 b="1">
                  <a:sym typeface="Symbol" pitchFamily="18" charset="2"/>
                </a:rPr>
                <a:t></a:t>
              </a:r>
              <a:endParaRPr lang="en-GB" sz="1600" b="1">
                <a:sym typeface="Symbol" pitchFamily="18" charset="2"/>
              </a:endParaRPr>
            </a:p>
          </p:txBody>
        </p:sp>
      </p:grpSp>
      <p:grpSp>
        <p:nvGrpSpPr>
          <p:cNvPr id="168" name="Group 353"/>
          <p:cNvGrpSpPr>
            <a:grpSpLocks/>
          </p:cNvGrpSpPr>
          <p:nvPr/>
        </p:nvGrpSpPr>
        <p:grpSpPr bwMode="auto">
          <a:xfrm>
            <a:off x="4121150" y="2400300"/>
            <a:ext cx="4854575" cy="3390900"/>
            <a:chOff x="2596" y="1512"/>
            <a:chExt cx="3058" cy="2136"/>
          </a:xfrm>
        </p:grpSpPr>
        <p:grpSp>
          <p:nvGrpSpPr>
            <p:cNvPr id="169" name="Group 240"/>
            <p:cNvGrpSpPr>
              <a:grpSpLocks/>
            </p:cNvGrpSpPr>
            <p:nvPr/>
          </p:nvGrpSpPr>
          <p:grpSpPr bwMode="auto">
            <a:xfrm>
              <a:off x="2596" y="1512"/>
              <a:ext cx="3058" cy="2136"/>
              <a:chOff x="2596" y="1512"/>
              <a:chExt cx="3058" cy="2136"/>
            </a:xfrm>
          </p:grpSpPr>
          <p:sp>
            <p:nvSpPr>
              <p:cNvPr id="174" name="Line 236"/>
              <p:cNvSpPr>
                <a:spLocks noChangeShapeType="1"/>
              </p:cNvSpPr>
              <p:nvPr/>
            </p:nvSpPr>
            <p:spPr bwMode="auto">
              <a:xfrm rot="5400000">
                <a:off x="4554" y="1369"/>
                <a:ext cx="764" cy="1437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5" name="Text Box 237"/>
              <p:cNvSpPr txBox="1">
                <a:spLocks noChangeArrowheads="1"/>
              </p:cNvSpPr>
              <p:nvPr/>
            </p:nvSpPr>
            <p:spPr bwMode="auto">
              <a:xfrm>
                <a:off x="5352" y="1512"/>
                <a:ext cx="2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009900"/>
                    </a:solidFill>
                  </a:rPr>
                  <a:t>r</a:t>
                </a:r>
                <a:r>
                  <a:rPr lang="hr-HR" baseline="-25000">
                    <a:solidFill>
                      <a:srgbClr val="009900"/>
                    </a:solidFill>
                  </a:rPr>
                  <a:t>2</a:t>
                </a:r>
                <a:endParaRPr lang="en-GB">
                  <a:solidFill>
                    <a:srgbClr val="009900"/>
                  </a:solidFill>
                </a:endParaRPr>
              </a:p>
            </p:txBody>
          </p:sp>
          <p:sp>
            <p:nvSpPr>
              <p:cNvPr id="176" name="Line 238"/>
              <p:cNvSpPr>
                <a:spLocks noChangeShapeType="1"/>
              </p:cNvSpPr>
              <p:nvPr/>
            </p:nvSpPr>
            <p:spPr bwMode="auto">
              <a:xfrm rot="5400000">
                <a:off x="2906" y="2338"/>
                <a:ext cx="1180" cy="1440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77" name="Text Box 239"/>
              <p:cNvSpPr txBox="1">
                <a:spLocks noChangeArrowheads="1"/>
              </p:cNvSpPr>
              <p:nvPr/>
            </p:nvSpPr>
            <p:spPr bwMode="auto">
              <a:xfrm>
                <a:off x="2596" y="3392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009900"/>
                    </a:solidFill>
                  </a:rPr>
                  <a:t>r</a:t>
                </a:r>
                <a:r>
                  <a:rPr lang="hr-HR" baseline="-25000">
                    <a:solidFill>
                      <a:srgbClr val="009900"/>
                    </a:solidFill>
                  </a:rPr>
                  <a:t>1</a:t>
                </a:r>
                <a:endParaRPr lang="en-GB">
                  <a:solidFill>
                    <a:srgbClr val="009900"/>
                  </a:solidFill>
                </a:endParaRPr>
              </a:p>
            </p:txBody>
          </p:sp>
        </p:grpSp>
        <p:sp>
          <p:nvSpPr>
            <p:cNvPr id="170" name="Rectangle 349"/>
            <p:cNvSpPr>
              <a:spLocks noChangeArrowheads="1"/>
            </p:cNvSpPr>
            <p:nvPr/>
          </p:nvSpPr>
          <p:spPr bwMode="auto">
            <a:xfrm rot="3584614">
              <a:off x="4227" y="2349"/>
              <a:ext cx="84" cy="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1" name="Text Box 350"/>
            <p:cNvSpPr txBox="1">
              <a:spLocks noChangeArrowheads="1"/>
            </p:cNvSpPr>
            <p:nvPr/>
          </p:nvSpPr>
          <p:spPr bwMode="auto">
            <a:xfrm>
              <a:off x="4194" y="2226"/>
              <a:ext cx="1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  <p:sp>
          <p:nvSpPr>
            <p:cNvPr id="172" name="Rectangle 351"/>
            <p:cNvSpPr>
              <a:spLocks noChangeArrowheads="1"/>
            </p:cNvSpPr>
            <p:nvPr/>
          </p:nvSpPr>
          <p:spPr bwMode="auto">
            <a:xfrm rot="-2382595">
              <a:off x="3525" y="3012"/>
              <a:ext cx="82" cy="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3" name="Text Box 352"/>
            <p:cNvSpPr txBox="1">
              <a:spLocks noChangeArrowheads="1"/>
            </p:cNvSpPr>
            <p:nvPr/>
          </p:nvSpPr>
          <p:spPr bwMode="auto">
            <a:xfrm>
              <a:off x="3489" y="2889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  <p:grpSp>
        <p:nvGrpSpPr>
          <p:cNvPr id="178" name="Group 360"/>
          <p:cNvGrpSpPr>
            <a:grpSpLocks/>
          </p:cNvGrpSpPr>
          <p:nvPr/>
        </p:nvGrpSpPr>
        <p:grpSpPr bwMode="auto">
          <a:xfrm>
            <a:off x="5010150" y="1290638"/>
            <a:ext cx="1863725" cy="4637087"/>
            <a:chOff x="3156" y="813"/>
            <a:chExt cx="1174" cy="2921"/>
          </a:xfrm>
        </p:grpSpPr>
        <p:grpSp>
          <p:nvGrpSpPr>
            <p:cNvPr id="179" name="Group 356"/>
            <p:cNvGrpSpPr>
              <a:grpSpLocks/>
            </p:cNvGrpSpPr>
            <p:nvPr/>
          </p:nvGrpSpPr>
          <p:grpSpPr bwMode="auto">
            <a:xfrm>
              <a:off x="3156" y="813"/>
              <a:ext cx="888" cy="438"/>
              <a:chOff x="3156" y="813"/>
              <a:chExt cx="888" cy="438"/>
            </a:xfrm>
          </p:grpSpPr>
          <p:sp>
            <p:nvSpPr>
              <p:cNvPr id="183" name="Arc 354"/>
              <p:cNvSpPr>
                <a:spLocks/>
              </p:cNvSpPr>
              <p:nvPr/>
            </p:nvSpPr>
            <p:spPr bwMode="auto">
              <a:xfrm rot="-1653517" flipH="1" flipV="1">
                <a:off x="3156" y="1039"/>
                <a:ext cx="469" cy="21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" name="Arc 355"/>
              <p:cNvSpPr>
                <a:spLocks/>
              </p:cNvSpPr>
              <p:nvPr/>
            </p:nvSpPr>
            <p:spPr bwMode="auto">
              <a:xfrm rot="19849081" flipV="1">
                <a:off x="3575" y="813"/>
                <a:ext cx="469" cy="21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180" name="Group 359"/>
            <p:cNvGrpSpPr>
              <a:grpSpLocks/>
            </p:cNvGrpSpPr>
            <p:nvPr/>
          </p:nvGrpSpPr>
          <p:grpSpPr bwMode="auto">
            <a:xfrm>
              <a:off x="3502" y="3098"/>
              <a:ext cx="828" cy="636"/>
              <a:chOff x="3502" y="3098"/>
              <a:chExt cx="828" cy="636"/>
            </a:xfrm>
          </p:grpSpPr>
          <p:sp>
            <p:nvSpPr>
              <p:cNvPr id="181" name="Arc 357"/>
              <p:cNvSpPr>
                <a:spLocks/>
              </p:cNvSpPr>
              <p:nvPr/>
            </p:nvSpPr>
            <p:spPr bwMode="auto">
              <a:xfrm rot="-2341664">
                <a:off x="3861" y="3098"/>
                <a:ext cx="469" cy="3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2" name="Arc 358"/>
              <p:cNvSpPr>
                <a:spLocks/>
              </p:cNvSpPr>
              <p:nvPr/>
            </p:nvSpPr>
            <p:spPr bwMode="auto">
              <a:xfrm rot="19291122" flipH="1">
                <a:off x="3502" y="3390"/>
                <a:ext cx="465" cy="344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85" name="Oval 200"/>
          <p:cNvSpPr>
            <a:spLocks noChangeArrowheads="1"/>
          </p:cNvSpPr>
          <p:nvPr/>
        </p:nvSpPr>
        <p:spPr bwMode="auto">
          <a:xfrm>
            <a:off x="5667375" y="5775325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86" name="Line 362"/>
          <p:cNvSpPr>
            <a:spLocks noChangeShapeType="1"/>
          </p:cNvSpPr>
          <p:nvPr/>
        </p:nvSpPr>
        <p:spPr bwMode="auto">
          <a:xfrm>
            <a:off x="4800600" y="5114925"/>
            <a:ext cx="881063" cy="679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187" name="Group 364"/>
          <p:cNvGrpSpPr>
            <a:grpSpLocks/>
          </p:cNvGrpSpPr>
          <p:nvPr/>
        </p:nvGrpSpPr>
        <p:grpSpPr bwMode="auto">
          <a:xfrm>
            <a:off x="5019675" y="3238500"/>
            <a:ext cx="657225" cy="2047875"/>
            <a:chOff x="3162" y="2040"/>
            <a:chExt cx="414" cy="1290"/>
          </a:xfrm>
        </p:grpSpPr>
        <p:sp>
          <p:nvSpPr>
            <p:cNvPr id="188" name="Line 361"/>
            <p:cNvSpPr>
              <a:spLocks noChangeShapeType="1"/>
            </p:cNvSpPr>
            <p:nvPr/>
          </p:nvSpPr>
          <p:spPr bwMode="auto">
            <a:xfrm flipH="1">
              <a:off x="3165" y="2040"/>
              <a:ext cx="411" cy="4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89" name="Line 363"/>
            <p:cNvSpPr>
              <a:spLocks noChangeShapeType="1"/>
            </p:cNvSpPr>
            <p:nvPr/>
          </p:nvSpPr>
          <p:spPr bwMode="auto">
            <a:xfrm>
              <a:off x="3162" y="2466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90" name="Group 367"/>
          <p:cNvGrpSpPr>
            <a:grpSpLocks/>
          </p:cNvGrpSpPr>
          <p:nvPr/>
        </p:nvGrpSpPr>
        <p:grpSpPr bwMode="auto">
          <a:xfrm>
            <a:off x="0" y="2028825"/>
            <a:ext cx="3381375" cy="828675"/>
            <a:chOff x="0" y="1278"/>
            <a:chExt cx="2130" cy="522"/>
          </a:xfrm>
        </p:grpSpPr>
        <p:sp>
          <p:nvSpPr>
            <p:cNvPr id="191" name="AutoShape 365"/>
            <p:cNvSpPr>
              <a:spLocks noChangeArrowheads="1"/>
            </p:cNvSpPr>
            <p:nvPr/>
          </p:nvSpPr>
          <p:spPr bwMode="auto">
            <a:xfrm>
              <a:off x="0" y="1308"/>
              <a:ext cx="2130" cy="492"/>
            </a:xfrm>
            <a:prstGeom prst="parallelogram">
              <a:avLst>
                <a:gd name="adj" fmla="val 132945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2" name="Text Box 366"/>
            <p:cNvSpPr txBox="1">
              <a:spLocks noChangeArrowheads="1"/>
            </p:cNvSpPr>
            <p:nvPr/>
          </p:nvSpPr>
          <p:spPr bwMode="auto">
            <a:xfrm>
              <a:off x="1704" y="1278"/>
              <a:ext cx="2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="1"/>
                <a:t>P</a:t>
              </a:r>
              <a:endParaRPr lang="en-GB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utoUpdateAnimBg="0"/>
      <p:bldP spid="22" grpId="0" autoUpdateAnimBg="0"/>
      <p:bldP spid="25" grpId="0" autoUpdateAnimBg="0"/>
      <p:bldP spid="63" grpId="0" autoUpdateAnimBg="0"/>
      <p:bldP spid="64" grpId="0" autoUpdateAnimBg="0"/>
      <p:bldP spid="68" grpId="0" animBg="1"/>
      <p:bldP spid="69" grpId="0" animBg="1"/>
      <p:bldP spid="81" grpId="0" animBg="1"/>
      <p:bldP spid="105" grpId="0" animBg="1"/>
      <p:bldP spid="106" grpId="0" animBg="1"/>
      <p:bldP spid="121" grpId="0" animBg="1"/>
      <p:bldP spid="122" grpId="0" autoUpdateAnimBg="0"/>
      <p:bldP spid="18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625</Words>
  <Application>Microsoft Office PowerPoint</Application>
  <PresentationFormat>On-screen Show (4:3)</PresentationFormat>
  <Paragraphs>184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Helena</cp:lastModifiedBy>
  <cp:revision>17</cp:revision>
  <dcterms:created xsi:type="dcterms:W3CDTF">2012-10-27T13:23:11Z</dcterms:created>
  <dcterms:modified xsi:type="dcterms:W3CDTF">2015-02-20T08:16:43Z</dcterms:modified>
</cp:coreProperties>
</file>