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2" r:id="rId1"/>
    <p:sldMasterId id="2147483699" r:id="rId2"/>
    <p:sldMasterId id="2147483687" r:id="rId3"/>
  </p:sldMasterIdLst>
  <p:notesMasterIdLst>
    <p:notesMasterId r:id="rId24"/>
  </p:notesMasterIdLst>
  <p:handoutMasterIdLst>
    <p:handoutMasterId r:id="rId25"/>
  </p:handoutMasterIdLst>
  <p:sldIdLst>
    <p:sldId id="488" r:id="rId4"/>
    <p:sldId id="623" r:id="rId5"/>
    <p:sldId id="645" r:id="rId6"/>
    <p:sldId id="646" r:id="rId7"/>
    <p:sldId id="647" r:id="rId8"/>
    <p:sldId id="648" r:id="rId9"/>
    <p:sldId id="650" r:id="rId10"/>
    <p:sldId id="649" r:id="rId11"/>
    <p:sldId id="651" r:id="rId12"/>
    <p:sldId id="652" r:id="rId13"/>
    <p:sldId id="653" r:id="rId14"/>
    <p:sldId id="663" r:id="rId15"/>
    <p:sldId id="654" r:id="rId16"/>
    <p:sldId id="655" r:id="rId17"/>
    <p:sldId id="656" r:id="rId18"/>
    <p:sldId id="660" r:id="rId19"/>
    <p:sldId id="658" r:id="rId20"/>
    <p:sldId id="657" r:id="rId21"/>
    <p:sldId id="662" r:id="rId22"/>
    <p:sldId id="507" r:id="rId23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13"/>
    <a:srgbClr val="B7222E"/>
    <a:srgbClr val="737373"/>
    <a:srgbClr val="085293"/>
    <a:srgbClr val="7FD0F6"/>
    <a:srgbClr val="818385"/>
    <a:srgbClr val="396CCF"/>
    <a:srgbClr val="A50021"/>
    <a:srgbClr val="99BB4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6585" autoAdjust="0"/>
  </p:normalViewPr>
  <p:slideViewPr>
    <p:cSldViewPr>
      <p:cViewPr varScale="1">
        <p:scale>
          <a:sx n="97" d="100"/>
          <a:sy n="97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284"/>
    </p:cViewPr>
  </p:sorterViewPr>
  <p:notesViewPr>
    <p:cSldViewPr>
      <p:cViewPr varScale="1">
        <p:scale>
          <a:sx n="56" d="100"/>
          <a:sy n="56" d="100"/>
        </p:scale>
        <p:origin x="-2636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defTabSz="914155">
              <a:defRPr sz="1200"/>
            </a:lvl1pPr>
          </a:lstStyle>
          <a:p>
            <a:endParaRPr lang="hr-H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4155">
              <a:defRPr sz="1200"/>
            </a:lvl1pPr>
          </a:lstStyle>
          <a:p>
            <a:fld id="{86682F07-D729-43F2-8434-A9A57AA58DA6}" type="datetime1">
              <a:rPr lang="hr-HR"/>
              <a:pPr/>
              <a:t>15.9.2015.</a:t>
            </a:fld>
            <a:endParaRPr lang="hr-H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5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defTabSz="914155">
              <a:defRPr sz="1200"/>
            </a:lvl1pPr>
          </a:lstStyle>
          <a:p>
            <a:endParaRPr lang="hr-HR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3245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defTabSz="914155">
              <a:defRPr sz="1200"/>
            </a:lvl1pPr>
          </a:lstStyle>
          <a:p>
            <a:fld id="{0762DCD5-087C-4D8E-AA12-49745309D49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346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defTabSz="914155">
              <a:defRPr sz="1200"/>
            </a:lvl1pPr>
          </a:lstStyle>
          <a:p>
            <a:endParaRPr lang="hr-H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defTabSz="914155">
              <a:defRPr sz="1200"/>
            </a:lvl1pPr>
          </a:lstStyle>
          <a:p>
            <a:fld id="{92E02E15-66CD-4D9D-ACC1-781698BBEE34}" type="datetime1">
              <a:rPr lang="hr-HR"/>
              <a:pPr/>
              <a:t>15.9.2015.</a:t>
            </a:fld>
            <a:endParaRPr lang="hr-HR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636"/>
            <a:ext cx="5438777" cy="44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5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defTabSz="914155">
              <a:defRPr sz="1200"/>
            </a:lvl1pPr>
          </a:lstStyle>
          <a:p>
            <a:endParaRPr lang="hr-HR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32450"/>
            <a:ext cx="2945341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 defTabSz="914155">
              <a:defRPr sz="1200"/>
            </a:lvl1pPr>
          </a:lstStyle>
          <a:p>
            <a:fld id="{C82CDC70-B8D5-404D-872E-B11C9C5A8BE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856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DFA6F3B-6A23-4BD7-A2C6-894B59A9523F}" type="slidenum">
              <a:rPr lang="hr-HR"/>
              <a:pPr/>
              <a:t>1</a:t>
            </a:fld>
            <a:endParaRPr lang="hr-HR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52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62201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415963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206235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41525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43488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2547479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41416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55124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348949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66923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87661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52959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52003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357474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68614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123383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dirty="0" smtClean="0"/>
              <a:t>postignuti stabilizaciju koncentracija stakleničkih plinova u atmosferi na razinu koja će spriječiti opasno antropogeno djelovanje na klimatski sistem. </a:t>
            </a:r>
          </a:p>
        </p:txBody>
      </p:sp>
    </p:spTree>
    <p:extLst>
      <p:ext uri="{BB962C8B-B14F-4D97-AF65-F5344CB8AC3E}">
        <p14:creationId xmlns:p14="http://schemas.microsoft.com/office/powerpoint/2010/main" val="280047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shutterstock_17379652"/>
          <p:cNvPicPr>
            <a:picLocks noChangeAspect="1" noChangeArrowheads="1"/>
          </p:cNvPicPr>
          <p:nvPr/>
        </p:nvPicPr>
        <p:blipFill>
          <a:blip r:embed="rId2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298700"/>
            <a:ext cx="8064500" cy="33623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  <p:pic>
        <p:nvPicPr>
          <p:cNvPr id="6" name="Picture 11" descr="shutterstock_17379652"/>
          <p:cNvPicPr>
            <a:picLocks noChangeAspect="1" noChangeArrowheads="1"/>
          </p:cNvPicPr>
          <p:nvPr userDrawn="1"/>
        </p:nvPicPr>
        <p:blipFill>
          <a:blip r:embed="rId3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22788" y="6350000"/>
            <a:ext cx="123825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8D63-6261-4E72-A2A8-D3C2535FF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196138" cy="4683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1638"/>
            <a:ext cx="7772400" cy="442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22788" y="6350000"/>
            <a:ext cx="123825" cy="1222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0A7B-1300-4F4B-803B-831BA5CFA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shutterstock_17379652"/>
          <p:cNvPicPr>
            <a:picLocks noChangeAspect="1" noChangeArrowheads="1"/>
          </p:cNvPicPr>
          <p:nvPr/>
        </p:nvPicPr>
        <p:blipFill>
          <a:blip r:embed="rId2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298700"/>
            <a:ext cx="8064500" cy="33623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  <p:pic>
        <p:nvPicPr>
          <p:cNvPr id="6" name="Picture 11" descr="shutterstock_17379652"/>
          <p:cNvPicPr>
            <a:picLocks noChangeAspect="1" noChangeArrowheads="1"/>
          </p:cNvPicPr>
          <p:nvPr userDrawn="1"/>
        </p:nvPicPr>
        <p:blipFill>
          <a:blip r:embed="rId3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shutterstock_17379652"/>
          <p:cNvPicPr>
            <a:picLocks noChangeAspect="1" noChangeArrowheads="1"/>
          </p:cNvPicPr>
          <p:nvPr/>
        </p:nvPicPr>
        <p:blipFill>
          <a:blip r:embed="rId2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298700"/>
            <a:ext cx="8064500" cy="33623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shutterstock_17379652"/>
          <p:cNvPicPr>
            <a:picLocks noChangeAspect="1" noChangeArrowheads="1"/>
          </p:cNvPicPr>
          <p:nvPr/>
        </p:nvPicPr>
        <p:blipFill>
          <a:blip r:embed="rId17" cstate="print">
            <a:lum bright="8000" contrast="-10000"/>
          </a:blip>
          <a:srcRect/>
          <a:stretch>
            <a:fillRect/>
          </a:stretch>
        </p:blipFill>
        <p:spPr bwMode="auto">
          <a:xfrm>
            <a:off x="0" y="5653088"/>
            <a:ext cx="91440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107503" y="147638"/>
          <a:ext cx="94748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Image" r:id="rId18" imgW="865414" imgH="396006" progId="">
                  <p:embed/>
                </p:oleObj>
              </mc:Choice>
              <mc:Fallback>
                <p:oleObj name="Image" r:id="rId18" imgW="865414" imgH="396006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3" y="147638"/>
                        <a:ext cx="94748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0" y="764704"/>
            <a:ext cx="9144000" cy="684000"/>
          </a:xfrm>
          <a:prstGeom prst="rect">
            <a:avLst/>
          </a:prstGeom>
          <a:solidFill>
            <a:srgbClr val="B7222E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6" r:id="rId2"/>
    <p:sldLayoutId id="2147483683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0" r:id="rId10"/>
    <p:sldLayoutId id="2147483681" r:id="rId11"/>
    <p:sldLayoutId id="2147483711" r:id="rId12"/>
    <p:sldLayoutId id="2147483712" r:id="rId13"/>
    <p:sldLayoutId id="214748371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o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400">
          <a:solidFill>
            <a:srgbClr val="5F5F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F3AE-6352-469B-8206-94134ADBBCD0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A235-29FD-4CB5-A830-479B65BA6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F71B-C3A0-4A68-AE8A-260B6695BEF5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89FD-C9EA-4142-9A32-51329A1B721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senman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biogreen-energy.com/biogreen/belt-dr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88641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ENERGETSKI INSTITUT</a:t>
            </a:r>
            <a:r>
              <a:rPr lang="hr-HR" sz="2800" b="1" dirty="0" smtClean="0">
                <a:solidFill>
                  <a:srgbClr val="B72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HRVOJE POŽAR</a:t>
            </a:r>
            <a:endParaRPr lang="hr-HR" sz="2800" b="1" dirty="0">
              <a:solidFill>
                <a:srgbClr val="B722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29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LCA analiza zbrinjavanja mulja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732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PREDAVAČ: dr.sc. Marin Miletić</a:t>
            </a:r>
            <a:endParaRPr lang="hr-H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es-ES" sz="3200" dirty="0" err="1">
                <a:effectLst/>
              </a:rPr>
              <a:t>Opcija</a:t>
            </a:r>
            <a:r>
              <a:rPr lang="es-ES" sz="3200" dirty="0">
                <a:effectLst/>
              </a:rPr>
              <a:t> 1 - </a:t>
            </a:r>
            <a:r>
              <a:rPr lang="es-ES" sz="3200" dirty="0" err="1">
                <a:effectLst/>
              </a:rPr>
              <a:t>Termička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oporaba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mulja</a:t>
            </a:r>
            <a:endParaRPr lang="es-ES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544522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600" u="sng" dirty="0"/>
              <a:t>Spaljivanje mulja tehnologijom izgaranja u </a:t>
            </a:r>
            <a:r>
              <a:rPr lang="hr-HR" sz="1600" u="sng" dirty="0" err="1"/>
              <a:t>fluidiziranom</a:t>
            </a:r>
            <a:r>
              <a:rPr lang="hr-HR" sz="1600" u="sng" dirty="0"/>
              <a:t> sloju (modificirano prema: </a:t>
            </a:r>
            <a:r>
              <a:rPr lang="hr-HR" sz="1600" u="sng" dirty="0">
                <a:hlinkClick r:id="rId3"/>
              </a:rPr>
              <a:t>http://www.eisenmann.com/</a:t>
            </a:r>
            <a:r>
              <a:rPr lang="hr-HR" sz="16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772816"/>
            <a:ext cx="55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Spaljivanje mulja 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2565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69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15517"/>
            <a:ext cx="8276258" cy="576064"/>
          </a:xfrm>
          <a:noFill/>
        </p:spPr>
        <p:txBody>
          <a:bodyPr/>
          <a:lstStyle/>
          <a:p>
            <a:pPr algn="ctr"/>
            <a:r>
              <a:rPr lang="es-ES" sz="3200" dirty="0" err="1">
                <a:effectLst/>
              </a:rPr>
              <a:t>Opcija</a:t>
            </a:r>
            <a:r>
              <a:rPr lang="es-ES" sz="3200" dirty="0">
                <a:effectLst/>
              </a:rPr>
              <a:t> </a:t>
            </a:r>
            <a:r>
              <a:rPr lang="hr-HR" sz="3200" dirty="0" smtClean="0">
                <a:effectLst/>
              </a:rPr>
              <a:t>2</a:t>
            </a:r>
            <a:r>
              <a:rPr lang="es-ES" sz="3200" dirty="0" smtClean="0">
                <a:effectLst/>
              </a:rPr>
              <a:t> – </a:t>
            </a:r>
            <a:r>
              <a:rPr lang="hr-HR" sz="3200" dirty="0" smtClean="0">
                <a:effectLst/>
              </a:rPr>
              <a:t>Korištenje mulja u poljoprivredi</a:t>
            </a:r>
            <a:endParaRPr lang="es-ES" sz="3200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66161"/>
              </p:ext>
            </p:extLst>
          </p:nvPr>
        </p:nvGraphicFramePr>
        <p:xfrm>
          <a:off x="755576" y="2513467"/>
          <a:ext cx="2517140" cy="920910"/>
        </p:xfrm>
        <a:graphic>
          <a:graphicData uri="http://schemas.openxmlformats.org/drawingml/2006/table">
            <a:tbl>
              <a:tblPr firstRow="1" firstCol="1" bandRow="1"/>
              <a:tblGrid>
                <a:gridCol w="1167130"/>
                <a:gridCol w="1350010"/>
              </a:tblGrid>
              <a:tr h="289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suhe tvari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Dušik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Fosfor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Kalij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79536"/>
              </p:ext>
            </p:extLst>
          </p:nvPr>
        </p:nvGraphicFramePr>
        <p:xfrm>
          <a:off x="4493986" y="2348880"/>
          <a:ext cx="4182744" cy="2110486"/>
        </p:xfrm>
        <a:graphic>
          <a:graphicData uri="http://schemas.openxmlformats.org/drawingml/2006/table">
            <a:tbl>
              <a:tblPr firstRow="1" firstCol="1" bandRow="1"/>
              <a:tblGrid>
                <a:gridCol w="1020484"/>
                <a:gridCol w="1581130"/>
                <a:gridCol w="1581130"/>
              </a:tblGrid>
              <a:tr h="1524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</a:t>
                      </a: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ki metal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Grani</a:t>
                      </a: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 vrijednosti (mg/kg s.t.)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Hrvatski zakoni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Direktiva za otpadni mulj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Kadmij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20-40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Bakar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1000-1750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Nikal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300-400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Olovo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750-1200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Cink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2500-4000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Ž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iva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16-25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Krom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nije definirano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396988"/>
              </p:ext>
            </p:extLst>
          </p:nvPr>
        </p:nvGraphicFramePr>
        <p:xfrm>
          <a:off x="179512" y="4754395"/>
          <a:ext cx="4164330" cy="1361059"/>
        </p:xfrm>
        <a:graphic>
          <a:graphicData uri="http://schemas.openxmlformats.org/drawingml/2006/table">
            <a:tbl>
              <a:tblPr/>
              <a:tblGrid>
                <a:gridCol w="2249805"/>
                <a:gridCol w="19145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Organska komponenta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Hrvatski zakoni (mg/kg s.t.)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2,4,4'-triklorobifenil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2,2',5,5'-tetraklorobifenil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2,2',4,5,5'-pentaklorobifenil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2,2',3,4,5,5'-heksaklorobifenil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2,2',3,4,4',5,5'-heptaklorobifenil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PCDD/PCDF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 </a:t>
                      </a: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ng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TCDD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0932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r-Latn-RS" sz="1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en-GB" altLang="sr-Latn-RS" sz="1000" b="1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1]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TCDD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ekvivalent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zbroj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umnožaka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pojedinih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polikloriranih</a:t>
            </a:r>
            <a:r>
              <a:rPr kumimoji="0" lang="en-GB" altLang="sr-Latn-R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dibenzodioksina</a:t>
            </a:r>
            <a:r>
              <a:rPr kumimoji="0" lang="en-GB" altLang="sr-Latn-R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GB" altLang="sr-Latn-R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dibenzofurana</a:t>
            </a:r>
            <a:r>
              <a:rPr kumimoji="0" lang="en-GB" altLang="sr-Latn-R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r-Latn-R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izraženih</a:t>
            </a:r>
            <a:r>
              <a:rPr kumimoji="0" lang="en-GB" altLang="sr-Latn-R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ng/kg i </a:t>
            </a:r>
            <a:r>
              <a:rPr kumimoji="0" lang="en-GB" altLang="sr-Latn-R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endParaRPr kumimoji="0" lang="en-GB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3986" y="151788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Granične vrijednosti teških metala u obrađenom mulju koji se koristi u poljoprivredi izražene u mg/kg suhe tvari mulja</a:t>
            </a:r>
            <a:endParaRPr lang="hr-HR" sz="1600" dirty="0"/>
          </a:p>
        </p:txBody>
      </p:sp>
      <p:sp>
        <p:nvSpPr>
          <p:cNvPr id="13" name="Rectangle 12"/>
          <p:cNvSpPr/>
          <p:nvPr/>
        </p:nvSpPr>
        <p:spPr>
          <a:xfrm>
            <a:off x="-22710" y="3744611"/>
            <a:ext cx="4572000" cy="9529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Granične vrijednosti organskih tvari u obrađenom mulju koji se koristi u poljoprivredi izražene u mg/kg suhe tvari mulja (osim ako nije drugačije navedeno).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1699506"/>
            <a:ext cx="3097733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Sadržaj elemenata koji čine hranjive tvari u mulju 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553329"/>
            <a:ext cx="20288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8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7174"/>
            <a:ext cx="9144000" cy="698496"/>
          </a:xfrm>
          <a:noFill/>
        </p:spPr>
        <p:txBody>
          <a:bodyPr/>
          <a:lstStyle/>
          <a:p>
            <a:pPr lvl="1" algn="ctr"/>
            <a:r>
              <a:rPr lang="hr-HR" sz="3200" b="1" dirty="0" smtClean="0">
                <a:effectLst/>
              </a:rPr>
              <a:t>LCA analiza mulja sa CUPOV </a:t>
            </a:r>
            <a:r>
              <a:rPr lang="hr-HR" sz="3200" b="1" dirty="0">
                <a:effectLst/>
              </a:rPr>
              <a:t>Z</a:t>
            </a:r>
            <a:r>
              <a:rPr lang="hr-HR" sz="3200" b="1" dirty="0" smtClean="0">
                <a:effectLst/>
              </a:rPr>
              <a:t>agreb</a:t>
            </a:r>
            <a:endParaRPr lang="hr-HR" sz="32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2348880"/>
            <a:ext cx="705678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Analiza utjecaja metodom cjeloživotnog ciklusa provedena je sukladno procedurama opisanim u ISO 14044. </a:t>
            </a:r>
            <a:endParaRPr lang="hr-H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Sve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analize LCA izvršene su upotrebom softver programa </a:t>
            </a:r>
            <a:r>
              <a:rPr lang="hr-H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OpenLCA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1.4 razvijenog od strane Green Delta </a:t>
            </a:r>
            <a:r>
              <a:rPr lang="hr-H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GmBH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Berlin. </a:t>
            </a:r>
            <a:endParaRPr lang="hr-HR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Za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proračun odabranih kategorija utjecaja Potencijal zakiseljavanja i Toksičnost na ljude korištena je metoda LCA utjecaja okolišne prihvatljivosti CML 2001 razvijena od strane Sveučilišta </a:t>
            </a:r>
            <a:r>
              <a:rPr lang="hr-HR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Leiden</a:t>
            </a: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Potencijal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globalnog zatopljenja proračunat </a:t>
            </a: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je korištenjem </a:t>
            </a:r>
            <a:r>
              <a:rPr lang="hr-H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IPCC 2013 </a:t>
            </a:r>
            <a:r>
              <a:rPr lang="hr-HR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metode</a:t>
            </a:r>
            <a:endParaRPr lang="hr-H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0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7174"/>
            <a:ext cx="9144000" cy="698496"/>
          </a:xfrm>
          <a:noFill/>
        </p:spPr>
        <p:txBody>
          <a:bodyPr/>
          <a:lstStyle/>
          <a:p>
            <a:pPr lvl="1" algn="ctr"/>
            <a:r>
              <a:rPr lang="hr-HR" sz="3200" b="1" dirty="0" smtClean="0">
                <a:effectLst/>
              </a:rPr>
              <a:t>LCA analiza mulja sa CUPOV </a:t>
            </a:r>
            <a:r>
              <a:rPr lang="hr-HR" sz="3200" b="1" dirty="0">
                <a:effectLst/>
              </a:rPr>
              <a:t>Z</a:t>
            </a:r>
            <a:r>
              <a:rPr lang="hr-HR" sz="3200" b="1" dirty="0" smtClean="0">
                <a:effectLst/>
              </a:rPr>
              <a:t>agreb</a:t>
            </a:r>
            <a:endParaRPr lang="hr-HR" sz="3200" b="1" dirty="0"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79711"/>
              </p:ext>
            </p:extLst>
          </p:nvPr>
        </p:nvGraphicFramePr>
        <p:xfrm>
          <a:off x="2509837" y="2492896"/>
          <a:ext cx="4124325" cy="3484245"/>
        </p:xfrm>
        <a:graphic>
          <a:graphicData uri="http://schemas.openxmlformats.org/drawingml/2006/table">
            <a:tbl>
              <a:tblPr/>
              <a:tblGrid>
                <a:gridCol w="2144395"/>
                <a:gridCol w="989965"/>
                <a:gridCol w="989965"/>
              </a:tblGrid>
              <a:tr h="351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Parametar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Vrijednost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Jedinica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Suha tvar 105</a:t>
                      </a: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º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40,32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Energetska vrijednost mulja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12,14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Du</a:t>
                      </a: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ik (N)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Fosfor (P)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Kalij (K)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Arsen (As)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2,7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Molibden (Mo)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15,99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Kobalt (Co)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141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Kadmij (Cd)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3,73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Nikal (Ni)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Bakar (Cu)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231,67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Ž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iva (Hg)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1,71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Olovo (Pb)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99,24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Krom (Cr)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34,91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Cink (Zn)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631,63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09837" y="1723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Kemijsko fizikalne karakteristike analiziranih uzoraka mulja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8256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Scenarij</a:t>
            </a:r>
            <a:r>
              <a:rPr lang="es-ES" sz="3200" dirty="0" smtClean="0">
                <a:effectLst/>
              </a:rPr>
              <a:t> </a:t>
            </a:r>
            <a:r>
              <a:rPr lang="es-ES" sz="3200" dirty="0">
                <a:effectLst/>
              </a:rPr>
              <a:t>1 - </a:t>
            </a:r>
            <a:r>
              <a:rPr lang="es-ES" sz="3200" dirty="0" err="1">
                <a:effectLst/>
              </a:rPr>
              <a:t>Termička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oporaba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mulja</a:t>
            </a:r>
            <a:endParaRPr lang="es-ES" sz="3200" dirty="0">
              <a:effectLst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52151"/>
            <a:ext cx="5832648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1656402"/>
            <a:ext cx="4120615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Shema scenarija 1: Termička obrada mulja</a:t>
            </a:r>
          </a:p>
        </p:txBody>
      </p:sp>
    </p:spTree>
    <p:extLst>
      <p:ext uri="{BB962C8B-B14F-4D97-AF65-F5344CB8AC3E}">
        <p14:creationId xmlns:p14="http://schemas.microsoft.com/office/powerpoint/2010/main" val="3224269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Scenarij</a:t>
            </a:r>
            <a:r>
              <a:rPr lang="es-ES" sz="3200" dirty="0" smtClean="0">
                <a:effectLst/>
              </a:rPr>
              <a:t> </a:t>
            </a:r>
            <a:r>
              <a:rPr lang="es-ES" sz="3200" dirty="0">
                <a:effectLst/>
              </a:rPr>
              <a:t>1 - </a:t>
            </a:r>
            <a:r>
              <a:rPr lang="es-ES" sz="3200" dirty="0" err="1">
                <a:effectLst/>
              </a:rPr>
              <a:t>Termička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oporaba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mulja</a:t>
            </a:r>
            <a:endParaRPr lang="es-ES" sz="32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345" y="1560742"/>
            <a:ext cx="748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/>
              <a:t>Ulaz i izlaz tvari i energije kod spaljivanja mulja po funkcionalnoj jedinici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41035"/>
              </p:ext>
            </p:extLst>
          </p:nvPr>
        </p:nvGraphicFramePr>
        <p:xfrm>
          <a:off x="1606119" y="2009878"/>
          <a:ext cx="5819775" cy="648208"/>
        </p:xfrm>
        <a:graphic>
          <a:graphicData uri="http://schemas.openxmlformats.org/drawingml/2006/table">
            <a:tbl>
              <a:tblPr/>
              <a:tblGrid>
                <a:gridCol w="2903542"/>
                <a:gridCol w="899743"/>
                <a:gridCol w="723348"/>
                <a:gridCol w="1293142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Ulaz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0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elektri</a:t>
                      </a:r>
                      <a:r>
                        <a:rPr lang="hr-HR" sz="10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 energije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69,4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Akwo (2008)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000" b="1" dirty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toplinske energije (prirodni plin)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4,3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Akwo (2008)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Energetska vrijednost mulja 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84626"/>
              </p:ext>
            </p:extLst>
          </p:nvPr>
        </p:nvGraphicFramePr>
        <p:xfrm>
          <a:off x="1606119" y="2867430"/>
          <a:ext cx="5819776" cy="2530475"/>
        </p:xfrm>
        <a:graphic>
          <a:graphicData uri="http://schemas.openxmlformats.org/drawingml/2006/table">
            <a:tbl>
              <a:tblPr/>
              <a:tblGrid>
                <a:gridCol w="2905443"/>
                <a:gridCol w="900332"/>
                <a:gridCol w="691440"/>
                <a:gridCol w="1322561"/>
              </a:tblGrid>
              <a:tr h="17589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Izlaz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Ukupna nastala energija izgaranjem mulja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1737,3 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Elektri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 energija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382,2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Toplinska energija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1094,5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ljaka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480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Lebde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ć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 pepeo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s.t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 i dr (2005)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Emisije u zrak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</a:t>
                      </a:r>
                      <a:r>
                        <a:rPr lang="hr-HR" sz="1000" b="1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i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917,5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0,151E-6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 i dr (2005)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</a:t>
                      </a:r>
                      <a:r>
                        <a:rPr lang="hr-HR" sz="1000" b="1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1,0E-6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 i dr (2005)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estice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µ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 t 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2,00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 i dr (2005)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Dioksini i Furani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µ</a:t>
                      </a: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 t  s.t.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3,0E-5</a:t>
                      </a:r>
                      <a:endParaRPr lang="hr-H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</a:t>
                      </a:r>
                      <a:r>
                        <a:rPr lang="hr-HR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 dr (2005)</a:t>
                      </a:r>
                      <a:endParaRPr lang="hr-H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0345" y="5397905"/>
            <a:ext cx="7776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400" dirty="0"/>
              <a:t>Učinkovitost procesa spaljivanja mulja (učinkovitost kotla): 90,3 %  (</a:t>
            </a:r>
            <a:r>
              <a:rPr lang="hr-HR" sz="1400" dirty="0" err="1"/>
              <a:t>Akwo</a:t>
            </a:r>
            <a:r>
              <a:rPr lang="hr-HR" sz="1400" dirty="0"/>
              <a:t>, 2008)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400" dirty="0"/>
              <a:t>Učinkovitost proizvodnje električne energije u mikroturbini: 22 % </a:t>
            </a:r>
            <a:br>
              <a:rPr lang="hr-HR" sz="1400" dirty="0"/>
            </a:br>
            <a:r>
              <a:rPr lang="hr-HR" sz="1400" dirty="0"/>
              <a:t>(</a:t>
            </a:r>
            <a:r>
              <a:rPr lang="hr-HR" sz="1400" dirty="0" err="1"/>
              <a:t>Poulsen</a:t>
            </a:r>
            <a:r>
              <a:rPr lang="hr-HR" sz="1400" dirty="0"/>
              <a:t> i </a:t>
            </a:r>
            <a:r>
              <a:rPr lang="hr-HR" sz="1400" dirty="0" err="1"/>
              <a:t>Hansen</a:t>
            </a:r>
            <a:r>
              <a:rPr lang="hr-HR" sz="1400" dirty="0"/>
              <a:t>, 2003)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1400" dirty="0"/>
              <a:t>Učinkovitost proizvodnje toplinske energije u mikroturbini: 63 % </a:t>
            </a:r>
            <a:br>
              <a:rPr lang="hr-HR" sz="1400" dirty="0"/>
            </a:br>
            <a:r>
              <a:rPr lang="hr-HR" sz="1400" dirty="0"/>
              <a:t>(</a:t>
            </a:r>
            <a:r>
              <a:rPr lang="hr-HR" sz="1400" dirty="0" err="1"/>
              <a:t>Poulsen</a:t>
            </a:r>
            <a:r>
              <a:rPr lang="hr-HR" sz="1400" dirty="0"/>
              <a:t> i </a:t>
            </a:r>
            <a:r>
              <a:rPr lang="hr-HR" sz="1400" dirty="0" err="1"/>
              <a:t>Hansen</a:t>
            </a:r>
            <a:r>
              <a:rPr lang="hr-HR" sz="1400" dirty="0"/>
              <a:t>, 2003)</a:t>
            </a:r>
            <a:endParaRPr lang="hr-HR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207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Scenarij</a:t>
            </a:r>
            <a:r>
              <a:rPr lang="es-ES" sz="3200" dirty="0" smtClean="0">
                <a:effectLst/>
              </a:rPr>
              <a:t> </a:t>
            </a:r>
            <a:r>
              <a:rPr lang="es-ES" sz="3200" dirty="0">
                <a:effectLst/>
              </a:rPr>
              <a:t>1 - </a:t>
            </a:r>
            <a:r>
              <a:rPr lang="es-ES" sz="3200" dirty="0" err="1">
                <a:effectLst/>
              </a:rPr>
              <a:t>Termička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oporaba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mulja</a:t>
            </a:r>
            <a:endParaRPr lang="es-ES" sz="3200" dirty="0">
              <a:effectLst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52151"/>
            <a:ext cx="5832648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768" y="1656402"/>
            <a:ext cx="4120615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Shema scenarija 1: Termička obrada mulja</a:t>
            </a:r>
          </a:p>
        </p:txBody>
      </p:sp>
    </p:spTree>
    <p:extLst>
      <p:ext uri="{BB962C8B-B14F-4D97-AF65-F5344CB8AC3E}">
        <p14:creationId xmlns:p14="http://schemas.microsoft.com/office/powerpoint/2010/main" val="646740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Scenarij</a:t>
            </a:r>
            <a:r>
              <a:rPr lang="es-ES" sz="3200" dirty="0" smtClean="0">
                <a:effectLst/>
              </a:rPr>
              <a:t> </a:t>
            </a:r>
            <a:r>
              <a:rPr lang="hr-HR" sz="3200" dirty="0">
                <a:effectLst/>
              </a:rPr>
              <a:t>2</a:t>
            </a:r>
            <a:r>
              <a:rPr lang="es-ES" sz="3200" dirty="0">
                <a:effectLst/>
              </a:rPr>
              <a:t> – </a:t>
            </a:r>
            <a:r>
              <a:rPr lang="hr-HR" sz="3200" dirty="0">
                <a:effectLst/>
              </a:rPr>
              <a:t>Korištenje mulja u poljoprivredi</a:t>
            </a:r>
            <a:endParaRPr lang="es-ES" sz="3200" dirty="0"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35567"/>
              </p:ext>
            </p:extLst>
          </p:nvPr>
        </p:nvGraphicFramePr>
        <p:xfrm>
          <a:off x="1691680" y="2348873"/>
          <a:ext cx="5790208" cy="3701161"/>
        </p:xfrm>
        <a:graphic>
          <a:graphicData uri="http://schemas.openxmlformats.org/drawingml/2006/table">
            <a:tbl>
              <a:tblPr/>
              <a:tblGrid>
                <a:gridCol w="2682989"/>
                <a:gridCol w="805529"/>
                <a:gridCol w="719673"/>
                <a:gridCol w="1582017"/>
              </a:tblGrid>
              <a:tr h="148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i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Ulaz- Energija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energije - transport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20,6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energije- rasprostranjivanje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kWh/t s.t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24,3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i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Ulaz - Tvari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Dizel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l/t  s.t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4,1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i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Izlaz- emisije tvari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Emisije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8,1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SO</a:t>
                      </a:r>
                      <a:r>
                        <a:rPr lang="hr-HR" sz="1200" b="0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0,1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</a:t>
                      </a:r>
                      <a:r>
                        <a:rPr lang="hr-HR" sz="1200" b="0" baseline="-25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x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117,5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</a:t>
                      </a:r>
                      <a:r>
                        <a:rPr lang="hr-HR" sz="1200" b="0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9464,9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Prora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č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un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Du</a:t>
                      </a: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ik (N)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Fosfor (P)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Kalij (K)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4,5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Kadmij (Cd)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3,7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Ž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iva (Hg)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1,7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Mjerenja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NH</a:t>
                      </a:r>
                      <a:r>
                        <a:rPr lang="hr-HR" sz="1200" b="0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- rasprostranjivanje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i sur.(2005)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CH</a:t>
                      </a:r>
                      <a:r>
                        <a:rPr lang="hr-HR" sz="1200" b="0" baseline="-250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 </a:t>
                      </a: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rasprostranjivanje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0,8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Svanstr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ö</a:t>
                      </a:r>
                      <a:r>
                        <a:rPr lang="hr-HR" sz="120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</a:t>
                      </a:r>
                      <a:r>
                        <a:rPr lang="hr-HR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</a:t>
                      </a:r>
                      <a:r>
                        <a:rPr lang="hr-HR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hr-HR" sz="120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</a:t>
                      </a:r>
                      <a:r>
                        <a:rPr lang="hr-HR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.(2005)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Vapno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kg/t  s.t.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Hospido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hr-HR" sz="1200" b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</a:t>
                      </a:r>
                      <a:r>
                        <a:rPr lang="hr-HR" sz="1200" b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.(2005)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2604" y="1527925"/>
            <a:ext cx="5759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Ulaz tvari i energije kod rasprostranjivanja i uporabe mulja na poljoprivrednim površinama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3104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9524" y="1779955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/>
              <a:t>Energetska bilanca za Scenarij 1 i 2</a:t>
            </a:r>
            <a:endParaRPr lang="hr-HR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Energetska bilanca</a:t>
            </a:r>
            <a:endParaRPr lang="es-ES" sz="3200" dirty="0">
              <a:effectLst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77268"/>
              </p:ext>
            </p:extLst>
          </p:nvPr>
        </p:nvGraphicFramePr>
        <p:xfrm>
          <a:off x="1547665" y="2624217"/>
          <a:ext cx="5870405" cy="2776871"/>
        </p:xfrm>
        <a:graphic>
          <a:graphicData uri="http://schemas.openxmlformats.org/drawingml/2006/table">
            <a:tbl>
              <a:tblPr firstRow="1" firstCol="1" bandRow="1"/>
              <a:tblGrid>
                <a:gridCol w="2020326"/>
                <a:gridCol w="1110033"/>
                <a:gridCol w="1763610"/>
                <a:gridCol w="976436"/>
              </a:tblGrid>
              <a:tr h="46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Oporaba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Utrošena energija (kWh)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Proizvedena/oporabljena energija (kWh)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Bilanca (kWh)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23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1* - sušenje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1 - spaljivanje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1476,7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1 - ukupno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-1473,7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2309,7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2 - 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energije - transport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-20,6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-20,64</a:t>
                      </a:r>
                    </a:p>
                    <a:p>
                      <a:pPr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2 - 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Potro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nja energije 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–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rasprostranjivanje poljoprivredne povr</a:t>
                      </a: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š</a:t>
                      </a: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-24,3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-24,28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Scenarij 2 - ukupno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213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403648" y="5425270"/>
            <a:ext cx="274697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*Proračun na temelju </a:t>
            </a:r>
            <a:r>
              <a:rPr lang="hr-H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Hospido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2005</a:t>
            </a:r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11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2" y="1772816"/>
            <a:ext cx="5984071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/>
              <a:t>Kategorije utjecaja i rezultati analize LCA funkcionalne jedinice mulja za razmatrane metode oporabe mulja s </a:t>
            </a:r>
            <a:r>
              <a:rPr lang="hr-HR" dirty="0" smtClean="0"/>
              <a:t>CUPOV </a:t>
            </a:r>
            <a:r>
              <a:rPr lang="hr-HR" dirty="0"/>
              <a:t>Zagreb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>
                <a:effectLst/>
              </a:rPr>
              <a:t>Kategorije utjecaja i rezultati analize LCA </a:t>
            </a:r>
            <a:endParaRPr lang="es-ES" sz="3200" dirty="0"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80994"/>
              </p:ext>
            </p:extLst>
          </p:nvPr>
        </p:nvGraphicFramePr>
        <p:xfrm>
          <a:off x="1619672" y="2996952"/>
          <a:ext cx="5984071" cy="2375156"/>
        </p:xfrm>
        <a:graphic>
          <a:graphicData uri="http://schemas.openxmlformats.org/drawingml/2006/table">
            <a:tbl>
              <a:tblPr firstRow="1" firstCol="1" bandRow="1"/>
              <a:tblGrid>
                <a:gridCol w="1707534"/>
                <a:gridCol w="1294131"/>
                <a:gridCol w="1344843"/>
                <a:gridCol w="1637563"/>
              </a:tblGrid>
              <a:tr h="623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Kategorija utjecaja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Rasprostranjivanje u poljoprivredi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Termička oporaba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Jedinica mjere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23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Potencijal globalnog zatopljenja - GWP 100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-4,575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-8,623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 CO</a:t>
                      </a:r>
                      <a:r>
                        <a:rPr lang="hr-HR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eq.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Potencijal zakiseljavanja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1,557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0,335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 SO</a:t>
                      </a:r>
                      <a:r>
                        <a:rPr lang="hr-HR" sz="1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Toksičnost za ljude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5,419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4,340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 1,4-diklorobenzen </a:t>
                      </a:r>
                      <a:r>
                        <a:rPr lang="hr-HR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</a:t>
                      </a: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582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  <a:t>Sadržaj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1871538"/>
          </a:xfrm>
        </p:spPr>
        <p:txBody>
          <a:bodyPr/>
          <a:lstStyle/>
          <a:p>
            <a:pPr marL="355600" lvl="1" indent="-355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Tehnika analize cjeloživotnog ciklusa</a:t>
            </a:r>
          </a:p>
          <a:p>
            <a:pPr marL="355600" lvl="1" indent="-355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Tehnologija oporabe/zbrinjavanja digestiranog mulja</a:t>
            </a:r>
          </a:p>
          <a:p>
            <a:pPr marL="355600" lvl="1" indent="-355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hr-HR" sz="20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Lca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analiza zbrinjavanja mulja CUPOV Zagreb</a:t>
            </a:r>
          </a:p>
          <a:p>
            <a:pPr marL="355600" indent="-355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endParaRPr lang="hr-HR" sz="18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3568" y="836712"/>
            <a:ext cx="8136904" cy="540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sz="32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HVALA NA PAŽNJI!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899925" cy="2924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02" y="2060848"/>
            <a:ext cx="4139932" cy="30370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  <a:t>Metodologija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1770886"/>
            <a:ext cx="6980114" cy="65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Metodološka struktura analize cjeloživotnog ciklusa dana je u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seriji standarda 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 14040 i ISO 14044. 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4972329" cy="2789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5445224"/>
            <a:ext cx="6980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Stadiji analize cjeloživotnog ciklusa prema ISO 14044</a:t>
            </a:r>
            <a:endParaRPr lang="hr-H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Definiranje </a:t>
            </a:r>
            <a:r>
              <a:rPr lang="hr-HR" sz="3200" dirty="0">
                <a:effectLst/>
              </a:rPr>
              <a:t>cilja i opsega LCA analize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759450" cy="1871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7944" y="4509120"/>
            <a:ext cx="320632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Životni ciklus proizvoda</a:t>
            </a:r>
          </a:p>
        </p:txBody>
      </p:sp>
    </p:spTree>
    <p:extLst>
      <p:ext uri="{BB962C8B-B14F-4D97-AF65-F5344CB8AC3E}">
        <p14:creationId xmlns:p14="http://schemas.microsoft.com/office/powerpoint/2010/main" val="1733335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Sastavljanje inventara </a:t>
            </a:r>
            <a:r>
              <a:rPr lang="hr-HR" sz="3200" dirty="0">
                <a:effectLst/>
              </a:rPr>
              <a:t>LCA analize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12" y="2132856"/>
            <a:ext cx="4900761" cy="28896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7824" y="5043468"/>
            <a:ext cx="418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Shema jediničnog procesa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53940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Analiza utjecaja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3768" y="472514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/>
              <a:t>Kategorije utjecaja u LCA analizi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23" y="2348880"/>
            <a:ext cx="5762339" cy="20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8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Tumačenje rezultata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708920"/>
            <a:ext cx="55983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Identifikacije 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važnih pitanja </a:t>
            </a:r>
            <a:endParaRPr lang="hr-H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valuacija 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kompletnosti analize, </a:t>
            </a:r>
            <a:endParaRPr lang="hr-H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Zaključci, </a:t>
            </a:r>
            <a:r>
              <a:rPr lang="hr-H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ograničenja i </a:t>
            </a:r>
            <a:r>
              <a:rPr lang="hr-H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preporuke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60307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hr-HR" sz="3200" dirty="0" smtClean="0">
                <a:effectLst/>
              </a:rPr>
              <a:t>Tehnologija oporabe/zbrinjavanja mulja</a:t>
            </a: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959" y="2432484"/>
            <a:ext cx="64579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5850" lvl="2" indent="-1714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b="1" cap="small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Opcija 1 - Termička oporaba mulja</a:t>
            </a:r>
            <a:endParaRPr lang="hr-HR" sz="2400" b="1" cap="small" spc="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960" y="3861049"/>
            <a:ext cx="8121528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2" indent="-1714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2400" b="1" cap="small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Opcija 2 - Korištenje mulja u </a:t>
            </a:r>
            <a:r>
              <a:rPr lang="hr-HR" sz="2400" b="1" cap="small" spc="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poljoprivredi</a:t>
            </a:r>
            <a:endParaRPr lang="hr-HR" sz="2400" b="1" cap="small" spc="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88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96138" cy="468313"/>
          </a:xfrm>
          <a:noFill/>
        </p:spPr>
        <p:txBody>
          <a:bodyPr/>
          <a:lstStyle/>
          <a:p>
            <a:pPr algn="ctr"/>
            <a:r>
              <a:rPr lang="es-ES" sz="3200" dirty="0" err="1">
                <a:effectLst/>
              </a:rPr>
              <a:t>Opcija</a:t>
            </a:r>
            <a:r>
              <a:rPr lang="es-ES" sz="3200" dirty="0">
                <a:effectLst/>
              </a:rPr>
              <a:t> 1 - </a:t>
            </a:r>
            <a:r>
              <a:rPr lang="es-ES" sz="3200" dirty="0" err="1">
                <a:effectLst/>
              </a:rPr>
              <a:t>Termička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oporaba</a:t>
            </a:r>
            <a:r>
              <a:rPr lang="es-ES" sz="3200" dirty="0">
                <a:effectLst/>
              </a:rPr>
              <a:t> </a:t>
            </a:r>
            <a:r>
              <a:rPr lang="es-ES" sz="3200" dirty="0" err="1">
                <a:effectLst/>
              </a:rPr>
              <a:t>mulja</a:t>
            </a:r>
            <a:endParaRPr lang="es-ES" sz="3200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1" y="2348880"/>
            <a:ext cx="5004435" cy="3009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9651" y="5229200"/>
            <a:ext cx="62646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hr-HR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Shematski prikaz procesa sušenja digestiranog mulja na remenu (modificirano prema: </a:t>
            </a:r>
            <a:r>
              <a:rPr lang="hr-HR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http://www.biogreen-energy.com/biogreen/belt-dryer/</a:t>
            </a:r>
            <a:r>
              <a:rPr lang="hr-H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772816"/>
            <a:ext cx="55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Dehidracija i sušenje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19892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ihp">
  <a:themeElements>
    <a:clrScheme name="ei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ih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i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30243</TotalTime>
  <Words>1356</Words>
  <Application>Microsoft Office PowerPoint</Application>
  <PresentationFormat>On-screen Show (4:3)</PresentationFormat>
  <Paragraphs>341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 Unicode MS</vt:lpstr>
      <vt:lpstr>Arial</vt:lpstr>
      <vt:lpstr>Arial Narrow</vt:lpstr>
      <vt:lpstr>Calibri</vt:lpstr>
      <vt:lpstr>Cambria</vt:lpstr>
      <vt:lpstr>Symbol</vt:lpstr>
      <vt:lpstr>Tahoma</vt:lpstr>
      <vt:lpstr>Times</vt:lpstr>
      <vt:lpstr>Times New Roman</vt:lpstr>
      <vt:lpstr>Wingdings</vt:lpstr>
      <vt:lpstr>1_eihp</vt:lpstr>
      <vt:lpstr>1_Custom Design</vt:lpstr>
      <vt:lpstr>Custom Design</vt:lpstr>
      <vt:lpstr>Image</vt:lpstr>
      <vt:lpstr>PowerPoint Presentation</vt:lpstr>
      <vt:lpstr>Sadržaj</vt:lpstr>
      <vt:lpstr>Metodologija</vt:lpstr>
      <vt:lpstr>Definiranje cilja i opsega LCA analize</vt:lpstr>
      <vt:lpstr>Sastavljanje inventara LCA analize</vt:lpstr>
      <vt:lpstr>Analiza utjecaja</vt:lpstr>
      <vt:lpstr>Tumačenje rezultata</vt:lpstr>
      <vt:lpstr>Tehnologija oporabe/zbrinjavanja mulja</vt:lpstr>
      <vt:lpstr>Opcija 1 - Termička oporaba mulja</vt:lpstr>
      <vt:lpstr>Opcija 1 - Termička oporaba mulja</vt:lpstr>
      <vt:lpstr>Opcija 2 – Korištenje mulja u poljoprivredi</vt:lpstr>
      <vt:lpstr>LCA analiza mulja sa CUPOV Zagreb</vt:lpstr>
      <vt:lpstr>LCA analiza mulja sa CUPOV Zagreb</vt:lpstr>
      <vt:lpstr>Scenarij 1 - Termička oporaba mulja</vt:lpstr>
      <vt:lpstr>Scenarij 1 - Termička oporaba mulja</vt:lpstr>
      <vt:lpstr>Scenarij 1 - Termička oporaba mulja</vt:lpstr>
      <vt:lpstr>Scenarij 2 – Korištenje mulja u poljoprivredi</vt:lpstr>
      <vt:lpstr>Energetska bilanca</vt:lpstr>
      <vt:lpstr>Kategorije utjecaja i rezultati analize LCA </vt:lpstr>
      <vt:lpstr>PowerPoint Presentation</vt:lpstr>
    </vt:vector>
  </TitlesOfParts>
  <Company>Energy Institute Hrvoje Požar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Market Integration in the Danube Region: Drivers, Early Lessons and the Way Forward</dc:title>
  <dc:subject>Croatia: The Southern connection</dc:subject>
  <dc:creator>Matija Vajdić, Haris Boko, Marko Karan</dc:creator>
  <cp:lastModifiedBy>Marin Miletić</cp:lastModifiedBy>
  <cp:revision>441</cp:revision>
  <dcterms:created xsi:type="dcterms:W3CDTF">2004-07-04T12:14:57Z</dcterms:created>
  <dcterms:modified xsi:type="dcterms:W3CDTF">2015-09-15T15:22:51Z</dcterms:modified>
</cp:coreProperties>
</file>