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83" r:id="rId3"/>
    <p:sldId id="284" r:id="rId4"/>
    <p:sldId id="286" r:id="rId5"/>
    <p:sldId id="285" r:id="rId6"/>
    <p:sldId id="288" r:id="rId7"/>
    <p:sldId id="287" r:id="rId8"/>
    <p:sldId id="289" r:id="rId9"/>
    <p:sldId id="290" r:id="rId10"/>
    <p:sldId id="291" r:id="rId11"/>
    <p:sldId id="292" r:id="rId12"/>
    <p:sldId id="296" r:id="rId13"/>
    <p:sldId id="297" r:id="rId14"/>
    <p:sldId id="298" r:id="rId15"/>
    <p:sldId id="299" r:id="rId16"/>
    <p:sldId id="300" r:id="rId17"/>
    <p:sldId id="301" r:id="rId18"/>
    <p:sldId id="295" r:id="rId19"/>
    <p:sldId id="293" r:id="rId20"/>
  </p:sldIdLst>
  <p:sldSz cx="9144000" cy="6858000" type="screen4x3"/>
  <p:notesSz cx="6669088" cy="992822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5CADC"/>
    <a:srgbClr val="A9CADC"/>
    <a:srgbClr val="A7CADC"/>
    <a:srgbClr val="A7CAD9"/>
    <a:srgbClr val="A7CADE"/>
    <a:srgbClr val="A7CAE1"/>
    <a:srgbClr val="A2CAE5"/>
    <a:srgbClr val="A7CAE5"/>
    <a:srgbClr val="A9C5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77A04-6B7C-4448-90A7-9F23C3C1CFA7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80A-4BC9-441E-95F4-82B88BFB15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3001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BF7D5-23D3-42DD-B796-3B5E7DCF294C}" type="datetimeFigureOut">
              <a:rPr lang="hr-HR" smtClean="0"/>
              <a:pPr/>
              <a:t>15.9.2015.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A5FC-9D66-498F-91CA-ED1CAA7DEA5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9552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FAFD-005E-44C9-AD59-EE8A1B021FBE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3719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6D70-709A-4E40-ADE9-982206A0BEDF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1531-B0E7-46AF-B1C5-A0FE6D8E6A6B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1984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EC7E-04F5-4B9E-868A-482A26D3CAAB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829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C363-E0F5-4D97-8CD1-E510908802C4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424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6792-A549-4410-B230-8D25254726BB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5507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F4A8-D83B-4A4A-AE01-A5FF57FB26B9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8293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871A-0A65-4FA9-BDEB-577155F00D6C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9545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38000-4D22-4FFE-8708-139C65C10D46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138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58EC-85A9-4A4C-98A4-F502134B1AC7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049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0028-4620-47AD-8DA6-6626837C2DAF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891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749F-CEB4-4796-9642-95387B780F89}" type="datetime1">
              <a:rPr lang="hr-HR" smtClean="0"/>
              <a:pPr/>
              <a:t>15.9.2015.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BCED-AAEB-4FC7-862F-EF4C0068738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6709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430795" y="330618"/>
            <a:ext cx="4328199" cy="11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" y="5805264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0" y="1857364"/>
            <a:ext cx="9144000" cy="2088232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7500"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hr-HR" sz="3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Ugradnja pepela dobivenog spaljivanjem mulja (s UPOV-a u Hrvatskoj) u beton</a:t>
            </a:r>
          </a:p>
        </p:txBody>
      </p:sp>
      <p:pic>
        <p:nvPicPr>
          <p:cNvPr id="17" name="Picture 8" descr="http://www.hrzz.hr/img/hrz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18" y="6172583"/>
            <a:ext cx="1711475" cy="645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7020272" y="5673005"/>
            <a:ext cx="1599230" cy="551688"/>
          </a:xfrm>
          <a:prstGeom prst="rect">
            <a:avLst/>
          </a:prstGeom>
        </p:spPr>
        <p:txBody>
          <a:bodyPr vert="horz" lIns="128016" tIns="64008" rIns="128016" bIns="64008" rtlCol="0">
            <a:normAutofit fontScale="77500" lnSpcReduction="20000"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800" b="1" dirty="0" smtClean="0">
              <a:solidFill>
                <a:srgbClr val="0070C0"/>
              </a:solidFill>
            </a:endParaRPr>
          </a:p>
          <a:p>
            <a:r>
              <a:rPr lang="hr-HR" sz="1800" b="1" dirty="0" smtClean="0">
                <a:solidFill>
                  <a:srgbClr val="0070C0"/>
                </a:solidFill>
              </a:rPr>
              <a:t>Projekt financira:</a:t>
            </a:r>
            <a:endParaRPr lang="hr-HR" sz="1800" dirty="0">
              <a:solidFill>
                <a:srgbClr val="0070C0"/>
              </a:solidFill>
            </a:endParaRPr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-19041" y="4377644"/>
            <a:ext cx="9144000" cy="936104"/>
          </a:xfrm>
        </p:spPr>
        <p:txBody>
          <a:bodyPr>
            <a:noAutofit/>
          </a:bodyPr>
          <a:lstStyle/>
          <a:p>
            <a:r>
              <a:rPr lang="hr-HR" sz="2200" b="1" dirty="0" smtClean="0">
                <a:solidFill>
                  <a:srgbClr val="0070C0"/>
                </a:solidFill>
                <a:latin typeface="Myriad Pro" pitchFamily="34" charset="0"/>
              </a:rPr>
              <a:t>Domagoj Nakić</a:t>
            </a:r>
            <a:r>
              <a:rPr lang="hr-HR" sz="2200" dirty="0" smtClean="0">
                <a:solidFill>
                  <a:srgbClr val="0070C0"/>
                </a:solidFill>
                <a:latin typeface="Myriad Pro" pitchFamily="34" charset="0"/>
              </a:rPr>
              <a:t>, </a:t>
            </a:r>
            <a:r>
              <a:rPr lang="hr-HR" sz="2200" dirty="0" err="1" smtClean="0">
                <a:solidFill>
                  <a:srgbClr val="0070C0"/>
                </a:solidFill>
                <a:latin typeface="Myriad Pro" pitchFamily="34" charset="0"/>
              </a:rPr>
              <a:t>mag</a:t>
            </a:r>
            <a:r>
              <a:rPr lang="hr-HR" sz="2200" dirty="0" smtClean="0">
                <a:solidFill>
                  <a:srgbClr val="0070C0"/>
                </a:solidFill>
                <a:latin typeface="Myriad Pro" pitchFamily="34" charset="0"/>
              </a:rPr>
              <a:t>. ing. </a:t>
            </a:r>
            <a:r>
              <a:rPr lang="hr-HR" sz="2200" dirty="0" err="1">
                <a:solidFill>
                  <a:srgbClr val="0070C0"/>
                </a:solidFill>
                <a:latin typeface="Myriad Pro" pitchFamily="34" charset="0"/>
              </a:rPr>
              <a:t>a</a:t>
            </a:r>
            <a:r>
              <a:rPr lang="hr-HR" sz="2200" dirty="0" err="1" smtClean="0">
                <a:solidFill>
                  <a:srgbClr val="0070C0"/>
                </a:solidFill>
                <a:latin typeface="Myriad Pro" pitchFamily="34" charset="0"/>
              </a:rPr>
              <a:t>edif</a:t>
            </a:r>
            <a:r>
              <a:rPr lang="hr-HR" sz="22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endParaRPr lang="hr-HR" sz="22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hr-HR" sz="2200" dirty="0" smtClean="0">
                <a:solidFill>
                  <a:srgbClr val="0070C0"/>
                </a:solidFill>
                <a:latin typeface="Myriad Pro" pitchFamily="34" charset="0"/>
              </a:rPr>
              <a:t>Sveučilište u Zagrebu, Građevinski fakultet, Zavod za hidrotehniku</a:t>
            </a:r>
            <a:endParaRPr lang="hr-HR" sz="2200" dirty="0">
              <a:solidFill>
                <a:srgbClr val="0070C0"/>
              </a:solidFill>
              <a:latin typeface="Myriad Pro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512" y="5948848"/>
            <a:ext cx="4030423" cy="991343"/>
            <a:chOff x="1595822" y="3319554"/>
            <a:chExt cx="6289515" cy="162296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822" y="3429000"/>
              <a:ext cx="1913450" cy="1222959"/>
            </a:xfrm>
            <a:prstGeom prst="rect">
              <a:avLst/>
            </a:prstGeom>
          </p:spPr>
        </p:pic>
        <p:sp>
          <p:nvSpPr>
            <p:cNvPr id="29" name="Title 1"/>
            <p:cNvSpPr txBox="1">
              <a:spLocks/>
            </p:cNvSpPr>
            <p:nvPr/>
          </p:nvSpPr>
          <p:spPr>
            <a:xfrm>
              <a:off x="3636865" y="3319554"/>
              <a:ext cx="4248472" cy="1622962"/>
            </a:xfrm>
            <a:prstGeom prst="rect">
              <a:avLst/>
            </a:prstGeom>
          </p:spPr>
          <p:txBody>
            <a:bodyPr vert="horz" lIns="128016" tIns="64008" rIns="128016" bIns="64008" rtlCol="0" anchor="ctr">
              <a:noAutofit/>
            </a:bodyPr>
            <a:lstStyle>
              <a:lvl1pPr algn="ctr" defTabSz="1280160" rtl="0" eaLnBrk="1" latinLnBrk="0" hangingPunct="1">
                <a:spcBef>
                  <a:spcPct val="0"/>
                </a:spcBef>
                <a:buNone/>
                <a:defRPr sz="6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r-HR" sz="1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SVEUČILIŠTE U ZAGREBU </a:t>
              </a:r>
            </a:p>
            <a:p>
              <a:pPr algn="l"/>
              <a:r>
                <a:rPr lang="hr-HR" sz="1800" b="1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GRAĐEVINSKI FAKULTET</a:t>
              </a:r>
            </a:p>
            <a:p>
              <a:pPr algn="l"/>
              <a:endParaRPr lang="hr-HR" sz="1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3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" y="1052736"/>
            <a:ext cx="91439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C00000"/>
                </a:solidFill>
              </a:rPr>
              <a:t>Ispitivanja na </a:t>
            </a:r>
            <a:r>
              <a:rPr lang="hr-HR" sz="2400" b="1" dirty="0" smtClean="0">
                <a:solidFill>
                  <a:srgbClr val="C00000"/>
                </a:solidFill>
              </a:rPr>
              <a:t>betonu u </a:t>
            </a:r>
            <a:r>
              <a:rPr lang="hr-HR" sz="2400" b="1" dirty="0">
                <a:solidFill>
                  <a:srgbClr val="C00000"/>
                </a:solidFill>
              </a:rPr>
              <a:t>svježem stanju</a:t>
            </a:r>
          </a:p>
          <a:p>
            <a:pPr lvl="0" algn="ctr"/>
            <a:endParaRPr lang="hr-H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u="sng" dirty="0" smtClean="0"/>
              <a:t>Poroznost</a:t>
            </a:r>
            <a:r>
              <a:rPr lang="hr-HR" sz="2000" dirty="0" smtClean="0"/>
              <a:t> je određena korištenjem </a:t>
            </a:r>
            <a:r>
              <a:rPr lang="hr-HR" sz="2000" dirty="0" err="1" smtClean="0"/>
              <a:t>porometra</a:t>
            </a:r>
            <a:r>
              <a:rPr lang="hr-HR" sz="2000" dirty="0" smtClean="0"/>
              <a:t> prema </a:t>
            </a:r>
            <a:r>
              <a:rPr lang="hr-HR" sz="2000" dirty="0"/>
              <a:t>normi HRN EN </a:t>
            </a:r>
            <a:r>
              <a:rPr lang="hr-HR" sz="2000" dirty="0" smtClean="0"/>
              <a:t>12350-7</a:t>
            </a:r>
            <a:endParaRPr lang="hr-HR" sz="2000" dirty="0"/>
          </a:p>
        </p:txBody>
      </p:sp>
      <p:pic>
        <p:nvPicPr>
          <p:cNvPr id="7170" name="Picture 0" descr="IMG-20150812-WA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12" r="13547"/>
          <a:stretch>
            <a:fillRect/>
          </a:stretch>
        </p:blipFill>
        <p:spPr bwMode="auto">
          <a:xfrm>
            <a:off x="6892429" y="3720778"/>
            <a:ext cx="2100818" cy="22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:\Users\Domagoj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01"/>
          <a:stretch>
            <a:fillRect/>
          </a:stretch>
        </p:blipFill>
        <p:spPr bwMode="auto">
          <a:xfrm>
            <a:off x="27484" y="2037621"/>
            <a:ext cx="6704755" cy="399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691680" y="2996952"/>
            <a:ext cx="947286" cy="7515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41248" y="3573016"/>
            <a:ext cx="986936" cy="7037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5656" y="2996952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800°C</a:t>
            </a:r>
            <a:endParaRPr lang="hr-HR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004048" y="3520723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1000°C</a:t>
            </a:r>
            <a:endParaRPr lang="hr-HR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3054097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9</a:t>
            </a:r>
            <a:r>
              <a:rPr lang="hr-HR" sz="2000" b="1" dirty="0" smtClean="0"/>
              <a:t>00°C</a:t>
            </a:r>
            <a:endParaRPr lang="hr-HR" sz="2000" b="1" dirty="0"/>
          </a:p>
        </p:txBody>
      </p:sp>
      <p:sp>
        <p:nvSpPr>
          <p:cNvPr id="17" name="Oval 16"/>
          <p:cNvSpPr/>
          <p:nvPr/>
        </p:nvSpPr>
        <p:spPr>
          <a:xfrm>
            <a:off x="3131840" y="3520722"/>
            <a:ext cx="1872207" cy="10604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308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124744"/>
            <a:ext cx="91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mehaničke karakteristike</a:t>
            </a:r>
          </a:p>
          <a:p>
            <a:pPr lvl="0" algn="ctr"/>
            <a:endParaRPr lang="hr-HR" sz="1200" b="1" dirty="0" smtClean="0">
              <a:solidFill>
                <a:srgbClr val="C000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Pojedini uzorci pokazuju pad čvrstoća s povećanjem udjela dodanog pepela, ali su pojedini uzorci razvili i jednakovrijedne ili veće čvrstoće od referentnih</a:t>
            </a:r>
            <a:endParaRPr lang="hr-HR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12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Vrijednosti </a:t>
            </a:r>
            <a:r>
              <a:rPr lang="hr-HR" sz="2000" dirty="0" smtClean="0"/>
              <a:t>čvrstoć</a:t>
            </a:r>
            <a:r>
              <a:rPr lang="hr-HR" sz="2000" dirty="0"/>
              <a:t>a</a:t>
            </a:r>
            <a:r>
              <a:rPr lang="hr-HR" sz="2000" dirty="0" smtClean="0"/>
              <a:t> </a:t>
            </a:r>
            <a:r>
              <a:rPr lang="hr-HR" sz="2000" dirty="0"/>
              <a:t>rastu s porastom vremena </a:t>
            </a:r>
            <a:r>
              <a:rPr lang="hr-HR" sz="2000" dirty="0" err="1"/>
              <a:t>hidratacije</a:t>
            </a:r>
            <a:r>
              <a:rPr lang="hr-HR" sz="2000" dirty="0"/>
              <a:t> za sve analizirane uzorke što je znak da u mortovima s dodanim pepelom dolazi do </a:t>
            </a:r>
            <a:r>
              <a:rPr lang="hr-HR" sz="2000" dirty="0" err="1"/>
              <a:t>pucolanskih</a:t>
            </a:r>
            <a:r>
              <a:rPr lang="hr-HR" sz="2000" dirty="0"/>
              <a:t> reakcija i posljedičnih pozitivnih učinaka na mehaničke </a:t>
            </a:r>
            <a:r>
              <a:rPr lang="hr-HR" sz="2000" dirty="0" smtClean="0"/>
              <a:t>karakteristike</a:t>
            </a:r>
          </a:p>
          <a:p>
            <a:pPr lvl="0"/>
            <a:endParaRPr lang="hr-HR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Svi analizirani </a:t>
            </a:r>
            <a:r>
              <a:rPr lang="hr-HR" sz="2000" dirty="0"/>
              <a:t>uzorci </a:t>
            </a:r>
            <a:r>
              <a:rPr lang="hr-HR" sz="2000" dirty="0" smtClean="0"/>
              <a:t>zadovoljili su 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 klasu korištenog </a:t>
            </a:r>
            <a:r>
              <a:rPr lang="hr-HR" sz="2000" dirty="0"/>
              <a:t>cementa (42,5 </a:t>
            </a:r>
            <a:r>
              <a:rPr lang="hr-HR" sz="2000" dirty="0" err="1" smtClean="0"/>
              <a:t>MPa</a:t>
            </a:r>
            <a:r>
              <a:rPr lang="hr-HR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8194" name="Picture 5" descr="IMG-20150812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28551"/>
            <a:ext cx="4499992" cy="251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IMG-20150812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83432"/>
            <a:ext cx="1295147" cy="17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163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052736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mehaničke karakteristike</a:t>
            </a: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9218" name="Chart 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64" y="1468234"/>
            <a:ext cx="3960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Chart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1694"/>
            <a:ext cx="3960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Chart 1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2" y="3821694"/>
            <a:ext cx="3960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2276872"/>
            <a:ext cx="1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T = 800°C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7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052736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mehaničke karakteristike</a:t>
            </a: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7236296" y="2276872"/>
            <a:ext cx="153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T = 1000°C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Chart 20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2204"/>
            <a:ext cx="3960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Chart 2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1828"/>
            <a:ext cx="3960000" cy="22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Chart 2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57548"/>
            <a:ext cx="3960000" cy="22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44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052736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</a:t>
            </a:r>
            <a:r>
              <a:rPr lang="hr-HR" sz="2400" b="1" dirty="0" err="1" smtClean="0">
                <a:solidFill>
                  <a:srgbClr val="C00000"/>
                </a:solidFill>
              </a:rPr>
              <a:t>vodonepropusnost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155536" y="1658571"/>
            <a:ext cx="873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Ispitivanje </a:t>
            </a:r>
            <a:r>
              <a:rPr lang="hr-HR" b="1" u="sng" dirty="0" err="1"/>
              <a:t>vodonepropusnosti</a:t>
            </a:r>
            <a:r>
              <a:rPr lang="hr-HR" dirty="0"/>
              <a:t>, odnosno dubine prodora vode pod tlakom provodilo se prema normi HRN EN 12390-8 na uzorcima u obliku kocke dimenzija 15x15x15 cm njegovanim pod vodom u skladu s normom HRN EN </a:t>
            </a:r>
            <a:r>
              <a:rPr lang="hr-HR" dirty="0" smtClean="0"/>
              <a:t>12390-2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 err="1" smtClean="0"/>
              <a:t>Trajnosno</a:t>
            </a:r>
            <a:r>
              <a:rPr lang="hr-HR" dirty="0" smtClean="0"/>
              <a:t> svojstvo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 smtClean="0"/>
              <a:t>Razredi </a:t>
            </a:r>
            <a:r>
              <a:rPr lang="hr-HR" dirty="0" err="1" smtClean="0"/>
              <a:t>vodonepropusnosti</a:t>
            </a:r>
            <a:r>
              <a:rPr lang="hr-HR" dirty="0" smtClean="0"/>
              <a:t> prema najvećem dopuštenom</a:t>
            </a:r>
          </a:p>
          <a:p>
            <a:pPr algn="just"/>
            <a:r>
              <a:rPr lang="hr-HR" dirty="0" smtClean="0"/>
              <a:t>      prodoru vode</a:t>
            </a:r>
          </a:p>
          <a:p>
            <a:pPr algn="just"/>
            <a:endParaRPr lang="hr-HR" dirty="0"/>
          </a:p>
        </p:txBody>
      </p:sp>
      <p:pic>
        <p:nvPicPr>
          <p:cNvPr id="11266" name="Picture 4" descr="IMG-20150812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53" b="4372"/>
          <a:stretch>
            <a:fillRect/>
          </a:stretch>
        </p:blipFill>
        <p:spPr bwMode="auto">
          <a:xfrm>
            <a:off x="6188534" y="2792147"/>
            <a:ext cx="2818565" cy="317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Untitl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921" b="43930"/>
          <a:stretch>
            <a:fillRect/>
          </a:stretch>
        </p:blipFill>
        <p:spPr bwMode="auto">
          <a:xfrm>
            <a:off x="1475656" y="4077072"/>
            <a:ext cx="3359617" cy="180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11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1052736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</a:t>
            </a:r>
            <a:r>
              <a:rPr lang="hr-HR" sz="2400" b="1" dirty="0" err="1" smtClean="0">
                <a:solidFill>
                  <a:srgbClr val="C00000"/>
                </a:solidFill>
              </a:rPr>
              <a:t>vodonepropusnost</a:t>
            </a:r>
            <a:endParaRPr lang="hr-HR" sz="2400" b="1" dirty="0" smtClean="0">
              <a:solidFill>
                <a:srgbClr val="C00000"/>
              </a:solidFill>
            </a:endParaRP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7" y="1700808"/>
            <a:ext cx="7748385" cy="428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69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1052736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skupljanje</a:t>
            </a: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92" y="1561160"/>
            <a:ext cx="6256350" cy="362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18364" y="2203584"/>
            <a:ext cx="10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T = 800°C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449" y="5211758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/>
              <a:t>Na temelju dosadašnjih rezultata </a:t>
            </a:r>
            <a:r>
              <a:rPr lang="hr-HR" dirty="0" smtClean="0"/>
              <a:t>čini se da dodatak </a:t>
            </a:r>
            <a:r>
              <a:rPr lang="hr-HR" dirty="0"/>
              <a:t>pepela nema značajnijeg utjecaja na </a:t>
            </a:r>
            <a:r>
              <a:rPr lang="hr-HR" dirty="0" smtClean="0"/>
              <a:t>deformacije analiziranih uzoraka (iako je zamjetno nešto veće skupljanje uzoraka s dodatkom pepela u odnosu na kontrolne).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85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" y="1124744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 smtClean="0">
                <a:solidFill>
                  <a:srgbClr val="C00000"/>
                </a:solidFill>
              </a:rPr>
              <a:t>Ispitivanja na betonu u očvrsnulom stanju – skupljanje</a:t>
            </a:r>
          </a:p>
          <a:p>
            <a:endParaRPr lang="hr-HR" sz="1200" dirty="0"/>
          </a:p>
          <a:p>
            <a:endParaRPr lang="hr-H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17</a:t>
            </a:fld>
            <a:endParaRPr lang="hr-H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94947" y="1772816"/>
            <a:ext cx="88857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Ispitivanje skupljanja provodilo se 3., 7., 14. dan te svaki sljedeći sedmi dan u vremenu od 90 dana starosti </a:t>
            </a:r>
            <a:r>
              <a:rPr lang="hr-HR" dirty="0" smtClean="0"/>
              <a:t>betona. Instrumentom se mjere deformacije </a:t>
            </a:r>
            <a:r>
              <a:rPr lang="hr-HR" dirty="0"/>
              <a:t>u mm/m u odnosu na prvo mjerenje nakon 72 ± 0,5 </a:t>
            </a:r>
            <a:r>
              <a:rPr lang="hr-HR" dirty="0" smtClean="0"/>
              <a:t>sata.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 3 uzorka oblika prizme i dimenzija 100x100x400 mm iz svake mješavine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Ispitivanja još uvijek traju !</a:t>
            </a:r>
            <a:endParaRPr lang="hr-HR" b="1" dirty="0"/>
          </a:p>
        </p:txBody>
      </p:sp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3682"/>
            <a:ext cx="4336682" cy="262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30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51520" y="1124744"/>
            <a:ext cx="8640960" cy="50164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defRPr/>
            </a:pPr>
            <a:r>
              <a:rPr lang="hr-HR" sz="2800" b="1" dirty="0" smtClean="0">
                <a:solidFill>
                  <a:srgbClr val="C00000"/>
                </a:solidFill>
                <a:latin typeface="Myriad Pro" pitchFamily="34" charset="0"/>
              </a:rPr>
              <a:t>NASTAVAK ISTRAŽIVANJA...</a:t>
            </a:r>
          </a:p>
          <a:p>
            <a:pPr>
              <a:buClr>
                <a:srgbClr val="FF0000"/>
              </a:buClr>
              <a:buSzPct val="80000"/>
              <a:defRPr/>
            </a:pPr>
            <a:endParaRPr lang="hr-HR" sz="2000" b="1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SzPct val="80000"/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Ponoviti provedena ispitivanja s pepelom iz mulja s UPOV-a</a:t>
            </a:r>
          </a:p>
          <a:p>
            <a:pPr algn="l">
              <a:buSzPct val="80000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 Karlovac i Zagreb </a:t>
            </a:r>
          </a:p>
          <a:p>
            <a:pPr algn="l">
              <a:buSzPct val="80000"/>
              <a:defRPr/>
            </a:pPr>
            <a:endParaRPr lang="hr-HR" sz="12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SzPct val="80000"/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Ispitivanja s </a:t>
            </a:r>
            <a:r>
              <a:rPr lang="hr-HR" sz="2400" u="sng" dirty="0" smtClean="0">
                <a:solidFill>
                  <a:schemeClr val="tx1"/>
                </a:solidFill>
                <a:latin typeface="Myriad Pro" pitchFamily="34" charset="0"/>
              </a:rPr>
              <a:t>muljem</a:t>
            </a: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s UPOV-a Koprivnica (bez spaljivanja)</a:t>
            </a:r>
          </a:p>
          <a:p>
            <a:pPr algn="l">
              <a:buSzPct val="80000"/>
              <a:defRPr/>
            </a:pPr>
            <a:endParaRPr lang="hr-HR" sz="12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SzPct val="80000"/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Ispitivanja na betonu s korištenim dodacima (aditivima) u</a:t>
            </a:r>
          </a:p>
          <a:p>
            <a:pPr algn="l">
              <a:buSzPct val="80000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 postupku spaljivanja mulja i tijekom miješanja</a:t>
            </a:r>
          </a:p>
          <a:p>
            <a:pPr algn="l">
              <a:buSzPct val="80000"/>
              <a:defRPr/>
            </a:pPr>
            <a:endParaRPr lang="hr-HR" sz="12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SzPct val="80000"/>
              <a:buFont typeface="Arial" pitchFamily="34" charset="0"/>
              <a:buChar char="•"/>
              <a:defRPr/>
            </a:pP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Procjena ekološkog utjecaja - testovi izluživanja iz uzoraka</a:t>
            </a:r>
          </a:p>
          <a:p>
            <a:pPr algn="l">
              <a:buSzPct val="80000"/>
              <a:defRPr/>
            </a:pPr>
            <a:r>
              <a:rPr lang="hr-HR" sz="2400" dirty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hr-HR" sz="2400" dirty="0" smtClean="0">
                <a:solidFill>
                  <a:schemeClr val="tx1"/>
                </a:solidFill>
                <a:latin typeface="Myriad Pro" pitchFamily="34" charset="0"/>
              </a:rPr>
              <a:t> betona (teški metali)</a:t>
            </a:r>
            <a:endParaRPr lang="hr-HR" sz="2800" b="1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89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1958008"/>
            <a:ext cx="9144000" cy="25922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r>
              <a:rPr lang="hr-HR" sz="6000" b="1" dirty="0" smtClean="0">
                <a:solidFill>
                  <a:srgbClr val="009900"/>
                </a:solidFill>
                <a:latin typeface="Myriad Pro" pitchFamily="34" charset="0"/>
              </a:rPr>
              <a:t>H v a l a   n a   p a ž nj i  !</a:t>
            </a: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C00000"/>
              </a:solidFill>
              <a:latin typeface="Myriad Pro" pitchFamily="34" charset="0"/>
            </a:endParaRPr>
          </a:p>
          <a:p>
            <a:pPr algn="l">
              <a:buClr>
                <a:srgbClr val="FF0000"/>
              </a:buClr>
              <a:buSzPct val="80000"/>
              <a:defRPr/>
            </a:pPr>
            <a:endParaRPr lang="hr-HR" sz="2400" b="1" dirty="0">
              <a:solidFill>
                <a:schemeClr val="tx1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>
              <a:solidFill>
                <a:srgbClr val="FF0000"/>
              </a:solidFill>
              <a:latin typeface="Myriad Pro" pitchFamily="34" charset="0"/>
            </a:endParaRPr>
          </a:p>
          <a:p>
            <a:pPr>
              <a:buClr>
                <a:srgbClr val="FF0000"/>
              </a:buClr>
              <a:buSzPct val="80000"/>
              <a:defRPr/>
            </a:pPr>
            <a:endParaRPr lang="hr-HR" sz="2800" b="1" dirty="0" smtClean="0">
              <a:solidFill>
                <a:srgbClr val="FF0000"/>
              </a:solidFill>
              <a:latin typeface="Myriad Pro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005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1196752"/>
            <a:ext cx="91439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Najkorišteniji umjetno dobiveni građevinski materijal na svijetu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Kompozitni materijal </a:t>
            </a:r>
            <a:r>
              <a:rPr lang="hr-HR" dirty="0"/>
              <a:t>dobiven miješanjem agregata (obično šljunka i pijeska), cementa i </a:t>
            </a:r>
            <a:r>
              <a:rPr lang="hr-HR" dirty="0" smtClean="0"/>
              <a:t>vode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Cilj istraživanja je ispitati mogućnost i opravdanost zbrinjavanja pepela dobivenog spaljivanjem mulja s </a:t>
            </a:r>
            <a:r>
              <a:rPr lang="hr-HR" dirty="0" smtClean="0"/>
              <a:t>UPOV-a </a:t>
            </a:r>
            <a:r>
              <a:rPr lang="hr-HR" dirty="0"/>
              <a:t>u betonskoj </a:t>
            </a:r>
            <a:r>
              <a:rPr lang="hr-HR" dirty="0" smtClean="0"/>
              <a:t>industriji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Glavni smjer </a:t>
            </a:r>
            <a:r>
              <a:rPr lang="hr-HR" dirty="0" smtClean="0"/>
              <a:t>istraživanja </a:t>
            </a:r>
            <a:r>
              <a:rPr lang="hr-HR" dirty="0"/>
              <a:t>je usmjeren na </a:t>
            </a:r>
            <a:r>
              <a:rPr lang="hr-HR" dirty="0" smtClean="0"/>
              <a:t>pronalaženje </a:t>
            </a:r>
            <a:r>
              <a:rPr lang="hr-HR" dirty="0"/>
              <a:t>optimalne količine pepela ugrađene u beton, kao zamjene za dio </a:t>
            </a:r>
            <a:r>
              <a:rPr lang="hr-HR" dirty="0" smtClean="0"/>
              <a:t>cementa te </a:t>
            </a:r>
            <a:r>
              <a:rPr lang="hr-HR" dirty="0"/>
              <a:t>optimalne temperature spaljivanja </a:t>
            </a:r>
            <a:r>
              <a:rPr lang="hr-HR" dirty="0" smtClean="0"/>
              <a:t>mulja </a:t>
            </a:r>
          </a:p>
          <a:p>
            <a:endParaRPr lang="hr-H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graničena </a:t>
            </a:r>
            <a:r>
              <a:rPr lang="hr-HR" dirty="0"/>
              <a:t>količina dostupnog pepela bila </a:t>
            </a:r>
            <a:r>
              <a:rPr lang="hr-HR" dirty="0" smtClean="0"/>
              <a:t>je značajan </a:t>
            </a:r>
            <a:r>
              <a:rPr lang="hr-HR" dirty="0"/>
              <a:t>faktor </a:t>
            </a:r>
            <a:r>
              <a:rPr lang="hr-HR" dirty="0" smtClean="0"/>
              <a:t>pri </a:t>
            </a:r>
            <a:r>
              <a:rPr lang="hr-HR" dirty="0"/>
              <a:t>projektiranju </a:t>
            </a:r>
            <a:r>
              <a:rPr lang="hr-HR" dirty="0" smtClean="0"/>
              <a:t>eksperimenata 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2051" name="Picture 3" descr="C:\Users\Domagoj\Desktop\MULJ\SLIKE\IMG_1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82" y="4038505"/>
            <a:ext cx="2599165" cy="1949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magoj\Desktop\MULJ\SLIKE\IMG_16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90" b="6139"/>
          <a:stretch/>
        </p:blipFill>
        <p:spPr bwMode="auto">
          <a:xfrm>
            <a:off x="4635396" y="4038505"/>
            <a:ext cx="2287032" cy="19493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36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67" y="1196752"/>
            <a:ext cx="8885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u="sng" dirty="0" smtClean="0"/>
              <a:t>Mulj je prikupljen s UPOV-a Koprivnica</a:t>
            </a:r>
          </a:p>
          <a:p>
            <a:endParaRPr lang="hr-HR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SBR tehnologija pročišćavanja otpadne vode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MID-MIX tehnologija obrade mulja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Mulj – praškasti bijeli materijal s visokim udjelom suhe tvari, mala kalorijska vrijednost</a:t>
            </a:r>
          </a:p>
          <a:p>
            <a:endParaRPr lang="hr-HR" sz="2000" b="1" u="sng" dirty="0"/>
          </a:p>
          <a:p>
            <a:endParaRPr lang="hr-H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11" name="Picture 6" descr="http://www.kcvode.hr/wp-content/uploads/2014/01/SB_reaktor-sekundarna_bioloska_obrada.jpg"/>
          <p:cNvPicPr>
            <a:picLocks noChangeAspect="1" noChangeArrowheads="1"/>
          </p:cNvPicPr>
          <p:nvPr/>
        </p:nvPicPr>
        <p:blipFill>
          <a:blip r:embed="rId5" cstate="print"/>
          <a:srcRect t="13004"/>
          <a:stretch>
            <a:fillRect/>
          </a:stretch>
        </p:blipFill>
        <p:spPr bwMode="auto">
          <a:xfrm>
            <a:off x="204426" y="3692272"/>
            <a:ext cx="2767648" cy="182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http://www.kcvode.hr/wp-content/uploads/2014/01/Slika0076.jpg"/>
          <p:cNvPicPr>
            <a:picLocks noChangeAspect="1" noChangeArrowheads="1"/>
          </p:cNvPicPr>
          <p:nvPr/>
        </p:nvPicPr>
        <p:blipFill>
          <a:blip r:embed="rId6" cstate="print"/>
          <a:srcRect t="14440" b="16534"/>
          <a:stretch>
            <a:fillRect/>
          </a:stretch>
        </p:blipFill>
        <p:spPr bwMode="auto">
          <a:xfrm>
            <a:off x="3491880" y="3490296"/>
            <a:ext cx="2421915" cy="222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2789" t="3035" b="3083"/>
          <a:stretch>
            <a:fillRect/>
          </a:stretch>
        </p:blipFill>
        <p:spPr bwMode="auto">
          <a:xfrm>
            <a:off x="6434130" y="3600497"/>
            <a:ext cx="2534451" cy="200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2955461" y="4604784"/>
            <a:ext cx="536419" cy="1923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ight Arrow 14"/>
          <p:cNvSpPr/>
          <p:nvPr/>
        </p:nvSpPr>
        <p:spPr>
          <a:xfrm>
            <a:off x="5885815" y="4604784"/>
            <a:ext cx="536419" cy="19236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688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5" y="1226251"/>
            <a:ext cx="8885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200" dirty="0" smtClean="0"/>
              <a:t>Varirali </a:t>
            </a:r>
            <a:r>
              <a:rPr lang="hr-HR" sz="2200" dirty="0"/>
              <a:t>su se sljedeći </a:t>
            </a:r>
            <a:r>
              <a:rPr lang="hr-HR" sz="2200" dirty="0" smtClean="0"/>
              <a:t>parametri</a:t>
            </a:r>
            <a:r>
              <a:rPr lang="hr-HR" sz="2200" dirty="0"/>
              <a:t>:</a:t>
            </a:r>
          </a:p>
          <a:p>
            <a:endParaRPr lang="hr-HR" sz="2200" dirty="0"/>
          </a:p>
          <a:p>
            <a:pPr marL="360000" indent="-342900">
              <a:buFont typeface="Wingdings" panose="05000000000000000000" pitchFamily="2" charset="2"/>
              <a:buChar char="Ø"/>
            </a:pPr>
            <a:r>
              <a:rPr lang="hr-HR" sz="2200" dirty="0"/>
              <a:t>Temperatura spaljivanja (800, 900 i 1000 °C)</a:t>
            </a:r>
          </a:p>
          <a:p>
            <a:pPr marL="360000" indent="-342900">
              <a:buFont typeface="Wingdings" panose="05000000000000000000" pitchFamily="2" charset="2"/>
              <a:buChar char="Ø"/>
            </a:pPr>
            <a:r>
              <a:rPr lang="hr-HR" sz="2200" dirty="0" err="1"/>
              <a:t>Vodocementni</a:t>
            </a:r>
            <a:r>
              <a:rPr lang="hr-HR" sz="2200" dirty="0"/>
              <a:t> (v/c), odnosno </a:t>
            </a:r>
            <a:r>
              <a:rPr lang="hr-HR" sz="2200" dirty="0" err="1"/>
              <a:t>vodovezivni</a:t>
            </a:r>
            <a:r>
              <a:rPr lang="hr-HR" sz="2200" dirty="0"/>
              <a:t> (v/v</a:t>
            </a:r>
            <a:r>
              <a:rPr lang="hr-HR" sz="2200" baseline="-25000" dirty="0"/>
              <a:t>e</a:t>
            </a:r>
            <a:r>
              <a:rPr lang="hr-HR" sz="2200" dirty="0"/>
              <a:t>) omjer (0.45, 0.50, </a:t>
            </a:r>
            <a:r>
              <a:rPr lang="hr-HR" sz="2200" dirty="0" err="1"/>
              <a:t>0.55</a:t>
            </a:r>
            <a:r>
              <a:rPr lang="hr-HR" sz="2200" dirty="0"/>
              <a:t>)</a:t>
            </a:r>
          </a:p>
          <a:p>
            <a:pPr marL="360000" lvl="0" indent="-342900">
              <a:buFont typeface="Wingdings" panose="05000000000000000000" pitchFamily="2" charset="2"/>
              <a:buChar char="Ø"/>
            </a:pPr>
            <a:r>
              <a:rPr lang="hr-HR" sz="2200" dirty="0" err="1"/>
              <a:t>Maseni</a:t>
            </a:r>
            <a:r>
              <a:rPr lang="hr-HR" sz="2200" dirty="0"/>
              <a:t> udio pepela (%) kao zamjena za cement (10 i 20%)</a:t>
            </a:r>
            <a:endParaRPr lang="hr-HR" sz="2200" u="sng" dirty="0"/>
          </a:p>
        </p:txBody>
      </p:sp>
      <p:pic>
        <p:nvPicPr>
          <p:cNvPr id="1027" name="Picture 1" descr="C:\Users\Domagoj\Desktop\BETON KC\IMG-20150812-WA0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69" y="3011355"/>
            <a:ext cx="4977178" cy="2960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84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5" y="1069864"/>
            <a:ext cx="8885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/>
              <a:t>Sastav mješavina </a:t>
            </a:r>
            <a:r>
              <a:rPr lang="hr-HR" sz="2400" b="1" dirty="0" smtClean="0"/>
              <a:t>betona</a:t>
            </a:r>
            <a:endParaRPr lang="hr-HR" sz="2400" b="1" dirty="0"/>
          </a:p>
          <a:p>
            <a:pPr algn="ctr"/>
            <a:endParaRPr lang="hr-HR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Miješani </a:t>
            </a:r>
            <a:r>
              <a:rPr lang="hr-HR" sz="2000" dirty="0" err="1"/>
              <a:t>portlandski</a:t>
            </a:r>
            <a:r>
              <a:rPr lang="hr-HR" sz="2000" dirty="0"/>
              <a:t> cement  </a:t>
            </a:r>
            <a:endParaRPr lang="hr-HR" sz="2000" dirty="0" smtClean="0"/>
          </a:p>
          <a:p>
            <a:r>
              <a:rPr lang="hr-HR" sz="2000" dirty="0"/>
              <a:t> </a:t>
            </a:r>
            <a:r>
              <a:rPr lang="hr-HR" sz="2000" dirty="0" smtClean="0"/>
              <a:t>     CEM </a:t>
            </a:r>
            <a:r>
              <a:rPr lang="hr-HR" sz="2000" dirty="0"/>
              <a:t>II/B-M (S-V) </a:t>
            </a:r>
            <a:r>
              <a:rPr lang="hr-HR" sz="2000" dirty="0" smtClean="0"/>
              <a:t>42,5N</a:t>
            </a:r>
          </a:p>
          <a:p>
            <a:endParaRPr lang="hr-H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Drobljeni dolomit </a:t>
            </a:r>
            <a:r>
              <a:rPr lang="hr-HR" sz="2000" dirty="0" smtClean="0"/>
              <a:t>granulacije:	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0 </a:t>
            </a:r>
            <a:r>
              <a:rPr lang="hr-HR" sz="2000" dirty="0"/>
              <a:t>− 4 mm </a:t>
            </a:r>
            <a:r>
              <a:rPr lang="hr-HR" sz="2000" dirty="0" smtClean="0"/>
              <a:t>(50%)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4 – 8 mm (20%) </a:t>
            </a:r>
          </a:p>
          <a:p>
            <a:r>
              <a:rPr lang="hr-HR" sz="2000" dirty="0"/>
              <a:t>	</a:t>
            </a:r>
            <a:r>
              <a:rPr lang="hr-HR" sz="2000" dirty="0" smtClean="0"/>
              <a:t>8 – 16 mm (30%)</a:t>
            </a:r>
          </a:p>
          <a:p>
            <a:endParaRPr lang="hr-H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Voda iz </a:t>
            </a:r>
            <a:r>
              <a:rPr lang="hr-HR" sz="2000" dirty="0" smtClean="0"/>
              <a:t>vodovoda</a:t>
            </a:r>
          </a:p>
          <a:p>
            <a:endParaRPr lang="hr-HR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Pepeo dobiven </a:t>
            </a:r>
            <a:r>
              <a:rPr lang="hr-HR" sz="2000" dirty="0" smtClean="0"/>
              <a:t>spaljivanjem mulja</a:t>
            </a:r>
          </a:p>
          <a:p>
            <a:endParaRPr lang="hr-HR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u="sng" dirty="0" err="1" smtClean="0"/>
              <a:t>Superplastifikator</a:t>
            </a:r>
            <a:endParaRPr lang="hr-HR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u="sng" dirty="0" smtClean="0"/>
          </a:p>
          <a:p>
            <a:endParaRPr lang="hr-HR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8403497"/>
              </p:ext>
            </p:extLst>
          </p:nvPr>
        </p:nvGraphicFramePr>
        <p:xfrm>
          <a:off x="4180739" y="1700808"/>
          <a:ext cx="4812508" cy="4121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908"/>
                <a:gridCol w="658433"/>
                <a:gridCol w="477302"/>
                <a:gridCol w="720080"/>
                <a:gridCol w="864096"/>
                <a:gridCol w="792088"/>
                <a:gridCol w="847601"/>
              </a:tblGrid>
              <a:tr h="269076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Materijal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KC M</a:t>
                      </a:r>
                      <a:r>
                        <a:rPr lang="hr-HR" sz="1400" baseline="-25000">
                          <a:effectLst/>
                        </a:rPr>
                        <a:t>20</a:t>
                      </a:r>
                      <a:r>
                        <a:rPr lang="hr-HR" sz="1400">
                          <a:effectLst/>
                        </a:rPr>
                        <a:t>-B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811044">
                <a:tc gridSpan="3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Masa   (kg)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Gustoća (kg/dm³)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Volumen (dm³)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Masa za 37,5 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(kg)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Cement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240,00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2,947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81,44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9,00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Pepeo                     (20%)</a:t>
                      </a:r>
                      <a:endParaRPr lang="hr-H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60,00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2,778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21,60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2,25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Voda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150,00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1,000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150,00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5,63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v/v</a:t>
                      </a:r>
                      <a:r>
                        <a:rPr lang="hr-HR" sz="1400" baseline="-25000">
                          <a:effectLst/>
                        </a:rPr>
                        <a:t>e </a:t>
                      </a:r>
                      <a:r>
                        <a:rPr lang="hr-HR" sz="1400">
                          <a:effectLst/>
                        </a:rPr>
                        <a:t>= 0.50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-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-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-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-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Zrak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2.50%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-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-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25,00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-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AGREGAT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0 ─ 4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50%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992,70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2,750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360.98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37.23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4 ─ 8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20%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397,08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2,750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144.39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14.89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78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8 ─ 16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30%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595,62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2,750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216.59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22.34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0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</a:rPr>
                        <a:t>Ukupno</a:t>
                      </a:r>
                      <a:endParaRPr lang="hr-H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2435,40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2,435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>
                          <a:effectLst/>
                        </a:rPr>
                        <a:t>1000,00</a:t>
                      </a:r>
                      <a:endParaRPr lang="hr-HR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350" dirty="0">
                          <a:effectLst/>
                        </a:rPr>
                        <a:t>91,33</a:t>
                      </a:r>
                      <a:endParaRPr lang="hr-HR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266148" y="3108334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6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320" y="1098868"/>
            <a:ext cx="888574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600" b="1" dirty="0" smtClean="0">
                <a:solidFill>
                  <a:srgbClr val="FF0000"/>
                </a:solidFill>
              </a:rPr>
              <a:t>ISPITIVANJA NA BETONU</a:t>
            </a:r>
          </a:p>
          <a:p>
            <a:endParaRPr lang="hr-HR" sz="2400" b="1" dirty="0"/>
          </a:p>
          <a:p>
            <a:r>
              <a:rPr lang="hr-HR" sz="2400" b="1" u="sng" dirty="0" smtClean="0"/>
              <a:t>U svježem stanju:</a:t>
            </a:r>
            <a:r>
              <a:rPr lang="hr-HR" sz="2400" dirty="0" smtClean="0"/>
              <a:t>	</a:t>
            </a:r>
            <a:r>
              <a:rPr lang="hr-HR" sz="2200" dirty="0" smtClean="0"/>
              <a:t>- gustoća</a:t>
            </a:r>
          </a:p>
          <a:p>
            <a:r>
              <a:rPr lang="hr-HR" sz="2200" dirty="0"/>
              <a:t>	</a:t>
            </a:r>
            <a:r>
              <a:rPr lang="hr-HR" sz="2200" dirty="0" smtClean="0"/>
              <a:t>		- temperatura</a:t>
            </a:r>
          </a:p>
          <a:p>
            <a:r>
              <a:rPr lang="hr-HR" sz="2200" dirty="0"/>
              <a:t>	</a:t>
            </a:r>
            <a:r>
              <a:rPr lang="hr-HR" sz="2200" dirty="0" smtClean="0"/>
              <a:t>		- poroznost</a:t>
            </a:r>
          </a:p>
          <a:p>
            <a:r>
              <a:rPr lang="hr-HR" sz="2200" dirty="0"/>
              <a:t>	</a:t>
            </a:r>
            <a:r>
              <a:rPr lang="hr-HR" sz="2200" dirty="0" smtClean="0"/>
              <a:t>		- </a:t>
            </a:r>
            <a:r>
              <a:rPr lang="hr-HR" sz="2200" dirty="0" err="1" smtClean="0"/>
              <a:t>obradljivost</a:t>
            </a:r>
            <a:endParaRPr lang="hr-HR" sz="2200" dirty="0" smtClean="0"/>
          </a:p>
          <a:p>
            <a:r>
              <a:rPr lang="hr-HR" sz="2200" dirty="0"/>
              <a:t>	</a:t>
            </a:r>
            <a:r>
              <a:rPr lang="hr-HR" sz="2200" dirty="0" smtClean="0"/>
              <a:t>		</a:t>
            </a:r>
            <a:endParaRPr lang="hr-HR" sz="2400" dirty="0"/>
          </a:p>
          <a:p>
            <a:r>
              <a:rPr lang="hr-HR" sz="2400" b="1" u="sng" dirty="0" smtClean="0"/>
              <a:t>U očvrsnulom stanju:</a:t>
            </a:r>
            <a:r>
              <a:rPr lang="hr-HR" sz="2400" dirty="0" smtClean="0"/>
              <a:t>	</a:t>
            </a:r>
            <a:r>
              <a:rPr lang="hr-HR" sz="2200" dirty="0" smtClean="0"/>
              <a:t>- tlačna i čvrstoća na savijanje</a:t>
            </a:r>
          </a:p>
          <a:p>
            <a:r>
              <a:rPr lang="hr-HR" sz="2200" dirty="0"/>
              <a:t>	</a:t>
            </a:r>
            <a:r>
              <a:rPr lang="hr-HR" sz="2200" dirty="0" smtClean="0"/>
              <a:t>		- </a:t>
            </a:r>
            <a:r>
              <a:rPr lang="hr-HR" sz="2200" dirty="0" err="1" smtClean="0"/>
              <a:t>vodonepropusnost</a:t>
            </a:r>
            <a:endParaRPr lang="hr-HR" sz="2200" dirty="0" smtClean="0"/>
          </a:p>
          <a:p>
            <a:r>
              <a:rPr lang="hr-HR" sz="2200" dirty="0"/>
              <a:t>	</a:t>
            </a:r>
            <a:r>
              <a:rPr lang="hr-HR" sz="2200" dirty="0" smtClean="0"/>
              <a:t>		- skupljanje</a:t>
            </a:r>
          </a:p>
          <a:p>
            <a:endParaRPr lang="hr-HR" sz="2200" dirty="0" smtClean="0"/>
          </a:p>
          <a:p>
            <a:pPr marL="2357100"/>
            <a:r>
              <a:rPr lang="hr-HR" sz="2400" b="1" dirty="0"/>
              <a:t>	</a:t>
            </a:r>
            <a:r>
              <a:rPr lang="hr-HR" sz="2400" b="1" dirty="0" smtClean="0"/>
              <a:t>	</a:t>
            </a:r>
            <a:endParaRPr lang="hr-H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6</a:t>
            </a:fld>
            <a:endParaRPr lang="hr-HR" dirty="0"/>
          </a:p>
        </p:txBody>
      </p:sp>
      <p:pic>
        <p:nvPicPr>
          <p:cNvPr id="1026" name="Picture 2" descr="C:\Users\Domagoj\Desktop\RESCUE rezultati\Mort_Leteci_pepeo_SLIKE_08.04\Mort_Leteci pepeo_SLIKE_08.04\karlovac\M0\M0-B\20150217_101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232248" cy="372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0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" y="1052736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C00000"/>
                </a:solidFill>
              </a:rPr>
              <a:t>Ispitivanja na </a:t>
            </a:r>
            <a:r>
              <a:rPr lang="hr-HR" sz="2400" b="1" dirty="0" smtClean="0">
                <a:solidFill>
                  <a:srgbClr val="C00000"/>
                </a:solidFill>
              </a:rPr>
              <a:t>betonu u </a:t>
            </a:r>
            <a:r>
              <a:rPr lang="hr-HR" sz="2400" b="1" dirty="0">
                <a:solidFill>
                  <a:srgbClr val="C00000"/>
                </a:solidFill>
              </a:rPr>
              <a:t>svježem stanju</a:t>
            </a:r>
          </a:p>
          <a:p>
            <a:pPr lvl="0" algn="ctr"/>
            <a:endParaRPr lang="hr-H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u="sng" dirty="0" smtClean="0"/>
              <a:t>Gustoća</a:t>
            </a:r>
            <a:r>
              <a:rPr lang="hr-HR" sz="2000" dirty="0" smtClean="0"/>
              <a:t> </a:t>
            </a:r>
            <a:r>
              <a:rPr lang="hr-HR" sz="2000" dirty="0"/>
              <a:t>svježeg betona određena je kvocijentom njegove mase i volumena koji zauzima kad je ugrađen na predviđeni način prema normi HRN EN </a:t>
            </a:r>
            <a:r>
              <a:rPr lang="hr-HR" sz="2000" dirty="0" smtClean="0"/>
              <a:t>1230-6:2009</a:t>
            </a:r>
            <a:endParaRPr lang="hr-HR" sz="2000" dirty="0"/>
          </a:p>
        </p:txBody>
      </p:sp>
      <p:pic>
        <p:nvPicPr>
          <p:cNvPr id="4098" name="Picture 2" descr="C:\Users\Domagoj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61"/>
          <a:stretch>
            <a:fillRect/>
          </a:stretch>
        </p:blipFill>
        <p:spPr bwMode="auto">
          <a:xfrm>
            <a:off x="1032555" y="2345398"/>
            <a:ext cx="7078883" cy="376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5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" y="1052736"/>
            <a:ext cx="91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C00000"/>
                </a:solidFill>
              </a:rPr>
              <a:t>Ispitivanja na </a:t>
            </a:r>
            <a:r>
              <a:rPr lang="hr-HR" sz="2400" b="1" dirty="0" smtClean="0">
                <a:solidFill>
                  <a:srgbClr val="C00000"/>
                </a:solidFill>
              </a:rPr>
              <a:t>betonu u </a:t>
            </a:r>
            <a:r>
              <a:rPr lang="hr-HR" sz="2400" b="1" dirty="0">
                <a:solidFill>
                  <a:srgbClr val="C00000"/>
                </a:solidFill>
              </a:rPr>
              <a:t>svježem stanju</a:t>
            </a:r>
          </a:p>
          <a:p>
            <a:pPr lvl="0" algn="ctr"/>
            <a:endParaRPr lang="hr-H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u="sng" dirty="0"/>
              <a:t>Temperatura</a:t>
            </a:r>
            <a:r>
              <a:rPr lang="hr-HR" sz="2000" dirty="0"/>
              <a:t> mješavina betona određena je kao i za cementni mort prema normi HRN U.M1.032:1981 korištenjem digitalnog ubodnog </a:t>
            </a:r>
            <a:r>
              <a:rPr lang="hr-HR" sz="2000" dirty="0" smtClean="0"/>
              <a:t>termometra</a:t>
            </a:r>
            <a:endParaRPr lang="hr-HR" sz="2000" dirty="0"/>
          </a:p>
        </p:txBody>
      </p:sp>
      <p:pic>
        <p:nvPicPr>
          <p:cNvPr id="5122" name="Picture 3" descr="C:\Users\Domagoj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503"/>
          <a:stretch>
            <a:fillRect/>
          </a:stretch>
        </p:blipFill>
        <p:spPr bwMode="auto">
          <a:xfrm>
            <a:off x="1254019" y="2345398"/>
            <a:ext cx="6635964" cy="376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904634" y="3068960"/>
            <a:ext cx="947286" cy="12876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7784" y="3363004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800°C</a:t>
            </a:r>
            <a:endParaRPr lang="hr-HR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44008" y="2780928"/>
            <a:ext cx="947286" cy="10734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67158" y="2962894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9</a:t>
            </a:r>
            <a:r>
              <a:rPr lang="hr-HR" sz="2000" b="1" dirty="0" smtClean="0"/>
              <a:t>00°C</a:t>
            </a:r>
            <a:endParaRPr lang="hr-HR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78716" y="3283118"/>
            <a:ext cx="947286" cy="10734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88534" y="3419755"/>
            <a:ext cx="93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1000°C</a:t>
            </a:r>
            <a:endParaRPr lang="hr-HR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110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04" b="20805"/>
          <a:stretch/>
        </p:blipFill>
        <p:spPr bwMode="auto">
          <a:xfrm>
            <a:off x="2955461" y="16228"/>
            <a:ext cx="3233073" cy="8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F_sastavnic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35"/>
            <a:ext cx="1379023" cy="87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RZZ -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52" y="222067"/>
            <a:ext cx="1597495" cy="60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942038"/>
            <a:ext cx="9143999" cy="0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35088"/>
            <a:ext cx="9143999" cy="0"/>
          </a:xfrm>
          <a:prstGeom prst="line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4426" y="1196752"/>
            <a:ext cx="858996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2000" b="1" dirty="0" smtClean="0">
                <a:solidFill>
                  <a:srgbClr val="0000CC"/>
                </a:solidFill>
                <a:latin typeface="Myriad Pro" pitchFamily="34" charset="0"/>
              </a:rPr>
              <a:t> </a:t>
            </a:r>
            <a:endParaRPr lang="hr-HR" altLang="x-none" sz="2000" b="1" dirty="0">
              <a:solidFill>
                <a:srgbClr val="0000CC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" y="1052736"/>
            <a:ext cx="91439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2400" b="1" dirty="0">
                <a:solidFill>
                  <a:srgbClr val="C00000"/>
                </a:solidFill>
              </a:rPr>
              <a:t>Ispitivanja na </a:t>
            </a:r>
            <a:r>
              <a:rPr lang="hr-HR" sz="2400" b="1" dirty="0" smtClean="0">
                <a:solidFill>
                  <a:srgbClr val="C00000"/>
                </a:solidFill>
              </a:rPr>
              <a:t>betonu u </a:t>
            </a:r>
            <a:r>
              <a:rPr lang="hr-HR" sz="2400" b="1" dirty="0">
                <a:solidFill>
                  <a:srgbClr val="C00000"/>
                </a:solidFill>
              </a:rPr>
              <a:t>svježem stanju</a:t>
            </a:r>
          </a:p>
          <a:p>
            <a:pPr lvl="0" algn="ctr"/>
            <a:endParaRPr lang="hr-H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u="sng" dirty="0"/>
              <a:t>Konzistencija</a:t>
            </a:r>
            <a:r>
              <a:rPr lang="hr-HR" sz="2000" dirty="0"/>
              <a:t> slijeganjem </a:t>
            </a:r>
            <a:r>
              <a:rPr lang="hr-HR" sz="2000" dirty="0" smtClean="0"/>
              <a:t>određena je prema </a:t>
            </a:r>
            <a:r>
              <a:rPr lang="hr-HR" sz="2000" dirty="0"/>
              <a:t>normi HRN EN </a:t>
            </a:r>
            <a:r>
              <a:rPr lang="hr-HR" sz="2000" dirty="0" smtClean="0"/>
              <a:t>12350-2</a:t>
            </a:r>
            <a:endParaRPr lang="hr-HR" sz="2000" dirty="0"/>
          </a:p>
        </p:txBody>
      </p:sp>
      <p:pic>
        <p:nvPicPr>
          <p:cNvPr id="6146" name="Picture 1" descr="IMG-20150812-WA00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49" r="3223"/>
          <a:stretch/>
        </p:blipFill>
        <p:spPr bwMode="auto">
          <a:xfrm>
            <a:off x="6645407" y="3632740"/>
            <a:ext cx="2498592" cy="24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C:\Users\Domagoj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20"/>
          <a:stretch>
            <a:fillRect/>
          </a:stretch>
        </p:blipFill>
        <p:spPr bwMode="auto">
          <a:xfrm>
            <a:off x="40195" y="2037621"/>
            <a:ext cx="6553687" cy="399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2204864"/>
            <a:ext cx="2261007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- Različite količine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superplastifikatora</a:t>
            </a:r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- Dodatak vode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BCED-AAEB-4FC7-862F-EF4C0068738C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37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776</Words>
  <Application>Microsoft Office PowerPoint</Application>
  <PresentationFormat>On-screen Show (4:3)</PresentationFormat>
  <Paragraphs>216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Drazen Vouk</dc:creator>
  <cp:lastModifiedBy>Domagoj</cp:lastModifiedBy>
  <cp:revision>175</cp:revision>
  <dcterms:created xsi:type="dcterms:W3CDTF">2015-05-15T13:01:26Z</dcterms:created>
  <dcterms:modified xsi:type="dcterms:W3CDTF">2015-09-15T21:27:08Z</dcterms:modified>
</cp:coreProperties>
</file>